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16"/>
  </p:notesMasterIdLst>
  <p:handoutMasterIdLst>
    <p:handoutMasterId r:id="rId17"/>
  </p:handoutMasterIdLst>
  <p:sldIdLst>
    <p:sldId id="256" r:id="rId5"/>
    <p:sldId id="260" r:id="rId6"/>
    <p:sldId id="273" r:id="rId7"/>
    <p:sldId id="274" r:id="rId8"/>
    <p:sldId id="278" r:id="rId9"/>
    <p:sldId id="266" r:id="rId10"/>
    <p:sldId id="276" r:id="rId11"/>
    <p:sldId id="275" r:id="rId12"/>
    <p:sldId id="277" r:id="rId13"/>
    <p:sldId id="279" r:id="rId14"/>
    <p:sldId id="259" r:id="rId15"/>
  </p:sldIdLst>
  <p:sldSz cx="9144000" cy="6858000" type="screen4x3"/>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gne Vind" initials="SV"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62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37"/>
    <p:restoredTop sz="80996" autoAdjust="0"/>
  </p:normalViewPr>
  <p:slideViewPr>
    <p:cSldViewPr snapToGrid="0" snapToObjects="1">
      <p:cViewPr varScale="1">
        <p:scale>
          <a:sx n="91" d="100"/>
          <a:sy n="91" d="100"/>
        </p:scale>
        <p:origin x="1662" y="84"/>
      </p:cViewPr>
      <p:guideLst>
        <p:guide orient="horz" pos="2160"/>
        <p:guide pos="2880"/>
      </p:guideLst>
    </p:cSldViewPr>
  </p:slideViewPr>
  <p:notesTextViewPr>
    <p:cViewPr>
      <p:scale>
        <a:sx n="1" d="1"/>
        <a:sy n="1" d="1"/>
      </p:scale>
      <p:origin x="0" y="0"/>
    </p:cViewPr>
  </p:notesTextViewPr>
  <p:notesViewPr>
    <p:cSldViewPr snapToGrid="0" snapToObjects="1">
      <p:cViewPr varScale="1">
        <p:scale>
          <a:sx n="84" d="100"/>
          <a:sy n="84" d="100"/>
        </p:scale>
        <p:origin x="280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746A09C-6B95-6941-91F6-31FD79A2A24D}" type="datetimeFigureOut">
              <a:rPr lang="da-DK" smtClean="0"/>
              <a:t>18-10-2018</a:t>
            </a:fld>
            <a:endParaRPr lang="da-DK"/>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07117BB-E54D-7C4A-A692-3CFF11614D69}" type="slidenum">
              <a:rPr lang="da-DK" smtClean="0"/>
              <a:t>‹nr.›</a:t>
            </a:fld>
            <a:endParaRPr lang="da-DK"/>
          </a:p>
        </p:txBody>
      </p:sp>
    </p:spTree>
    <p:extLst>
      <p:ext uri="{BB962C8B-B14F-4D97-AF65-F5344CB8AC3E}">
        <p14:creationId xmlns:p14="http://schemas.microsoft.com/office/powerpoint/2010/main" val="1135361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F354F0-232F-3540-8BA1-66769D8A4C76}" type="datetimeFigureOut">
              <a:rPr lang="da-DK" smtClean="0"/>
              <a:t>18-10-2018</a:t>
            </a:fld>
            <a:endParaRPr lang="da-DK"/>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58DBA1-28EB-7540-9AA6-725BBAB06473}" type="slidenum">
              <a:rPr lang="da-DK" smtClean="0"/>
              <a:t>‹nr.›</a:t>
            </a:fld>
            <a:endParaRPr lang="da-DK"/>
          </a:p>
        </p:txBody>
      </p:sp>
    </p:spTree>
    <p:extLst>
      <p:ext uri="{BB962C8B-B14F-4D97-AF65-F5344CB8AC3E}">
        <p14:creationId xmlns:p14="http://schemas.microsoft.com/office/powerpoint/2010/main" val="1645182742"/>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B158DBA1-28EB-7540-9AA6-725BBAB06473}" type="slidenum">
              <a:rPr lang="da-DK" smtClean="0"/>
              <a:t>1</a:t>
            </a:fld>
            <a:endParaRPr lang="da-DK"/>
          </a:p>
        </p:txBody>
      </p:sp>
    </p:spTree>
    <p:extLst>
      <p:ext uri="{BB962C8B-B14F-4D97-AF65-F5344CB8AC3E}">
        <p14:creationId xmlns:p14="http://schemas.microsoft.com/office/powerpoint/2010/main" val="1734389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B158DBA1-28EB-7540-9AA6-725BBAB06473}" type="slidenum">
              <a:rPr lang="da-DK" smtClean="0"/>
              <a:t>10</a:t>
            </a:fld>
            <a:endParaRPr lang="da-DK"/>
          </a:p>
        </p:txBody>
      </p:sp>
    </p:spTree>
    <p:extLst>
      <p:ext uri="{BB962C8B-B14F-4D97-AF65-F5344CB8AC3E}">
        <p14:creationId xmlns:p14="http://schemas.microsoft.com/office/powerpoint/2010/main" val="2053130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B158DBA1-28EB-7540-9AA6-725BBAB06473}" type="slidenum">
              <a:rPr lang="da-DK" smtClean="0"/>
              <a:t>11</a:t>
            </a:fld>
            <a:endParaRPr lang="da-DK"/>
          </a:p>
        </p:txBody>
      </p:sp>
    </p:spTree>
    <p:extLst>
      <p:ext uri="{BB962C8B-B14F-4D97-AF65-F5344CB8AC3E}">
        <p14:creationId xmlns:p14="http://schemas.microsoft.com/office/powerpoint/2010/main" val="836574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B158DBA1-28EB-7540-9AA6-725BBAB06473}" type="slidenum">
              <a:rPr lang="da-DK" smtClean="0"/>
              <a:t>2</a:t>
            </a:fld>
            <a:endParaRPr lang="da-DK"/>
          </a:p>
        </p:txBody>
      </p:sp>
    </p:spTree>
    <p:extLst>
      <p:ext uri="{BB962C8B-B14F-4D97-AF65-F5344CB8AC3E}">
        <p14:creationId xmlns:p14="http://schemas.microsoft.com/office/powerpoint/2010/main" val="1732035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Tx/>
              <a:buNone/>
            </a:pPr>
            <a:endParaRPr lang="da-DK" dirty="0"/>
          </a:p>
        </p:txBody>
      </p:sp>
      <p:sp>
        <p:nvSpPr>
          <p:cNvPr id="4" name="Pladsholder til slidenummer 3"/>
          <p:cNvSpPr>
            <a:spLocks noGrp="1"/>
          </p:cNvSpPr>
          <p:nvPr>
            <p:ph type="sldNum" sz="quarter" idx="10"/>
          </p:nvPr>
        </p:nvSpPr>
        <p:spPr/>
        <p:txBody>
          <a:bodyPr/>
          <a:lstStyle/>
          <a:p>
            <a:fld id="{B158DBA1-28EB-7540-9AA6-725BBAB06473}" type="slidenum">
              <a:rPr lang="da-DK" smtClean="0"/>
              <a:t>3</a:t>
            </a:fld>
            <a:endParaRPr lang="da-DK"/>
          </a:p>
        </p:txBody>
      </p:sp>
    </p:spTree>
    <p:extLst>
      <p:ext uri="{BB962C8B-B14F-4D97-AF65-F5344CB8AC3E}">
        <p14:creationId xmlns:p14="http://schemas.microsoft.com/office/powerpoint/2010/main" val="1816086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 fælles udbud af telemedicin er på mange måder nyt land for regioner og kommuner. Der er ikke mange andre lignende projekter, som er gennemført på vegne af så stor en ejerkreds og med fælles systemforvaltning. Det stiller krav til nye samarbejdsmodeller – og det kræver, at vi også formår at tænke i fællesskab og ikke bare lokalt. Styregruppen arbejder på et sæt anbefalinger for bestilling af løsninger, hvor nøgleordet er </a:t>
            </a:r>
            <a:r>
              <a:rPr lang="da-DK" i="1" dirty="0"/>
              <a:t>forenkling </a:t>
            </a:r>
            <a:r>
              <a:rPr lang="da-DK" baseline="0" dirty="0"/>
              <a:t> ud fra netop principper om fællesskab og ejerskab på tværs.</a:t>
            </a:r>
            <a:endParaRPr lang="da-DK" dirty="0"/>
          </a:p>
          <a:p>
            <a:endParaRPr lang="da-DK" dirty="0"/>
          </a:p>
          <a:p>
            <a:pPr marL="171450" indent="-171450">
              <a:buFontTx/>
              <a:buChar char="-"/>
            </a:pPr>
            <a:endParaRPr lang="da-DK" dirty="0"/>
          </a:p>
        </p:txBody>
      </p:sp>
      <p:sp>
        <p:nvSpPr>
          <p:cNvPr id="4" name="Pladsholder til slidenummer 3"/>
          <p:cNvSpPr>
            <a:spLocks noGrp="1"/>
          </p:cNvSpPr>
          <p:nvPr>
            <p:ph type="sldNum" sz="quarter" idx="10"/>
          </p:nvPr>
        </p:nvSpPr>
        <p:spPr/>
        <p:txBody>
          <a:bodyPr/>
          <a:lstStyle/>
          <a:p>
            <a:fld id="{B158DBA1-28EB-7540-9AA6-725BBAB06473}" type="slidenum">
              <a:rPr lang="da-DK" smtClean="0"/>
              <a:t>4</a:t>
            </a:fld>
            <a:endParaRPr lang="da-DK"/>
          </a:p>
        </p:txBody>
      </p:sp>
    </p:spTree>
    <p:extLst>
      <p:ext uri="{BB962C8B-B14F-4D97-AF65-F5344CB8AC3E}">
        <p14:creationId xmlns:p14="http://schemas.microsoft.com/office/powerpoint/2010/main" val="544535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B158DBA1-28EB-7540-9AA6-725BBAB06473}" type="slidenum">
              <a:rPr lang="da-DK" smtClean="0"/>
              <a:t>5</a:t>
            </a:fld>
            <a:endParaRPr lang="da-DK"/>
          </a:p>
        </p:txBody>
      </p:sp>
    </p:spTree>
    <p:extLst>
      <p:ext uri="{BB962C8B-B14F-4D97-AF65-F5344CB8AC3E}">
        <p14:creationId xmlns:p14="http://schemas.microsoft.com/office/powerpoint/2010/main" val="3235501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Bredt ansøgerfelt – tilfredshed i styregruppen</a:t>
            </a:r>
          </a:p>
          <a:p>
            <a:endParaRPr lang="da-DK" dirty="0"/>
          </a:p>
          <a:p>
            <a:r>
              <a:rPr lang="da-DK" dirty="0"/>
              <a:t>På infrastruktur har 2 ud af de 3 prækvalificerede ansøgere lagt op til at løse opgaven med underleverandører / </a:t>
            </a:r>
            <a:r>
              <a:rPr lang="da-DK" dirty="0" err="1"/>
              <a:t>konsordier</a:t>
            </a:r>
            <a:r>
              <a:rPr lang="da-DK" dirty="0"/>
              <a:t>. Positivt – vidner om at opgavens kompleksitet er forstået</a:t>
            </a:r>
          </a:p>
          <a:p>
            <a:endParaRPr lang="da-DK" dirty="0"/>
          </a:p>
          <a:p>
            <a:r>
              <a:rPr lang="da-DK" dirty="0"/>
              <a:t>CC: er det værd at skrive noget om det dialogmøde i har haft med prækvalificerede på infrastruktur? </a:t>
            </a:r>
          </a:p>
        </p:txBody>
      </p:sp>
      <p:sp>
        <p:nvSpPr>
          <p:cNvPr id="4" name="Pladsholder til slidenummer 3"/>
          <p:cNvSpPr>
            <a:spLocks noGrp="1"/>
          </p:cNvSpPr>
          <p:nvPr>
            <p:ph type="sldNum" sz="quarter" idx="10"/>
          </p:nvPr>
        </p:nvSpPr>
        <p:spPr/>
        <p:txBody>
          <a:bodyPr/>
          <a:lstStyle/>
          <a:p>
            <a:fld id="{B158DBA1-28EB-7540-9AA6-725BBAB06473}" type="slidenum">
              <a:rPr lang="da-DK" smtClean="0"/>
              <a:t>6</a:t>
            </a:fld>
            <a:endParaRPr lang="da-DK"/>
          </a:p>
        </p:txBody>
      </p:sp>
    </p:spTree>
    <p:extLst>
      <p:ext uri="{BB962C8B-B14F-4D97-AF65-F5344CB8AC3E}">
        <p14:creationId xmlns:p14="http://schemas.microsoft.com/office/powerpoint/2010/main" val="1988060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B158DBA1-28EB-7540-9AA6-725BBAB06473}" type="slidenum">
              <a:rPr lang="da-DK" smtClean="0"/>
              <a:t>7</a:t>
            </a:fld>
            <a:endParaRPr lang="da-DK"/>
          </a:p>
        </p:txBody>
      </p:sp>
    </p:spTree>
    <p:extLst>
      <p:ext uri="{BB962C8B-B14F-4D97-AF65-F5344CB8AC3E}">
        <p14:creationId xmlns:p14="http://schemas.microsoft.com/office/powerpoint/2010/main" val="2386532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a:buFont typeface="Arial" panose="020B0604020202020204" pitchFamily="34" charset="0"/>
              <a:buChar char="•"/>
            </a:pPr>
            <a:r>
              <a:rPr lang="da-DK" b="1" i="1" dirty="0"/>
              <a:t>Etablering af fælles gennemførelsesprojekt: </a:t>
            </a:r>
            <a:r>
              <a:rPr lang="da-DK" dirty="0"/>
              <a:t>når udbuddene er gennemført og rammeaftaler underskrevet, efterfølges FUT-udbudsprojekt af et gennemførelsesprojekt, der får ansvar for udvikling og levering af infrastruktur. Gennemførelsesprojektet omfatter også borgerløsning og medarbejderløsning. Der er endnu</a:t>
            </a:r>
            <a:r>
              <a:rPr lang="da-DK" baseline="0" dirty="0"/>
              <a:t> ikke truffet endelig beslutning</a:t>
            </a:r>
            <a:r>
              <a:rPr lang="da-DK" dirty="0"/>
              <a:t>. De overordnede rammer er på plads. Detailplanlægning i løbet af foråret 2018. Projektet igangsættes ca. 1. april. Københavns Kommune </a:t>
            </a:r>
            <a:br>
              <a:rPr lang="da-DK" dirty="0"/>
            </a:br>
            <a:endParaRPr lang="da-DK" dirty="0"/>
          </a:p>
          <a:p>
            <a:pPr marL="171450" indent="-171450">
              <a:buFont typeface="Arial" panose="020B0604020202020204" pitchFamily="34" charset="0"/>
              <a:buChar char="•"/>
            </a:pPr>
            <a:r>
              <a:rPr lang="da-DK" b="1" i="1" dirty="0"/>
              <a:t>Fastlæggelse af governance for samarbejde/roller/ansvar </a:t>
            </a:r>
            <a:r>
              <a:rPr lang="da-DK" dirty="0"/>
              <a:t>både for gennemførelsesprojekt og efterfølgende systemforvaltningsorganisation – hvilken samarbejdsmodel er der behov for, når så mange spillere skal samarbejde</a:t>
            </a:r>
          </a:p>
          <a:p>
            <a:pPr marL="171450" indent="-171450">
              <a:buFont typeface="Arial" panose="020B0604020202020204" pitchFamily="34" charset="0"/>
              <a:buChar char="•"/>
            </a:pPr>
            <a:endParaRPr lang="da-DK" dirty="0"/>
          </a:p>
          <a:p>
            <a:pPr marL="171450" indent="-171450">
              <a:buFont typeface="Arial" panose="020B0604020202020204" pitchFamily="34" charset="0"/>
              <a:buChar char="•"/>
            </a:pPr>
            <a:r>
              <a:rPr lang="da-DK" b="1" i="1" dirty="0"/>
              <a:t>Fællesoffentlig systemforvalter er valgt </a:t>
            </a:r>
            <a:r>
              <a:rPr lang="da-DK" b="0" i="0" dirty="0"/>
              <a:t> og påbegynder allerede nu udarbejdelse af styringsdokumenter</a:t>
            </a:r>
            <a:r>
              <a:rPr lang="da-DK" b="0" i="0" baseline="0" dirty="0"/>
              <a:t> og fastlæggelse af </a:t>
            </a:r>
            <a:r>
              <a:rPr lang="da-DK" b="0" i="0" baseline="0" dirty="0" err="1"/>
              <a:t>governance</a:t>
            </a:r>
            <a:r>
              <a:rPr lang="da-DK" b="0" i="0" baseline="0" dirty="0"/>
              <a:t>.</a:t>
            </a:r>
          </a:p>
          <a:p>
            <a:r>
              <a:rPr lang="da-DK" dirty="0"/>
              <a:t>Noget, som vi især skal blive skarpere på er: </a:t>
            </a:r>
          </a:p>
          <a:p>
            <a:pPr marL="171450" indent="-171450">
              <a:buFontTx/>
              <a:buChar char="-"/>
            </a:pPr>
            <a:r>
              <a:rPr lang="da-DK" dirty="0"/>
              <a:t>Hvordan håndteres videreudviklingsønsker, herunder bl.a. afklaring af hvordan der prioriteres, igangsættes og finansieres videreudvikling og hvem, der ejer disse komponenter? </a:t>
            </a:r>
          </a:p>
          <a:p>
            <a:pPr marL="171450" indent="-171450">
              <a:buFontTx/>
              <a:buChar char="-"/>
            </a:pPr>
            <a:r>
              <a:rPr lang="da-DK" dirty="0"/>
              <a:t>Hvordan sikres det, at der på tværs af regioner og kommuner kun betales én gang for nye komponenter på bl.a. infrastrukturen? Her kan det fx være klogt at der udarbejdes principper for udvikling af løsninger/komponenter</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da-DK" dirty="0"/>
              <a:t>Hvad er aftale-</a:t>
            </a:r>
            <a:r>
              <a:rPr lang="da-DK" dirty="0" err="1"/>
              <a:t>setup’et</a:t>
            </a:r>
            <a:r>
              <a:rPr lang="da-DK" dirty="0"/>
              <a:t> for anvendelse af den telemedicinske infrastruktur, fx anvendelse af infrastrukturen til andre løsninger / sygdomsområder udover løsninger på rammekontrakter?</a:t>
            </a:r>
          </a:p>
          <a:p>
            <a:endParaRPr lang="da-DK" dirty="0"/>
          </a:p>
          <a:p>
            <a:r>
              <a:rPr lang="da-DK" dirty="0"/>
              <a:t>Evt. nævne, at vi ser på erfaringerne fra FSI ( Fælles systemforvaltning), telemedicinsk sårvurdering og Praksys.dk.</a:t>
            </a:r>
            <a:br>
              <a:rPr lang="da-DK" dirty="0"/>
            </a:br>
            <a:endParaRPr lang="da-DK" dirty="0"/>
          </a:p>
          <a:p>
            <a:pPr marL="171450" indent="-171450">
              <a:buFont typeface="Arial" panose="020B0604020202020204" pitchFamily="34" charset="0"/>
              <a:buChar char="•"/>
            </a:pPr>
            <a:endParaRPr lang="da-DK" dirty="0"/>
          </a:p>
          <a:p>
            <a:pPr marL="171450" indent="-171450">
              <a:buFontTx/>
              <a:buChar char="-"/>
            </a:pPr>
            <a:endParaRPr lang="da-DK" dirty="0"/>
          </a:p>
          <a:p>
            <a:pPr marL="171450" indent="-171450">
              <a:buFontTx/>
              <a:buChar char="-"/>
            </a:pPr>
            <a:endParaRPr lang="da-DK" dirty="0"/>
          </a:p>
          <a:p>
            <a:pPr marL="171450" indent="-171450">
              <a:buFontTx/>
              <a:buChar char="-"/>
            </a:pPr>
            <a:endParaRPr lang="da-DK" dirty="0"/>
          </a:p>
          <a:p>
            <a:endParaRPr lang="da-DK" dirty="0"/>
          </a:p>
        </p:txBody>
      </p:sp>
      <p:sp>
        <p:nvSpPr>
          <p:cNvPr id="4" name="Pladsholder til slidenummer 3"/>
          <p:cNvSpPr>
            <a:spLocks noGrp="1"/>
          </p:cNvSpPr>
          <p:nvPr>
            <p:ph type="sldNum" sz="quarter" idx="10"/>
          </p:nvPr>
        </p:nvSpPr>
        <p:spPr/>
        <p:txBody>
          <a:bodyPr/>
          <a:lstStyle/>
          <a:p>
            <a:fld id="{B158DBA1-28EB-7540-9AA6-725BBAB06473}" type="slidenum">
              <a:rPr lang="da-DK" smtClean="0"/>
              <a:t>8</a:t>
            </a:fld>
            <a:endParaRPr lang="da-DK"/>
          </a:p>
        </p:txBody>
      </p:sp>
    </p:spTree>
    <p:extLst>
      <p:ext uri="{BB962C8B-B14F-4D97-AF65-F5344CB8AC3E}">
        <p14:creationId xmlns:p14="http://schemas.microsoft.com/office/powerpoint/2010/main" val="621420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B158DBA1-28EB-7540-9AA6-725BBAB06473}" type="slidenum">
              <a:rPr lang="da-DK" smtClean="0"/>
              <a:t>9</a:t>
            </a:fld>
            <a:endParaRPr lang="da-DK"/>
          </a:p>
        </p:txBody>
      </p:sp>
    </p:spTree>
    <p:extLst>
      <p:ext uri="{BB962C8B-B14F-4D97-AF65-F5344CB8AC3E}">
        <p14:creationId xmlns:p14="http://schemas.microsoft.com/office/powerpoint/2010/main" val="40723492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p:bg>
      <p:bgPr>
        <a:solidFill>
          <a:srgbClr val="27629C"/>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122363"/>
            <a:ext cx="7772400" cy="2387600"/>
          </a:xfrm>
        </p:spPr>
        <p:txBody>
          <a:bodyPr anchor="ctr" anchorCtr="1"/>
          <a:lstStyle>
            <a:lvl1pPr algn="ctr">
              <a:defRPr sz="6000" baseline="0">
                <a:solidFill>
                  <a:schemeClr val="bg1"/>
                </a:solidFill>
              </a:defRPr>
            </a:lvl1pPr>
          </a:lstStyle>
          <a:p>
            <a:r>
              <a:rPr lang="da-DK" noProof="0" dirty="0"/>
              <a:t>Skriv overskrift</a:t>
            </a:r>
          </a:p>
        </p:txBody>
      </p:sp>
      <p:sp>
        <p:nvSpPr>
          <p:cNvPr id="9" name="Rectangle 8"/>
          <p:cNvSpPr/>
          <p:nvPr userDrawn="1"/>
        </p:nvSpPr>
        <p:spPr>
          <a:xfrm>
            <a:off x="0" y="5771213"/>
            <a:ext cx="9144000" cy="10867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Subtitle 2"/>
          <p:cNvSpPr>
            <a:spLocks noGrp="1"/>
          </p:cNvSpPr>
          <p:nvPr>
            <p:ph type="subTitle" idx="1" hasCustomPrompt="1"/>
          </p:nvPr>
        </p:nvSpPr>
        <p:spPr>
          <a:xfrm>
            <a:off x="1143000" y="3616925"/>
            <a:ext cx="6858000" cy="715129"/>
          </a:xfrm>
        </p:spPr>
        <p:txBody>
          <a:bodyPr anchor="ct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dirty="0"/>
              <a:t>Underoverskrift</a:t>
            </a:r>
          </a:p>
        </p:txBody>
      </p:sp>
      <p:sp>
        <p:nvSpPr>
          <p:cNvPr id="8" name="Text Placeholder 7"/>
          <p:cNvSpPr>
            <a:spLocks noGrp="1"/>
          </p:cNvSpPr>
          <p:nvPr>
            <p:ph type="body" sz="quarter" idx="13" hasCustomPrompt="1"/>
          </p:nvPr>
        </p:nvSpPr>
        <p:spPr>
          <a:xfrm>
            <a:off x="1775619" y="4409242"/>
            <a:ext cx="5592762" cy="703263"/>
          </a:xfrm>
        </p:spPr>
        <p:txBody>
          <a:bodyPr anchor="ctr"/>
          <a:lstStyle>
            <a:lvl1pPr marL="0" indent="0" algn="ctr">
              <a:buNone/>
              <a:defRPr lang="da-DK" sz="2400" dirty="0">
                <a:solidFill>
                  <a:schemeClr val="bg1"/>
                </a:solidFill>
              </a:defRPr>
            </a:lvl1pPr>
          </a:lstStyle>
          <a:p>
            <a:pPr lvl="0"/>
            <a:r>
              <a:rPr lang="da-DK" dirty="0"/>
              <a:t>Navn</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800" y="5962113"/>
            <a:ext cx="1137922" cy="631191"/>
          </a:xfrm>
          <a:prstGeom prst="rect">
            <a:avLst/>
          </a:prstGeom>
        </p:spPr>
      </p:pic>
      <p:sp>
        <p:nvSpPr>
          <p:cNvPr id="4" name="TextBox 3"/>
          <p:cNvSpPr txBox="1"/>
          <p:nvPr userDrawn="1"/>
        </p:nvSpPr>
        <p:spPr>
          <a:xfrm>
            <a:off x="5372100" y="6023792"/>
            <a:ext cx="3086100" cy="507831"/>
          </a:xfrm>
          <a:prstGeom prst="rect">
            <a:avLst/>
          </a:prstGeom>
          <a:noFill/>
        </p:spPr>
        <p:txBody>
          <a:bodyPr wrap="square" rtlCol="0">
            <a:spAutoFit/>
          </a:bodyPr>
          <a:lstStyle/>
          <a:p>
            <a:pPr algn="r"/>
            <a:r>
              <a:rPr lang="da-DK" dirty="0"/>
              <a:t>Fælles Udbud af Telemedicin</a:t>
            </a:r>
          </a:p>
          <a:p>
            <a:pPr algn="r"/>
            <a:r>
              <a:rPr lang="da-DK" dirty="0"/>
              <a:t>Kommuner og Regioner i Danmark</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og indhold">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p>
            <a:pPr lvl="0"/>
            <a:r>
              <a:rPr lang="da-DK" noProof="0" dirty="0"/>
              <a:t>Første</a:t>
            </a:r>
          </a:p>
          <a:p>
            <a:pPr lvl="1"/>
            <a:r>
              <a:rPr lang="da-DK" noProof="0" dirty="0"/>
              <a:t>Anden</a:t>
            </a:r>
          </a:p>
          <a:p>
            <a:pPr lvl="2"/>
            <a:r>
              <a:rPr lang="da-DK" noProof="0" dirty="0"/>
              <a:t>Tredje</a:t>
            </a:r>
          </a:p>
          <a:p>
            <a:pPr lvl="3"/>
            <a:r>
              <a:rPr lang="da-DK" noProof="0" dirty="0"/>
              <a:t>Fjerde</a:t>
            </a:r>
          </a:p>
          <a:p>
            <a:pPr lvl="4"/>
            <a:r>
              <a:rPr lang="da-DK" noProof="0" dirty="0"/>
              <a:t>Femte</a:t>
            </a:r>
          </a:p>
        </p:txBody>
      </p:sp>
      <p:sp>
        <p:nvSpPr>
          <p:cNvPr id="4" name="Date Placeholder 3"/>
          <p:cNvSpPr>
            <a:spLocks noGrp="1"/>
          </p:cNvSpPr>
          <p:nvPr>
            <p:ph type="dt" sz="half" idx="10"/>
          </p:nvPr>
        </p:nvSpPr>
        <p:spPr/>
        <p:txBody>
          <a:bodyPr/>
          <a:lstStyle/>
          <a:p>
            <a:fld id="{755DFC8E-6DDA-ED4F-98DD-959567AA30C6}" type="datetime1">
              <a:rPr lang="da-DK" smtClean="0"/>
              <a:t>18-10-2018</a:t>
            </a:fld>
            <a:endParaRPr lang="da-DK" dirty="0"/>
          </a:p>
        </p:txBody>
      </p:sp>
      <p:sp>
        <p:nvSpPr>
          <p:cNvPr id="5" name="Footer Placeholder 4"/>
          <p:cNvSpPr>
            <a:spLocks noGrp="1"/>
          </p:cNvSpPr>
          <p:nvPr>
            <p:ph type="ftr" sz="quarter" idx="11"/>
          </p:nvPr>
        </p:nvSpPr>
        <p:spPr/>
        <p:txBody>
          <a:bodyPr/>
          <a:lstStyle/>
          <a:p>
            <a:r>
              <a:rPr lang="da-DK" dirty="0"/>
              <a:t>FUT – Fælles Udbud af Telemedicin</a:t>
            </a:r>
          </a:p>
        </p:txBody>
      </p:sp>
      <p:sp>
        <p:nvSpPr>
          <p:cNvPr id="6" name="Slide Number Placeholder 5"/>
          <p:cNvSpPr>
            <a:spLocks noGrp="1"/>
          </p:cNvSpPr>
          <p:nvPr>
            <p:ph type="sldNum" sz="quarter" idx="12"/>
          </p:nvPr>
        </p:nvSpPr>
        <p:spPr/>
        <p:txBody>
          <a:bodyPr/>
          <a:lstStyle/>
          <a:p>
            <a:fld id="{4552D99C-48F4-3245-A6B4-1666F04C72F5}" type="slidenum">
              <a:rPr lang="da-DK" smtClean="0"/>
              <a:t>‹nr.›</a:t>
            </a:fld>
            <a:endParaRPr lang="da-DK"/>
          </a:p>
        </p:txBody>
      </p:sp>
      <p:sp>
        <p:nvSpPr>
          <p:cNvPr id="7" name="Title 6"/>
          <p:cNvSpPr>
            <a:spLocks noGrp="1"/>
          </p:cNvSpPr>
          <p:nvPr>
            <p:ph type="title" hasCustomPrompt="1"/>
          </p:nvPr>
        </p:nvSpPr>
        <p:spPr/>
        <p:txBody>
          <a:bodyPr/>
          <a:lstStyle/>
          <a:p>
            <a:r>
              <a:rPr lang="da-DK" noProof="0" dirty="0"/>
              <a:t>Overskrift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ktionsdeler">
    <p:bg>
      <p:bgPr>
        <a:solidFill>
          <a:srgbClr val="27629C"/>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709739"/>
            <a:ext cx="7886700" cy="2852737"/>
          </a:xfrm>
        </p:spPr>
        <p:txBody>
          <a:bodyPr anchor="ctr">
            <a:normAutofit/>
          </a:bodyPr>
          <a:lstStyle>
            <a:lvl1pPr algn="ctr">
              <a:defRPr sz="4800">
                <a:solidFill>
                  <a:schemeClr val="bg1"/>
                </a:solidFill>
              </a:defRPr>
            </a:lvl1pPr>
          </a:lstStyle>
          <a:p>
            <a:r>
              <a:rPr lang="da-DK" noProof="0" dirty="0"/>
              <a:t>Sektionsoverskrift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kolonn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noProof="0" dirty="0"/>
              <a:t>Overskrift</a:t>
            </a:r>
          </a:p>
        </p:txBody>
      </p:sp>
      <p:sp>
        <p:nvSpPr>
          <p:cNvPr id="3" name="Content Placeholder 2"/>
          <p:cNvSpPr>
            <a:spLocks noGrp="1"/>
          </p:cNvSpPr>
          <p:nvPr>
            <p:ph sz="half" idx="1" hasCustomPrompt="1"/>
          </p:nvPr>
        </p:nvSpPr>
        <p:spPr>
          <a:xfrm>
            <a:off x="628650" y="1825625"/>
            <a:ext cx="3886200" cy="4351338"/>
          </a:xfrm>
        </p:spPr>
        <p:txBody>
          <a:bodyPr/>
          <a:lstStyle/>
          <a:p>
            <a:pPr lvl="0"/>
            <a:r>
              <a:rPr lang="da-DK" noProof="0" dirty="0"/>
              <a:t>Første</a:t>
            </a:r>
          </a:p>
          <a:p>
            <a:pPr lvl="1"/>
            <a:r>
              <a:rPr lang="da-DK" noProof="0" dirty="0"/>
              <a:t>Anden</a:t>
            </a:r>
          </a:p>
          <a:p>
            <a:pPr lvl="2"/>
            <a:r>
              <a:rPr lang="da-DK" noProof="0" dirty="0"/>
              <a:t>Tredje</a:t>
            </a:r>
          </a:p>
        </p:txBody>
      </p:sp>
      <p:sp>
        <p:nvSpPr>
          <p:cNvPr id="4" name="Content Placeholder 3"/>
          <p:cNvSpPr>
            <a:spLocks noGrp="1"/>
          </p:cNvSpPr>
          <p:nvPr>
            <p:ph sz="half" idx="2" hasCustomPrompt="1"/>
          </p:nvPr>
        </p:nvSpPr>
        <p:spPr>
          <a:xfrm>
            <a:off x="4629150" y="1825625"/>
            <a:ext cx="3886200" cy="4351338"/>
          </a:xfrm>
        </p:spPr>
        <p:txBody>
          <a:bodyPr/>
          <a:lstStyle/>
          <a:p>
            <a:pPr lvl="0"/>
            <a:r>
              <a:rPr lang="da-DK" noProof="0" dirty="0"/>
              <a:t>Første</a:t>
            </a:r>
          </a:p>
          <a:p>
            <a:pPr lvl="1"/>
            <a:r>
              <a:rPr lang="da-DK" noProof="0" dirty="0"/>
              <a:t>Anden</a:t>
            </a:r>
          </a:p>
          <a:p>
            <a:pPr lvl="2"/>
            <a:r>
              <a:rPr lang="da-DK" noProof="0" dirty="0"/>
              <a:t>Tredje</a:t>
            </a:r>
          </a:p>
        </p:txBody>
      </p:sp>
      <p:sp>
        <p:nvSpPr>
          <p:cNvPr id="5" name="Date Placeholder 4"/>
          <p:cNvSpPr>
            <a:spLocks noGrp="1"/>
          </p:cNvSpPr>
          <p:nvPr>
            <p:ph type="dt" sz="half" idx="10"/>
          </p:nvPr>
        </p:nvSpPr>
        <p:spPr/>
        <p:txBody>
          <a:bodyPr/>
          <a:lstStyle/>
          <a:p>
            <a:fld id="{2DEB13F8-0695-ED4F-9D68-81DFBFFFC025}" type="datetime1">
              <a:rPr lang="da-DK" smtClean="0"/>
              <a:t>18-10-2018</a:t>
            </a:fld>
            <a:endParaRPr lang="da-DK"/>
          </a:p>
        </p:txBody>
      </p:sp>
      <p:sp>
        <p:nvSpPr>
          <p:cNvPr id="6" name="Footer Placeholder 5"/>
          <p:cNvSpPr>
            <a:spLocks noGrp="1"/>
          </p:cNvSpPr>
          <p:nvPr>
            <p:ph type="ftr" sz="quarter" idx="11"/>
          </p:nvPr>
        </p:nvSpPr>
        <p:spPr/>
        <p:txBody>
          <a:bodyPr/>
          <a:lstStyle/>
          <a:p>
            <a:r>
              <a:rPr lang="da-DK" dirty="0"/>
              <a:t>FUT </a:t>
            </a:r>
            <a:r>
              <a:rPr lang="mr-IN" dirty="0"/>
              <a:t>–</a:t>
            </a:r>
            <a:r>
              <a:rPr lang="da-DK" dirty="0"/>
              <a:t> Fælles Udbud af Telemedicin</a:t>
            </a:r>
          </a:p>
        </p:txBody>
      </p:sp>
      <p:sp>
        <p:nvSpPr>
          <p:cNvPr id="7" name="Slide Number Placeholder 6"/>
          <p:cNvSpPr>
            <a:spLocks noGrp="1"/>
          </p:cNvSpPr>
          <p:nvPr>
            <p:ph type="sldNum" sz="quarter" idx="12"/>
          </p:nvPr>
        </p:nvSpPr>
        <p:spPr/>
        <p:txBody>
          <a:bodyPr/>
          <a:lstStyle/>
          <a:p>
            <a:fld id="{4552D99C-48F4-3245-A6B4-1666F04C72F5}" type="slidenum">
              <a:rPr lang="da-DK" smtClean="0"/>
              <a:t>‹nr.›</a:t>
            </a:fld>
            <a:endParaRPr lang="da-D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365126"/>
            <a:ext cx="7886700" cy="1325563"/>
          </a:xfrm>
        </p:spPr>
        <p:txBody>
          <a:bodyPr/>
          <a:lstStyle/>
          <a:p>
            <a:r>
              <a:rPr lang="da-DK" noProof="0" dirty="0"/>
              <a:t>Overskrift</a:t>
            </a:r>
          </a:p>
        </p:txBody>
      </p:sp>
      <p:sp>
        <p:nvSpPr>
          <p:cNvPr id="3" name="Text Placeholder 2"/>
          <p:cNvSpPr>
            <a:spLocks noGrp="1"/>
          </p:cNvSpPr>
          <p:nvPr>
            <p:ph type="body" idx="1" hasCustomPrompt="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noProof="0" dirty="0"/>
              <a:t>Punkt 1</a:t>
            </a:r>
          </a:p>
        </p:txBody>
      </p:sp>
      <p:sp>
        <p:nvSpPr>
          <p:cNvPr id="4" name="Content Placeholder 3"/>
          <p:cNvSpPr>
            <a:spLocks noGrp="1"/>
          </p:cNvSpPr>
          <p:nvPr>
            <p:ph sz="half" idx="2" hasCustomPrompt="1"/>
          </p:nvPr>
        </p:nvSpPr>
        <p:spPr>
          <a:xfrm>
            <a:off x="629842" y="2505075"/>
            <a:ext cx="3868340" cy="3684588"/>
          </a:xfrm>
        </p:spPr>
        <p:txBody>
          <a:bodyPr/>
          <a:lstStyle>
            <a:lvl1pPr>
              <a:defRPr/>
            </a:lvl1pPr>
          </a:lstStyle>
          <a:p>
            <a:pPr lvl="0"/>
            <a:r>
              <a:rPr lang="da-DK" noProof="0" dirty="0"/>
              <a:t>Første</a:t>
            </a:r>
          </a:p>
          <a:p>
            <a:pPr lvl="1"/>
            <a:r>
              <a:rPr lang="da-DK" noProof="0" dirty="0"/>
              <a:t>Anden</a:t>
            </a:r>
          </a:p>
          <a:p>
            <a:pPr lvl="2"/>
            <a:r>
              <a:rPr lang="da-DK" noProof="0" dirty="0"/>
              <a:t>Tredje</a:t>
            </a:r>
          </a:p>
        </p:txBody>
      </p:sp>
      <p:sp>
        <p:nvSpPr>
          <p:cNvPr id="5" name="Text Placeholder 4"/>
          <p:cNvSpPr>
            <a:spLocks noGrp="1"/>
          </p:cNvSpPr>
          <p:nvPr>
            <p:ph type="body" sz="quarter" idx="3" hasCustomPrompt="1"/>
          </p:nvPr>
        </p:nvSpPr>
        <p:spPr>
          <a:xfrm>
            <a:off x="4629150" y="1681163"/>
            <a:ext cx="3887391" cy="823912"/>
          </a:xfrm>
        </p:spPr>
        <p:txBody>
          <a:bodyPr anchor="b"/>
          <a:lstStyle>
            <a:lvl1pPr marL="0" indent="0">
              <a:buNone/>
              <a:defRPr sz="2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noProof="0" dirty="0"/>
              <a:t>Punkt 2</a:t>
            </a:r>
          </a:p>
        </p:txBody>
      </p:sp>
      <p:sp>
        <p:nvSpPr>
          <p:cNvPr id="6" name="Content Placeholder 5"/>
          <p:cNvSpPr>
            <a:spLocks noGrp="1"/>
          </p:cNvSpPr>
          <p:nvPr>
            <p:ph sz="quarter" idx="4" hasCustomPrompt="1"/>
          </p:nvPr>
        </p:nvSpPr>
        <p:spPr>
          <a:xfrm>
            <a:off x="4629150" y="2505075"/>
            <a:ext cx="3887391" cy="3684588"/>
          </a:xfrm>
        </p:spPr>
        <p:txBody>
          <a:bodyPr/>
          <a:lstStyle/>
          <a:p>
            <a:pPr lvl="0"/>
            <a:r>
              <a:rPr lang="da-DK" noProof="0" dirty="0"/>
              <a:t>Første</a:t>
            </a:r>
          </a:p>
          <a:p>
            <a:pPr lvl="1"/>
            <a:r>
              <a:rPr lang="da-DK" noProof="0" dirty="0"/>
              <a:t>Anden</a:t>
            </a:r>
          </a:p>
          <a:p>
            <a:pPr lvl="2"/>
            <a:r>
              <a:rPr lang="da-DK" noProof="0" dirty="0"/>
              <a:t>Tredje</a:t>
            </a:r>
          </a:p>
        </p:txBody>
      </p:sp>
      <p:sp>
        <p:nvSpPr>
          <p:cNvPr id="7" name="Date Placeholder 6"/>
          <p:cNvSpPr>
            <a:spLocks noGrp="1"/>
          </p:cNvSpPr>
          <p:nvPr>
            <p:ph type="dt" sz="half" idx="10"/>
          </p:nvPr>
        </p:nvSpPr>
        <p:spPr/>
        <p:txBody>
          <a:bodyPr/>
          <a:lstStyle/>
          <a:p>
            <a:fld id="{D03CF0DA-C766-B24F-9864-D1A61FE2E483}" type="datetime1">
              <a:rPr lang="da-DK" smtClean="0"/>
              <a:t>18-10-2018</a:t>
            </a:fld>
            <a:endParaRPr lang="da-DK"/>
          </a:p>
        </p:txBody>
      </p:sp>
      <p:sp>
        <p:nvSpPr>
          <p:cNvPr id="8" name="Footer Placeholder 7"/>
          <p:cNvSpPr>
            <a:spLocks noGrp="1"/>
          </p:cNvSpPr>
          <p:nvPr>
            <p:ph type="ftr" sz="quarter" idx="11"/>
          </p:nvPr>
        </p:nvSpPr>
        <p:spPr/>
        <p:txBody>
          <a:bodyPr/>
          <a:lstStyle/>
          <a:p>
            <a:r>
              <a:rPr lang="da-DK" dirty="0"/>
              <a:t>FUT </a:t>
            </a:r>
            <a:r>
              <a:rPr lang="mr-IN" dirty="0"/>
              <a:t>–</a:t>
            </a:r>
            <a:r>
              <a:rPr lang="da-DK" dirty="0"/>
              <a:t> Fælles Udbud af Telemedicin</a:t>
            </a:r>
          </a:p>
        </p:txBody>
      </p:sp>
      <p:sp>
        <p:nvSpPr>
          <p:cNvPr id="9" name="Slide Number Placeholder 8"/>
          <p:cNvSpPr>
            <a:spLocks noGrp="1"/>
          </p:cNvSpPr>
          <p:nvPr>
            <p:ph type="sldNum" sz="quarter" idx="12"/>
          </p:nvPr>
        </p:nvSpPr>
        <p:spPr/>
        <p:txBody>
          <a:bodyPr/>
          <a:lstStyle/>
          <a:p>
            <a:fld id="{4552D99C-48F4-3245-A6B4-1666F04C72F5}" type="slidenum">
              <a:rPr lang="da-DK" smtClean="0"/>
              <a:t>‹nr.›</a:t>
            </a:fld>
            <a:endParaRPr lang="da-D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un overskrif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noProof="0" dirty="0"/>
              <a:t>Overskrift</a:t>
            </a:r>
          </a:p>
        </p:txBody>
      </p:sp>
      <p:sp>
        <p:nvSpPr>
          <p:cNvPr id="3" name="Date Placeholder 2"/>
          <p:cNvSpPr>
            <a:spLocks noGrp="1"/>
          </p:cNvSpPr>
          <p:nvPr>
            <p:ph type="dt" sz="half" idx="10"/>
          </p:nvPr>
        </p:nvSpPr>
        <p:spPr/>
        <p:txBody>
          <a:bodyPr/>
          <a:lstStyle/>
          <a:p>
            <a:fld id="{25EA5F27-2E1B-2449-B733-43450F6B6A5C}" type="datetime1">
              <a:rPr lang="da-DK" smtClean="0"/>
              <a:t>18-10-2018</a:t>
            </a:fld>
            <a:endParaRPr lang="da-DK"/>
          </a:p>
        </p:txBody>
      </p:sp>
      <p:sp>
        <p:nvSpPr>
          <p:cNvPr id="4" name="Footer Placeholder 3"/>
          <p:cNvSpPr>
            <a:spLocks noGrp="1"/>
          </p:cNvSpPr>
          <p:nvPr>
            <p:ph type="ftr" sz="quarter" idx="11"/>
          </p:nvPr>
        </p:nvSpPr>
        <p:spPr/>
        <p:txBody>
          <a:bodyPr/>
          <a:lstStyle/>
          <a:p>
            <a:r>
              <a:rPr lang="da-DK" dirty="0"/>
              <a:t>FUT </a:t>
            </a:r>
            <a:r>
              <a:rPr lang="mr-IN" dirty="0"/>
              <a:t>–</a:t>
            </a:r>
            <a:r>
              <a:rPr lang="da-DK" dirty="0"/>
              <a:t> Fælles Udbud af Telemedicin</a:t>
            </a:r>
          </a:p>
        </p:txBody>
      </p:sp>
      <p:sp>
        <p:nvSpPr>
          <p:cNvPr id="5" name="Slide Number Placeholder 4"/>
          <p:cNvSpPr>
            <a:spLocks noGrp="1"/>
          </p:cNvSpPr>
          <p:nvPr>
            <p:ph type="sldNum" sz="quarter" idx="12"/>
          </p:nvPr>
        </p:nvSpPr>
        <p:spPr/>
        <p:txBody>
          <a:bodyPr/>
          <a:lstStyle/>
          <a:p>
            <a:fld id="{4552D99C-48F4-3245-A6B4-1666F04C72F5}" type="slidenum">
              <a:rPr lang="da-DK" smtClean="0"/>
              <a:t>‹nr.›</a:t>
            </a:fld>
            <a:endParaRPr lang="da-DK"/>
          </a:p>
        </p:txBody>
      </p:sp>
      <p:sp>
        <p:nvSpPr>
          <p:cNvPr id="7" name="Content Placeholder 6"/>
          <p:cNvSpPr>
            <a:spLocks noGrp="1"/>
          </p:cNvSpPr>
          <p:nvPr>
            <p:ph sz="quarter" idx="13" hasCustomPrompt="1"/>
          </p:nvPr>
        </p:nvSpPr>
        <p:spPr>
          <a:xfrm>
            <a:off x="628650" y="7029998"/>
            <a:ext cx="7886700" cy="540036"/>
          </a:xfrm>
        </p:spPr>
        <p:txBody>
          <a:bodyPr>
            <a:normAutofit/>
          </a:bodyPr>
          <a:lstStyle>
            <a:lvl1pPr marL="0" indent="0" algn="ctr">
              <a:buNone/>
              <a:defRPr sz="2400" baseline="0">
                <a:solidFill>
                  <a:schemeClr val="bg1">
                    <a:lumMod val="75000"/>
                  </a:schemeClr>
                </a:solidFill>
              </a:defRPr>
            </a:lvl1pPr>
          </a:lstStyle>
          <a:p>
            <a:pPr lvl="0"/>
            <a:r>
              <a:rPr lang="da-DK" noProof="0" dirty="0"/>
              <a:t>Indhold bruges ikke i dette layout</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om slide - ingen overskri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054028-33A5-B54D-9406-1C68DC6A6052}" type="datetime1">
              <a:rPr lang="da-DK" smtClean="0"/>
              <a:t>18-10-2018</a:t>
            </a:fld>
            <a:endParaRPr lang="da-DK"/>
          </a:p>
        </p:txBody>
      </p:sp>
      <p:sp>
        <p:nvSpPr>
          <p:cNvPr id="3" name="Footer Placeholder 2"/>
          <p:cNvSpPr>
            <a:spLocks noGrp="1"/>
          </p:cNvSpPr>
          <p:nvPr>
            <p:ph type="ftr" sz="quarter" idx="11"/>
          </p:nvPr>
        </p:nvSpPr>
        <p:spPr/>
        <p:txBody>
          <a:bodyPr/>
          <a:lstStyle/>
          <a:p>
            <a:r>
              <a:rPr lang="da-DK" dirty="0"/>
              <a:t>FUT </a:t>
            </a:r>
            <a:r>
              <a:rPr lang="mr-IN" dirty="0"/>
              <a:t>–</a:t>
            </a:r>
            <a:r>
              <a:rPr lang="da-DK" dirty="0"/>
              <a:t> Fælles Udbud af Telemedicin</a:t>
            </a:r>
          </a:p>
        </p:txBody>
      </p:sp>
      <p:sp>
        <p:nvSpPr>
          <p:cNvPr id="4" name="Slide Number Placeholder 3"/>
          <p:cNvSpPr>
            <a:spLocks noGrp="1"/>
          </p:cNvSpPr>
          <p:nvPr>
            <p:ph type="sldNum" sz="quarter" idx="12"/>
          </p:nvPr>
        </p:nvSpPr>
        <p:spPr/>
        <p:txBody>
          <a:bodyPr/>
          <a:lstStyle/>
          <a:p>
            <a:fld id="{4552D99C-48F4-3245-A6B4-1666F04C72F5}" type="slidenum">
              <a:rPr lang="da-DK" smtClean="0"/>
              <a:t>‹nr.›</a:t>
            </a:fld>
            <a:endParaRPr lang="da-DK"/>
          </a:p>
        </p:txBody>
      </p:sp>
      <p:sp>
        <p:nvSpPr>
          <p:cNvPr id="5" name="Title 4"/>
          <p:cNvSpPr>
            <a:spLocks noGrp="1"/>
          </p:cNvSpPr>
          <p:nvPr>
            <p:ph type="title" hasCustomPrompt="1"/>
          </p:nvPr>
        </p:nvSpPr>
        <p:spPr>
          <a:xfrm>
            <a:off x="628650" y="7035749"/>
            <a:ext cx="7886700" cy="549274"/>
          </a:xfrm>
        </p:spPr>
        <p:txBody>
          <a:bodyPr>
            <a:normAutofit/>
          </a:bodyPr>
          <a:lstStyle>
            <a:lvl1pPr algn="ctr">
              <a:defRPr sz="2400">
                <a:solidFill>
                  <a:schemeClr val="bg1">
                    <a:lumMod val="75000"/>
                  </a:schemeClr>
                </a:solidFill>
              </a:defRPr>
            </a:lvl1pPr>
          </a:lstStyle>
          <a:p>
            <a:r>
              <a:rPr lang="da-DK" noProof="0" dirty="0"/>
              <a:t>Titel anvendes ikke i dette layout</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fslutningsslide om projektet">
    <p:bg>
      <p:bgPr>
        <a:solidFill>
          <a:srgbClr val="27629C"/>
        </a:solidFill>
        <a:effectLst/>
      </p:bgPr>
    </p:bg>
    <p:spTree>
      <p:nvGrpSpPr>
        <p:cNvPr id="1" name=""/>
        <p:cNvGrpSpPr/>
        <p:nvPr/>
      </p:nvGrpSpPr>
      <p:grpSpPr>
        <a:xfrm>
          <a:off x="0" y="0"/>
          <a:ext cx="0" cy="0"/>
          <a:chOff x="0" y="0"/>
          <a:chExt cx="0" cy="0"/>
        </a:xfrm>
      </p:grpSpPr>
      <p:sp>
        <p:nvSpPr>
          <p:cNvPr id="7" name="Rectangle 6"/>
          <p:cNvSpPr/>
          <p:nvPr userDrawn="1"/>
        </p:nvSpPr>
        <p:spPr>
          <a:xfrm>
            <a:off x="0" y="539646"/>
            <a:ext cx="9144000" cy="181381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650" y="980710"/>
            <a:ext cx="1679652" cy="931682"/>
          </a:xfrm>
          <a:prstGeom prst="rect">
            <a:avLst/>
          </a:prstGeom>
        </p:spPr>
      </p:pic>
      <p:sp>
        <p:nvSpPr>
          <p:cNvPr id="10" name="TextBox 9"/>
          <p:cNvSpPr txBox="1"/>
          <p:nvPr userDrawn="1"/>
        </p:nvSpPr>
        <p:spPr>
          <a:xfrm>
            <a:off x="628650" y="2794520"/>
            <a:ext cx="7886700" cy="2862322"/>
          </a:xfrm>
          <a:prstGeom prst="rect">
            <a:avLst/>
          </a:prstGeom>
          <a:noFill/>
        </p:spPr>
        <p:txBody>
          <a:bodyPr wrap="square" rtlCol="0">
            <a:spAutoFit/>
          </a:bodyPr>
          <a:lstStyle/>
          <a:p>
            <a:r>
              <a:rPr lang="da-DK" sz="1800" noProof="0" dirty="0">
                <a:solidFill>
                  <a:schemeClr val="bg1"/>
                </a:solidFill>
              </a:rPr>
              <a:t>Fælles Udbud af Telemedicin gennemfører et udbud af borgerrettede- og medarbejderrettede telemedicinske løsninger og en telemedicinsk infrastruktur hertil.</a:t>
            </a:r>
            <a:br>
              <a:rPr lang="da-DK" sz="1800" noProof="0" dirty="0">
                <a:solidFill>
                  <a:schemeClr val="bg1"/>
                </a:solidFill>
              </a:rPr>
            </a:br>
            <a:r>
              <a:rPr lang="da-DK" sz="1800" noProof="0" dirty="0">
                <a:solidFill>
                  <a:schemeClr val="bg1"/>
                </a:solidFill>
              </a:rPr>
              <a:t/>
            </a:r>
            <a:br>
              <a:rPr lang="da-DK" sz="1800" noProof="0" dirty="0">
                <a:solidFill>
                  <a:schemeClr val="bg1"/>
                </a:solidFill>
              </a:rPr>
            </a:br>
            <a:r>
              <a:rPr lang="da-DK" sz="1800" noProof="0" dirty="0">
                <a:solidFill>
                  <a:schemeClr val="bg1"/>
                </a:solidFill>
              </a:rPr>
              <a:t>Projektet er et forudsætningsprojekt under den landsdækkende udbredelse af telemedicin til borgere med KOL senest med udgangen af 2019.</a:t>
            </a:r>
            <a:br>
              <a:rPr lang="da-DK" sz="1800" noProof="0" dirty="0">
                <a:solidFill>
                  <a:schemeClr val="bg1"/>
                </a:solidFill>
              </a:rPr>
            </a:br>
            <a:r>
              <a:rPr lang="da-DK" sz="1800" noProof="0" dirty="0">
                <a:solidFill>
                  <a:schemeClr val="bg1"/>
                </a:solidFill>
              </a:rPr>
              <a:t/>
            </a:r>
            <a:br>
              <a:rPr lang="da-DK" sz="1800" noProof="0" dirty="0">
                <a:solidFill>
                  <a:schemeClr val="bg1"/>
                </a:solidFill>
              </a:rPr>
            </a:br>
            <a:r>
              <a:rPr lang="da-DK" sz="1800" noProof="0" dirty="0">
                <a:solidFill>
                  <a:schemeClr val="bg1"/>
                </a:solidFill>
              </a:rPr>
              <a:t>Læs mere her:</a:t>
            </a:r>
            <a:br>
              <a:rPr lang="da-DK" sz="1800" noProof="0" dirty="0">
                <a:solidFill>
                  <a:schemeClr val="bg1"/>
                </a:solidFill>
              </a:rPr>
            </a:br>
            <a:r>
              <a:rPr lang="da-DK" sz="1800" noProof="1">
                <a:solidFill>
                  <a:schemeClr val="bg1"/>
                </a:solidFill>
              </a:rPr>
              <a:t>https://www.digst.dk/Digital-velfaerd/Udbredelse-af-telemedicin-til-borgere-med-KOL/Forudsaetningsprojekter/Faelles-rammeudbud </a:t>
            </a:r>
            <a:endParaRPr lang="da-DK" sz="1800" dirty="0">
              <a:solidFill>
                <a:schemeClr val="bg1"/>
              </a:solidFill>
            </a:endParaRPr>
          </a:p>
        </p:txBody>
      </p:sp>
      <p:sp>
        <p:nvSpPr>
          <p:cNvPr id="11" name="TextBox 10"/>
          <p:cNvSpPr txBox="1"/>
          <p:nvPr userDrawn="1"/>
        </p:nvSpPr>
        <p:spPr>
          <a:xfrm>
            <a:off x="3028950" y="1031052"/>
            <a:ext cx="5486400" cy="830997"/>
          </a:xfrm>
          <a:prstGeom prst="rect">
            <a:avLst/>
          </a:prstGeom>
          <a:noFill/>
        </p:spPr>
        <p:txBody>
          <a:bodyPr wrap="square" rtlCol="0">
            <a:spAutoFit/>
          </a:bodyPr>
          <a:lstStyle/>
          <a:p>
            <a:pPr lvl="0" algn="r"/>
            <a:r>
              <a:rPr lang="da-DK" sz="2400" noProof="0" dirty="0"/>
              <a:t>Fælles Udbud af Telemedicin Kommuner og Regioner i Danmark</a:t>
            </a:r>
          </a:p>
        </p:txBody>
      </p:sp>
    </p:spTree>
    <p:extLst>
      <p:ext uri="{BB962C8B-B14F-4D97-AF65-F5344CB8AC3E}">
        <p14:creationId xmlns:p14="http://schemas.microsoft.com/office/powerpoint/2010/main" val="317826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a-DK" noProof="0" dirty="0"/>
              <a:t>Overskrift</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a-DK" noProof="0" dirty="0"/>
              <a:t>Første niveau</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4A1516-70A2-B145-8964-9C52A810526E}" type="datetime1">
              <a:rPr lang="da-DK" smtClean="0"/>
              <a:t>18-10-2018</a:t>
            </a:fld>
            <a:endParaRPr lang="da-DK"/>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a-DK" dirty="0"/>
              <a:t>FUT – Fælles Udbud af Telemedicin</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2D99C-48F4-3245-A6B4-1666F04C72F5}" type="slidenum">
              <a:rPr lang="da-DK" smtClean="0"/>
              <a:t>‹nr.›</a:t>
            </a:fld>
            <a:endParaRPr lang="da-DK"/>
          </a:p>
        </p:txBody>
      </p:sp>
    </p:spTree>
    <p:extLst>
      <p:ext uri="{BB962C8B-B14F-4D97-AF65-F5344CB8AC3E}">
        <p14:creationId xmlns:p14="http://schemas.microsoft.com/office/powerpoint/2010/main" val="20916261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hf hdr="0"/>
  <p:txStyles>
    <p:titleStyle>
      <a:lvl1pPr algn="l" defTabSz="914400" rtl="0" eaLnBrk="1" latinLnBrk="0" hangingPunct="1">
        <a:lnSpc>
          <a:spcPct val="90000"/>
        </a:lnSpc>
        <a:spcBef>
          <a:spcPct val="0"/>
        </a:spcBef>
        <a:buNone/>
        <a:defRPr sz="4400" b="0" kern="1200">
          <a:solidFill>
            <a:srgbClr val="27629C"/>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ppleSystemUIFont" charset="-120"/>
        <a:buChar char="–"/>
        <a:defRPr sz="24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ppleSystemUIFont" charset="-12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da-DK" dirty="0"/>
              <a:t>Status på fælles udbud af telemedicin (FUT)</a:t>
            </a:r>
          </a:p>
        </p:txBody>
      </p:sp>
      <p:sp>
        <p:nvSpPr>
          <p:cNvPr id="3" name="Subtitle 2"/>
          <p:cNvSpPr>
            <a:spLocks noGrp="1"/>
          </p:cNvSpPr>
          <p:nvPr>
            <p:ph type="subTitle" idx="1"/>
          </p:nvPr>
        </p:nvSpPr>
        <p:spPr>
          <a:xfrm>
            <a:off x="1143000" y="3616925"/>
            <a:ext cx="6858000" cy="1105995"/>
          </a:xfrm>
        </p:spPr>
        <p:txBody>
          <a:bodyPr>
            <a:normAutofit/>
          </a:bodyPr>
          <a:lstStyle/>
          <a:p>
            <a:r>
              <a:rPr lang="da-DK" dirty="0"/>
              <a:t>v. Mette Harbo</a:t>
            </a:r>
          </a:p>
          <a:p>
            <a:r>
              <a:rPr lang="da-DK" dirty="0"/>
              <a:t>KL’s it-arkitekturråd d. 28. februar 2018</a:t>
            </a:r>
          </a:p>
        </p:txBody>
      </p:sp>
    </p:spTree>
    <p:extLst>
      <p:ext uri="{BB962C8B-B14F-4D97-AF65-F5344CB8AC3E}">
        <p14:creationId xmlns:p14="http://schemas.microsoft.com/office/powerpoint/2010/main" val="908093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a:extLst>
              <a:ext uri="{FF2B5EF4-FFF2-40B4-BE49-F238E27FC236}">
                <a16:creationId xmlns="" xmlns:a16="http://schemas.microsoft.com/office/drawing/2014/main" id="{A4410D04-8BA8-4211-82DB-C4EB9723E29A}"/>
              </a:ext>
            </a:extLst>
          </p:cNvPr>
          <p:cNvSpPr>
            <a:spLocks noGrp="1"/>
          </p:cNvSpPr>
          <p:nvPr>
            <p:ph type="dt" sz="half" idx="10"/>
          </p:nvPr>
        </p:nvSpPr>
        <p:spPr/>
        <p:txBody>
          <a:bodyPr/>
          <a:lstStyle/>
          <a:p>
            <a:fld id="{755DFC8E-6DDA-ED4F-98DD-959567AA30C6}" type="datetime1">
              <a:rPr lang="da-DK" smtClean="0"/>
              <a:t>18-10-2018</a:t>
            </a:fld>
            <a:endParaRPr lang="da-DK" dirty="0"/>
          </a:p>
        </p:txBody>
      </p:sp>
      <p:sp>
        <p:nvSpPr>
          <p:cNvPr id="4" name="Pladsholder til sidefod 3">
            <a:extLst>
              <a:ext uri="{FF2B5EF4-FFF2-40B4-BE49-F238E27FC236}">
                <a16:creationId xmlns="" xmlns:a16="http://schemas.microsoft.com/office/drawing/2014/main" id="{76305DF5-E1D2-421E-BDE0-6C28E8397C1A}"/>
              </a:ext>
            </a:extLst>
          </p:cNvPr>
          <p:cNvSpPr>
            <a:spLocks noGrp="1"/>
          </p:cNvSpPr>
          <p:nvPr>
            <p:ph type="ftr" sz="quarter" idx="11"/>
          </p:nvPr>
        </p:nvSpPr>
        <p:spPr/>
        <p:txBody>
          <a:bodyPr/>
          <a:lstStyle/>
          <a:p>
            <a:r>
              <a:rPr lang="da-DK"/>
              <a:t>FUT – Fælles Udbud af Telemedicin</a:t>
            </a:r>
            <a:endParaRPr lang="da-DK" dirty="0"/>
          </a:p>
        </p:txBody>
      </p:sp>
      <p:sp>
        <p:nvSpPr>
          <p:cNvPr id="5" name="Pladsholder til slidenummer 4">
            <a:extLst>
              <a:ext uri="{FF2B5EF4-FFF2-40B4-BE49-F238E27FC236}">
                <a16:creationId xmlns="" xmlns:a16="http://schemas.microsoft.com/office/drawing/2014/main" id="{64F4C5C8-F343-4F34-830F-0F18CD7EC724}"/>
              </a:ext>
            </a:extLst>
          </p:cNvPr>
          <p:cNvSpPr>
            <a:spLocks noGrp="1"/>
          </p:cNvSpPr>
          <p:nvPr>
            <p:ph type="sldNum" sz="quarter" idx="12"/>
          </p:nvPr>
        </p:nvSpPr>
        <p:spPr/>
        <p:txBody>
          <a:bodyPr/>
          <a:lstStyle/>
          <a:p>
            <a:fld id="{4552D99C-48F4-3245-A6B4-1666F04C72F5}" type="slidenum">
              <a:rPr lang="da-DK" smtClean="0"/>
              <a:t>10</a:t>
            </a:fld>
            <a:endParaRPr lang="da-DK"/>
          </a:p>
        </p:txBody>
      </p:sp>
      <p:sp>
        <p:nvSpPr>
          <p:cNvPr id="7" name="Titel 6">
            <a:extLst>
              <a:ext uri="{FF2B5EF4-FFF2-40B4-BE49-F238E27FC236}">
                <a16:creationId xmlns="" xmlns:a16="http://schemas.microsoft.com/office/drawing/2014/main" id="{AD60F870-02E8-48A5-A0C0-89679BCA0DC0}"/>
              </a:ext>
            </a:extLst>
          </p:cNvPr>
          <p:cNvSpPr>
            <a:spLocks noGrp="1"/>
          </p:cNvSpPr>
          <p:nvPr>
            <p:ph type="title"/>
          </p:nvPr>
        </p:nvSpPr>
        <p:spPr/>
        <p:txBody>
          <a:bodyPr/>
          <a:lstStyle/>
          <a:p>
            <a:endParaRPr lang="da-DK"/>
          </a:p>
        </p:txBody>
      </p:sp>
      <p:pic>
        <p:nvPicPr>
          <p:cNvPr id="9" name="Billede 8">
            <a:extLst>
              <a:ext uri="{FF2B5EF4-FFF2-40B4-BE49-F238E27FC236}">
                <a16:creationId xmlns="" xmlns:a16="http://schemas.microsoft.com/office/drawing/2014/main" id="{CE5EF30F-4603-4458-BDD4-9BD955857DEC}"/>
              </a:ext>
            </a:extLst>
          </p:cNvPr>
          <p:cNvPicPr>
            <a:picLocks noChangeAspect="1"/>
          </p:cNvPicPr>
          <p:nvPr/>
        </p:nvPicPr>
        <p:blipFill>
          <a:blip r:embed="rId3"/>
          <a:stretch>
            <a:fillRect/>
          </a:stretch>
        </p:blipFill>
        <p:spPr>
          <a:xfrm>
            <a:off x="298320" y="0"/>
            <a:ext cx="8547360" cy="6858000"/>
          </a:xfrm>
          <a:prstGeom prst="rect">
            <a:avLst/>
          </a:prstGeom>
        </p:spPr>
      </p:pic>
    </p:spTree>
    <p:extLst>
      <p:ext uri="{BB962C8B-B14F-4D97-AF65-F5344CB8AC3E}">
        <p14:creationId xmlns:p14="http://schemas.microsoft.com/office/powerpoint/2010/main" val="2644556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3101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4082566"/>
            <a:ext cx="7886700" cy="2094396"/>
          </a:xfrm>
        </p:spPr>
        <p:txBody>
          <a:bodyPr>
            <a:normAutofit fontScale="92500" lnSpcReduction="10000"/>
          </a:bodyPr>
          <a:lstStyle/>
          <a:p>
            <a:pPr marL="514350" indent="-514350">
              <a:buFont typeface="+mj-lt"/>
              <a:buAutoNum type="arabicPeriod"/>
            </a:pPr>
            <a:r>
              <a:rPr lang="da-DK" dirty="0"/>
              <a:t>Hvad er FUT?</a:t>
            </a:r>
            <a:br>
              <a:rPr lang="da-DK" dirty="0"/>
            </a:br>
            <a:endParaRPr lang="da-DK" dirty="0"/>
          </a:p>
          <a:p>
            <a:pPr marL="514350" indent="-514350">
              <a:buFont typeface="+mj-lt"/>
              <a:buAutoNum type="arabicPeriod"/>
            </a:pPr>
            <a:r>
              <a:rPr lang="da-DK" dirty="0"/>
              <a:t>Visionen</a:t>
            </a:r>
          </a:p>
          <a:p>
            <a:pPr marL="514350" indent="-514350">
              <a:buFont typeface="+mj-lt"/>
              <a:buAutoNum type="arabicPeriod"/>
            </a:pPr>
            <a:endParaRPr lang="da-DK" dirty="0"/>
          </a:p>
          <a:p>
            <a:pPr marL="514350" indent="-514350">
              <a:buFont typeface="+mj-lt"/>
              <a:buAutoNum type="arabicPeriod"/>
            </a:pPr>
            <a:r>
              <a:rPr lang="da-DK" dirty="0"/>
              <a:t>Status på de to udbud og videre proces</a:t>
            </a:r>
          </a:p>
        </p:txBody>
      </p:sp>
      <p:sp>
        <p:nvSpPr>
          <p:cNvPr id="4" name="Date Placeholder 3"/>
          <p:cNvSpPr>
            <a:spLocks noGrp="1"/>
          </p:cNvSpPr>
          <p:nvPr>
            <p:ph type="dt" sz="half" idx="10"/>
          </p:nvPr>
        </p:nvSpPr>
        <p:spPr/>
        <p:txBody>
          <a:bodyPr/>
          <a:lstStyle/>
          <a:p>
            <a:fld id="{B412ABEF-8BF5-3A44-9ADB-85B48A348CBF}" type="datetime1">
              <a:rPr lang="da-DK" smtClean="0"/>
              <a:t>18-10-2018</a:t>
            </a:fld>
            <a:endParaRPr lang="da-DK" dirty="0"/>
          </a:p>
        </p:txBody>
      </p:sp>
      <p:sp>
        <p:nvSpPr>
          <p:cNvPr id="5" name="Footer Placeholder 4"/>
          <p:cNvSpPr>
            <a:spLocks noGrp="1"/>
          </p:cNvSpPr>
          <p:nvPr>
            <p:ph type="ftr" sz="quarter" idx="11"/>
          </p:nvPr>
        </p:nvSpPr>
        <p:spPr/>
        <p:txBody>
          <a:bodyPr/>
          <a:lstStyle/>
          <a:p>
            <a:r>
              <a:rPr lang="da-DK"/>
              <a:t>FUT – Fælles Udbud af Telemedicin</a:t>
            </a:r>
            <a:endParaRPr lang="da-DK" dirty="0"/>
          </a:p>
        </p:txBody>
      </p:sp>
      <p:sp>
        <p:nvSpPr>
          <p:cNvPr id="6" name="Slide Number Placeholder 5"/>
          <p:cNvSpPr>
            <a:spLocks noGrp="1"/>
          </p:cNvSpPr>
          <p:nvPr>
            <p:ph type="sldNum" sz="quarter" idx="12"/>
          </p:nvPr>
        </p:nvSpPr>
        <p:spPr/>
        <p:txBody>
          <a:bodyPr/>
          <a:lstStyle/>
          <a:p>
            <a:fld id="{4552D99C-48F4-3245-A6B4-1666F04C72F5}" type="slidenum">
              <a:rPr lang="da-DK" smtClean="0"/>
              <a:t>2</a:t>
            </a:fld>
            <a:endParaRPr lang="da-DK"/>
          </a:p>
        </p:txBody>
      </p:sp>
      <p:sp>
        <p:nvSpPr>
          <p:cNvPr id="2" name="Title 1"/>
          <p:cNvSpPr>
            <a:spLocks noGrp="1"/>
          </p:cNvSpPr>
          <p:nvPr>
            <p:ph type="title"/>
          </p:nvPr>
        </p:nvSpPr>
        <p:spPr/>
        <p:txBody>
          <a:bodyPr/>
          <a:lstStyle/>
          <a:p>
            <a:r>
              <a:rPr lang="da-DK" dirty="0"/>
              <a:t>Dagsorden</a:t>
            </a:r>
          </a:p>
        </p:txBody>
      </p:sp>
      <p:pic>
        <p:nvPicPr>
          <p:cNvPr id="7" name="Billede 6">
            <a:extLst>
              <a:ext uri="{FF2B5EF4-FFF2-40B4-BE49-F238E27FC236}">
                <a16:creationId xmlns="" xmlns:a16="http://schemas.microsoft.com/office/drawing/2014/main" id="{8C5D4FCB-D03E-4C19-AD10-1FCCB2F54F11}"/>
              </a:ext>
            </a:extLst>
          </p:cNvPr>
          <p:cNvPicPr>
            <a:picLocks noChangeAspect="1"/>
          </p:cNvPicPr>
          <p:nvPr/>
        </p:nvPicPr>
        <p:blipFill>
          <a:blip r:embed="rId3"/>
          <a:stretch>
            <a:fillRect/>
          </a:stretch>
        </p:blipFill>
        <p:spPr>
          <a:xfrm>
            <a:off x="0" y="1417424"/>
            <a:ext cx="9144000" cy="2665142"/>
          </a:xfrm>
          <a:prstGeom prst="rect">
            <a:avLst/>
          </a:prstGeom>
        </p:spPr>
      </p:pic>
    </p:spTree>
    <p:extLst>
      <p:ext uri="{BB962C8B-B14F-4D97-AF65-F5344CB8AC3E}">
        <p14:creationId xmlns:p14="http://schemas.microsoft.com/office/powerpoint/2010/main" val="888083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 xmlns:a16="http://schemas.microsoft.com/office/drawing/2014/main" id="{6B0C1C2F-3BCD-4CF4-B212-BF045D84AC0D}"/>
              </a:ext>
            </a:extLst>
          </p:cNvPr>
          <p:cNvSpPr>
            <a:spLocks noGrp="1"/>
          </p:cNvSpPr>
          <p:nvPr>
            <p:ph idx="1"/>
          </p:nvPr>
        </p:nvSpPr>
        <p:spPr/>
        <p:txBody>
          <a:bodyPr>
            <a:normAutofit lnSpcReduction="10000"/>
          </a:bodyPr>
          <a:lstStyle/>
          <a:p>
            <a:pPr>
              <a:lnSpc>
                <a:spcPct val="120000"/>
              </a:lnSpc>
            </a:pPr>
            <a:r>
              <a:rPr lang="da-DK" dirty="0"/>
              <a:t>FUT gennemfører fælles udbud af telemedicinsk infrastruktur og løsninger</a:t>
            </a:r>
          </a:p>
          <a:p>
            <a:pPr>
              <a:lnSpc>
                <a:spcPct val="120000"/>
              </a:lnSpc>
            </a:pPr>
            <a:r>
              <a:rPr lang="da-DK" dirty="0"/>
              <a:t>Udbud 1: Telemedicinsk infrastruktur</a:t>
            </a:r>
          </a:p>
          <a:p>
            <a:pPr>
              <a:lnSpc>
                <a:spcPct val="120000"/>
              </a:lnSpc>
            </a:pPr>
            <a:r>
              <a:rPr lang="da-DK" dirty="0"/>
              <a:t>Udbud 2: Telemedicinske it-løsninger</a:t>
            </a:r>
          </a:p>
          <a:p>
            <a:pPr lvl="1">
              <a:lnSpc>
                <a:spcPct val="120000"/>
              </a:lnSpc>
            </a:pPr>
            <a:r>
              <a:rPr lang="da-DK" dirty="0"/>
              <a:t>Del 1: Borgerløsninger</a:t>
            </a:r>
          </a:p>
          <a:p>
            <a:pPr lvl="1">
              <a:lnSpc>
                <a:spcPct val="120000"/>
              </a:lnSpc>
            </a:pPr>
            <a:r>
              <a:rPr lang="da-DK" dirty="0"/>
              <a:t>Del 2: Medarbejderløsninger</a:t>
            </a:r>
          </a:p>
          <a:p>
            <a:pPr>
              <a:lnSpc>
                <a:spcPct val="120000"/>
              </a:lnSpc>
            </a:pPr>
            <a:r>
              <a:rPr lang="da-DK" dirty="0"/>
              <a:t>Rammeaftaler, som kan benyttes af alle kommuner og regioner</a:t>
            </a:r>
          </a:p>
        </p:txBody>
      </p:sp>
      <p:sp>
        <p:nvSpPr>
          <p:cNvPr id="3" name="Pladsholder til dato 2">
            <a:extLst>
              <a:ext uri="{FF2B5EF4-FFF2-40B4-BE49-F238E27FC236}">
                <a16:creationId xmlns="" xmlns:a16="http://schemas.microsoft.com/office/drawing/2014/main" id="{5AB8D2EF-861B-43AA-9E0F-5B0C6719B526}"/>
              </a:ext>
            </a:extLst>
          </p:cNvPr>
          <p:cNvSpPr>
            <a:spLocks noGrp="1"/>
          </p:cNvSpPr>
          <p:nvPr>
            <p:ph type="dt" sz="half" idx="10"/>
          </p:nvPr>
        </p:nvSpPr>
        <p:spPr/>
        <p:txBody>
          <a:bodyPr/>
          <a:lstStyle/>
          <a:p>
            <a:r>
              <a:rPr lang="da-DK"/>
              <a:t>08/02/2018</a:t>
            </a:r>
            <a:endParaRPr lang="da-DK" dirty="0"/>
          </a:p>
        </p:txBody>
      </p:sp>
      <p:sp>
        <p:nvSpPr>
          <p:cNvPr id="4" name="Pladsholder til sidefod 3">
            <a:extLst>
              <a:ext uri="{FF2B5EF4-FFF2-40B4-BE49-F238E27FC236}">
                <a16:creationId xmlns="" xmlns:a16="http://schemas.microsoft.com/office/drawing/2014/main" id="{8E258FEE-3A4F-4E03-B4DE-8C98A97CE0D2}"/>
              </a:ext>
            </a:extLst>
          </p:cNvPr>
          <p:cNvSpPr>
            <a:spLocks noGrp="1"/>
          </p:cNvSpPr>
          <p:nvPr>
            <p:ph type="ftr" sz="quarter" idx="11"/>
          </p:nvPr>
        </p:nvSpPr>
        <p:spPr/>
        <p:txBody>
          <a:bodyPr/>
          <a:lstStyle/>
          <a:p>
            <a:r>
              <a:rPr lang="da-DK"/>
              <a:t>FUT – Fælles Udbud af Telemedicin</a:t>
            </a:r>
            <a:endParaRPr lang="da-DK" dirty="0"/>
          </a:p>
        </p:txBody>
      </p:sp>
      <p:sp>
        <p:nvSpPr>
          <p:cNvPr id="5" name="Pladsholder til slidenummer 4">
            <a:extLst>
              <a:ext uri="{FF2B5EF4-FFF2-40B4-BE49-F238E27FC236}">
                <a16:creationId xmlns="" xmlns:a16="http://schemas.microsoft.com/office/drawing/2014/main" id="{2AC6D54B-ADA2-4EB9-8306-E290B79C55F8}"/>
              </a:ext>
            </a:extLst>
          </p:cNvPr>
          <p:cNvSpPr>
            <a:spLocks noGrp="1"/>
          </p:cNvSpPr>
          <p:nvPr>
            <p:ph type="sldNum" sz="quarter" idx="12"/>
          </p:nvPr>
        </p:nvSpPr>
        <p:spPr/>
        <p:txBody>
          <a:bodyPr/>
          <a:lstStyle/>
          <a:p>
            <a:fld id="{4552D99C-48F4-3245-A6B4-1666F04C72F5}" type="slidenum">
              <a:rPr lang="da-DK" smtClean="0"/>
              <a:t>3</a:t>
            </a:fld>
            <a:endParaRPr lang="da-DK"/>
          </a:p>
        </p:txBody>
      </p:sp>
      <p:sp>
        <p:nvSpPr>
          <p:cNvPr id="6" name="Titel 5">
            <a:extLst>
              <a:ext uri="{FF2B5EF4-FFF2-40B4-BE49-F238E27FC236}">
                <a16:creationId xmlns="" xmlns:a16="http://schemas.microsoft.com/office/drawing/2014/main" id="{BAFD4A4E-7301-4A16-BDFA-DDDD4959C1FC}"/>
              </a:ext>
            </a:extLst>
          </p:cNvPr>
          <p:cNvSpPr>
            <a:spLocks noGrp="1"/>
          </p:cNvSpPr>
          <p:nvPr>
            <p:ph type="title"/>
          </p:nvPr>
        </p:nvSpPr>
        <p:spPr/>
        <p:txBody>
          <a:bodyPr/>
          <a:lstStyle/>
          <a:p>
            <a:r>
              <a:rPr lang="da-DK" dirty="0"/>
              <a:t>Introduktion til FUT</a:t>
            </a:r>
            <a:endParaRPr lang="da-DK" dirty="0">
              <a:highlight>
                <a:srgbClr val="FFFF00"/>
              </a:highlight>
            </a:endParaRPr>
          </a:p>
        </p:txBody>
      </p:sp>
    </p:spTree>
    <p:extLst>
      <p:ext uri="{BB962C8B-B14F-4D97-AF65-F5344CB8AC3E}">
        <p14:creationId xmlns:p14="http://schemas.microsoft.com/office/powerpoint/2010/main" val="2471958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 xmlns:a16="http://schemas.microsoft.com/office/drawing/2014/main" id="{FA7D0DE5-833A-403F-AEED-3B616B7E0311}"/>
              </a:ext>
            </a:extLst>
          </p:cNvPr>
          <p:cNvSpPr>
            <a:spLocks noGrp="1"/>
          </p:cNvSpPr>
          <p:nvPr>
            <p:ph idx="1"/>
          </p:nvPr>
        </p:nvSpPr>
        <p:spPr>
          <a:xfrm>
            <a:off x="628650" y="1530035"/>
            <a:ext cx="7886700" cy="4646927"/>
          </a:xfrm>
        </p:spPr>
        <p:txBody>
          <a:bodyPr anchor="ctr">
            <a:normAutofit fontScale="70000" lnSpcReduction="20000"/>
          </a:bodyPr>
          <a:lstStyle/>
          <a:p>
            <a:r>
              <a:rPr lang="da-DK" dirty="0"/>
              <a:t>At tænke i fællesskab og ejerskab på tværs af regioner og kommuner</a:t>
            </a:r>
          </a:p>
          <a:p>
            <a:endParaRPr lang="da-DK" dirty="0"/>
          </a:p>
          <a:p>
            <a:r>
              <a:rPr lang="da-DK" dirty="0"/>
              <a:t>Modulopdelt udbud – systemer skal samarbejde om opgaven på sammen måde som sektorer</a:t>
            </a:r>
          </a:p>
          <a:p>
            <a:endParaRPr lang="da-DK" dirty="0"/>
          </a:p>
          <a:p>
            <a:r>
              <a:rPr lang="da-DK" dirty="0"/>
              <a:t>Fælles om kompleksiteten, risici og omkostninger</a:t>
            </a:r>
          </a:p>
          <a:p>
            <a:endParaRPr lang="da-DK" dirty="0"/>
          </a:p>
          <a:p>
            <a:r>
              <a:rPr lang="da-DK" dirty="0"/>
              <a:t>Videreudvikling og generisk funktionalitet</a:t>
            </a:r>
          </a:p>
          <a:p>
            <a:endParaRPr lang="da-DK" dirty="0"/>
          </a:p>
          <a:p>
            <a:r>
              <a:rPr lang="da-DK" dirty="0"/>
              <a:t>Anvende infrastruktur til andre sygdomsområder</a:t>
            </a:r>
          </a:p>
          <a:p>
            <a:endParaRPr lang="da-DK" dirty="0"/>
          </a:p>
          <a:p>
            <a:r>
              <a:rPr lang="da-DK" dirty="0" err="1"/>
              <a:t>Governance</a:t>
            </a:r>
            <a:r>
              <a:rPr lang="da-DK" dirty="0"/>
              <a:t> og samarbejdskonstruktioner, der understøtter visionerne</a:t>
            </a:r>
          </a:p>
          <a:p>
            <a:endParaRPr lang="da-DK" dirty="0"/>
          </a:p>
        </p:txBody>
      </p:sp>
      <p:sp>
        <p:nvSpPr>
          <p:cNvPr id="3" name="Pladsholder til dato 2">
            <a:extLst>
              <a:ext uri="{FF2B5EF4-FFF2-40B4-BE49-F238E27FC236}">
                <a16:creationId xmlns="" xmlns:a16="http://schemas.microsoft.com/office/drawing/2014/main" id="{9778929A-06C8-4EA9-976B-73B6C22FB59F}"/>
              </a:ext>
            </a:extLst>
          </p:cNvPr>
          <p:cNvSpPr>
            <a:spLocks noGrp="1"/>
          </p:cNvSpPr>
          <p:nvPr>
            <p:ph type="dt" sz="half" idx="10"/>
          </p:nvPr>
        </p:nvSpPr>
        <p:spPr/>
        <p:txBody>
          <a:bodyPr/>
          <a:lstStyle/>
          <a:p>
            <a:r>
              <a:rPr lang="da-DK"/>
              <a:t>08/02/2018</a:t>
            </a:r>
            <a:endParaRPr lang="da-DK" dirty="0"/>
          </a:p>
        </p:txBody>
      </p:sp>
      <p:sp>
        <p:nvSpPr>
          <p:cNvPr id="4" name="Pladsholder til sidefod 3">
            <a:extLst>
              <a:ext uri="{FF2B5EF4-FFF2-40B4-BE49-F238E27FC236}">
                <a16:creationId xmlns="" xmlns:a16="http://schemas.microsoft.com/office/drawing/2014/main" id="{F89B7D4D-DC4A-41F8-ACD5-00D401ADFCB3}"/>
              </a:ext>
            </a:extLst>
          </p:cNvPr>
          <p:cNvSpPr>
            <a:spLocks noGrp="1"/>
          </p:cNvSpPr>
          <p:nvPr>
            <p:ph type="ftr" sz="quarter" idx="11"/>
          </p:nvPr>
        </p:nvSpPr>
        <p:spPr/>
        <p:txBody>
          <a:bodyPr/>
          <a:lstStyle/>
          <a:p>
            <a:r>
              <a:rPr lang="da-DK"/>
              <a:t>FUT – Fælles Udbud af Telemedicin</a:t>
            </a:r>
            <a:endParaRPr lang="da-DK" dirty="0"/>
          </a:p>
        </p:txBody>
      </p:sp>
      <p:sp>
        <p:nvSpPr>
          <p:cNvPr id="5" name="Pladsholder til slidenummer 4">
            <a:extLst>
              <a:ext uri="{FF2B5EF4-FFF2-40B4-BE49-F238E27FC236}">
                <a16:creationId xmlns="" xmlns:a16="http://schemas.microsoft.com/office/drawing/2014/main" id="{5F43D659-8A3C-49A5-9B56-951913FDC993}"/>
              </a:ext>
            </a:extLst>
          </p:cNvPr>
          <p:cNvSpPr>
            <a:spLocks noGrp="1"/>
          </p:cNvSpPr>
          <p:nvPr>
            <p:ph type="sldNum" sz="quarter" idx="12"/>
          </p:nvPr>
        </p:nvSpPr>
        <p:spPr/>
        <p:txBody>
          <a:bodyPr/>
          <a:lstStyle/>
          <a:p>
            <a:fld id="{4552D99C-48F4-3245-A6B4-1666F04C72F5}" type="slidenum">
              <a:rPr lang="da-DK" smtClean="0"/>
              <a:t>4</a:t>
            </a:fld>
            <a:endParaRPr lang="da-DK"/>
          </a:p>
        </p:txBody>
      </p:sp>
      <p:sp>
        <p:nvSpPr>
          <p:cNvPr id="6" name="Titel 5">
            <a:extLst>
              <a:ext uri="{FF2B5EF4-FFF2-40B4-BE49-F238E27FC236}">
                <a16:creationId xmlns="" xmlns:a16="http://schemas.microsoft.com/office/drawing/2014/main" id="{73A8C38B-BC5E-4FF9-B2E6-1B72718057B4}"/>
              </a:ext>
            </a:extLst>
          </p:cNvPr>
          <p:cNvSpPr>
            <a:spLocks noGrp="1"/>
          </p:cNvSpPr>
          <p:nvPr>
            <p:ph type="title"/>
          </p:nvPr>
        </p:nvSpPr>
        <p:spPr/>
        <p:txBody>
          <a:bodyPr/>
          <a:lstStyle/>
          <a:p>
            <a:r>
              <a:rPr lang="da-DK" dirty="0"/>
              <a:t>Visioner for FUT </a:t>
            </a:r>
            <a:endParaRPr lang="da-DK" dirty="0">
              <a:highlight>
                <a:srgbClr val="FFFF00"/>
              </a:highlight>
            </a:endParaRPr>
          </a:p>
        </p:txBody>
      </p:sp>
    </p:spTree>
    <p:extLst>
      <p:ext uri="{BB962C8B-B14F-4D97-AF65-F5344CB8AC3E}">
        <p14:creationId xmlns:p14="http://schemas.microsoft.com/office/powerpoint/2010/main" val="3288982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a:extLst>
              <a:ext uri="{FF2B5EF4-FFF2-40B4-BE49-F238E27FC236}">
                <a16:creationId xmlns="" xmlns:a16="http://schemas.microsoft.com/office/drawing/2014/main" id="{F44440B6-50A0-4AF9-96BF-67DC50E93D36}"/>
              </a:ext>
            </a:extLst>
          </p:cNvPr>
          <p:cNvSpPr>
            <a:spLocks noGrp="1"/>
          </p:cNvSpPr>
          <p:nvPr>
            <p:ph type="dt" sz="half" idx="10"/>
          </p:nvPr>
        </p:nvSpPr>
        <p:spPr/>
        <p:txBody>
          <a:bodyPr/>
          <a:lstStyle/>
          <a:p>
            <a:fld id="{755DFC8E-6DDA-ED4F-98DD-959567AA30C6}" type="datetime1">
              <a:rPr lang="da-DK" smtClean="0"/>
              <a:t>18-10-2018</a:t>
            </a:fld>
            <a:endParaRPr lang="da-DK" dirty="0"/>
          </a:p>
        </p:txBody>
      </p:sp>
      <p:sp>
        <p:nvSpPr>
          <p:cNvPr id="4" name="Pladsholder til sidefod 3">
            <a:extLst>
              <a:ext uri="{FF2B5EF4-FFF2-40B4-BE49-F238E27FC236}">
                <a16:creationId xmlns="" xmlns:a16="http://schemas.microsoft.com/office/drawing/2014/main" id="{C9129F38-C50E-49D5-BBA5-7C03D48250B8}"/>
              </a:ext>
            </a:extLst>
          </p:cNvPr>
          <p:cNvSpPr>
            <a:spLocks noGrp="1"/>
          </p:cNvSpPr>
          <p:nvPr>
            <p:ph type="ftr" sz="quarter" idx="11"/>
          </p:nvPr>
        </p:nvSpPr>
        <p:spPr/>
        <p:txBody>
          <a:bodyPr/>
          <a:lstStyle/>
          <a:p>
            <a:r>
              <a:rPr lang="da-DK"/>
              <a:t>FUT – Fælles Udbud af Telemedicin</a:t>
            </a:r>
            <a:endParaRPr lang="da-DK" dirty="0"/>
          </a:p>
        </p:txBody>
      </p:sp>
      <p:sp>
        <p:nvSpPr>
          <p:cNvPr id="5" name="Pladsholder til slidenummer 4">
            <a:extLst>
              <a:ext uri="{FF2B5EF4-FFF2-40B4-BE49-F238E27FC236}">
                <a16:creationId xmlns="" xmlns:a16="http://schemas.microsoft.com/office/drawing/2014/main" id="{9AA4D164-82C7-4145-A947-2BA25492FED7}"/>
              </a:ext>
            </a:extLst>
          </p:cNvPr>
          <p:cNvSpPr>
            <a:spLocks noGrp="1"/>
          </p:cNvSpPr>
          <p:nvPr>
            <p:ph type="sldNum" sz="quarter" idx="12"/>
          </p:nvPr>
        </p:nvSpPr>
        <p:spPr/>
        <p:txBody>
          <a:bodyPr/>
          <a:lstStyle/>
          <a:p>
            <a:fld id="{4552D99C-48F4-3245-A6B4-1666F04C72F5}" type="slidenum">
              <a:rPr lang="da-DK" smtClean="0"/>
              <a:t>5</a:t>
            </a:fld>
            <a:endParaRPr lang="da-DK"/>
          </a:p>
        </p:txBody>
      </p:sp>
      <p:sp>
        <p:nvSpPr>
          <p:cNvPr id="7" name="Titel 6">
            <a:extLst>
              <a:ext uri="{FF2B5EF4-FFF2-40B4-BE49-F238E27FC236}">
                <a16:creationId xmlns="" xmlns:a16="http://schemas.microsoft.com/office/drawing/2014/main" id="{D31738D2-AF6E-4C7D-A26F-6CD99C7C0AEB}"/>
              </a:ext>
            </a:extLst>
          </p:cNvPr>
          <p:cNvSpPr>
            <a:spLocks noGrp="1"/>
          </p:cNvSpPr>
          <p:nvPr>
            <p:ph type="title"/>
          </p:nvPr>
        </p:nvSpPr>
        <p:spPr/>
        <p:txBody>
          <a:bodyPr/>
          <a:lstStyle/>
          <a:p>
            <a:endParaRPr lang="da-DK"/>
          </a:p>
        </p:txBody>
      </p:sp>
      <p:pic>
        <p:nvPicPr>
          <p:cNvPr id="8" name="Billede 7">
            <a:extLst>
              <a:ext uri="{FF2B5EF4-FFF2-40B4-BE49-F238E27FC236}">
                <a16:creationId xmlns="" xmlns:a16="http://schemas.microsoft.com/office/drawing/2014/main" id="{F2B771DB-4BD2-4066-B87B-EDB0F4CF7B41}"/>
              </a:ext>
            </a:extLst>
          </p:cNvPr>
          <p:cNvPicPr>
            <a:picLocks noChangeAspect="1"/>
          </p:cNvPicPr>
          <p:nvPr/>
        </p:nvPicPr>
        <p:blipFill>
          <a:blip r:embed="rId3"/>
          <a:stretch>
            <a:fillRect/>
          </a:stretch>
        </p:blipFill>
        <p:spPr>
          <a:xfrm>
            <a:off x="45720" y="0"/>
            <a:ext cx="9052559" cy="6858000"/>
          </a:xfrm>
          <a:prstGeom prst="rect">
            <a:avLst/>
          </a:prstGeom>
        </p:spPr>
      </p:pic>
    </p:spTree>
    <p:extLst>
      <p:ext uri="{BB962C8B-B14F-4D97-AF65-F5344CB8AC3E}">
        <p14:creationId xmlns:p14="http://schemas.microsoft.com/office/powerpoint/2010/main" val="803936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 xmlns:a16="http://schemas.microsoft.com/office/drawing/2014/main" id="{E9A4A158-DFE9-4B26-937F-71CA854C432B}"/>
              </a:ext>
            </a:extLst>
          </p:cNvPr>
          <p:cNvSpPr>
            <a:spLocks noGrp="1"/>
          </p:cNvSpPr>
          <p:nvPr>
            <p:ph idx="1"/>
          </p:nvPr>
        </p:nvSpPr>
        <p:spPr/>
        <p:txBody>
          <a:bodyPr>
            <a:normAutofit/>
          </a:bodyPr>
          <a:lstStyle/>
          <a:p>
            <a:r>
              <a:rPr lang="da-DK" dirty="0"/>
              <a:t>Bredt og kvalificeret ansøgerfelt</a:t>
            </a:r>
          </a:p>
          <a:p>
            <a:endParaRPr lang="da-DK" dirty="0"/>
          </a:p>
          <a:p>
            <a:r>
              <a:rPr lang="da-DK" dirty="0"/>
              <a:t>8 ansøgere / 3 prækvalificeret til infrastruktur</a:t>
            </a:r>
          </a:p>
          <a:p>
            <a:endParaRPr lang="da-DK" dirty="0"/>
          </a:p>
          <a:p>
            <a:r>
              <a:rPr lang="da-DK" dirty="0"/>
              <a:t>12 ansøgere / 5 prækvalificeret til medarbejderløsning</a:t>
            </a:r>
          </a:p>
          <a:p>
            <a:endParaRPr lang="da-DK" dirty="0"/>
          </a:p>
          <a:p>
            <a:r>
              <a:rPr lang="da-DK" dirty="0"/>
              <a:t>15 ansøgere / 8 prækvalificeret til borgerløsning</a:t>
            </a:r>
          </a:p>
        </p:txBody>
      </p:sp>
      <p:sp>
        <p:nvSpPr>
          <p:cNvPr id="3" name="Pladsholder til dato 2">
            <a:extLst>
              <a:ext uri="{FF2B5EF4-FFF2-40B4-BE49-F238E27FC236}">
                <a16:creationId xmlns="" xmlns:a16="http://schemas.microsoft.com/office/drawing/2014/main" id="{3BD51F21-4134-4069-BD67-74B7DCDD458A}"/>
              </a:ext>
            </a:extLst>
          </p:cNvPr>
          <p:cNvSpPr>
            <a:spLocks noGrp="1"/>
          </p:cNvSpPr>
          <p:nvPr>
            <p:ph type="dt" sz="half" idx="10"/>
          </p:nvPr>
        </p:nvSpPr>
        <p:spPr/>
        <p:txBody>
          <a:bodyPr/>
          <a:lstStyle/>
          <a:p>
            <a:fld id="{755DFC8E-6DDA-ED4F-98DD-959567AA30C6}" type="datetime1">
              <a:rPr lang="da-DK" smtClean="0"/>
              <a:t>18-10-2018</a:t>
            </a:fld>
            <a:endParaRPr lang="da-DK" dirty="0"/>
          </a:p>
        </p:txBody>
      </p:sp>
      <p:sp>
        <p:nvSpPr>
          <p:cNvPr id="4" name="Pladsholder til sidefod 3">
            <a:extLst>
              <a:ext uri="{FF2B5EF4-FFF2-40B4-BE49-F238E27FC236}">
                <a16:creationId xmlns="" xmlns:a16="http://schemas.microsoft.com/office/drawing/2014/main" id="{48ABB614-A323-48C3-9E2C-51DF59B7A12D}"/>
              </a:ext>
            </a:extLst>
          </p:cNvPr>
          <p:cNvSpPr>
            <a:spLocks noGrp="1"/>
          </p:cNvSpPr>
          <p:nvPr>
            <p:ph type="ftr" sz="quarter" idx="11"/>
          </p:nvPr>
        </p:nvSpPr>
        <p:spPr/>
        <p:txBody>
          <a:bodyPr/>
          <a:lstStyle/>
          <a:p>
            <a:r>
              <a:rPr lang="da-DK"/>
              <a:t>FUT – Fælles Udbud af Telemedicin</a:t>
            </a:r>
            <a:endParaRPr lang="da-DK" dirty="0"/>
          </a:p>
        </p:txBody>
      </p:sp>
      <p:sp>
        <p:nvSpPr>
          <p:cNvPr id="5" name="Pladsholder til slidenummer 4">
            <a:extLst>
              <a:ext uri="{FF2B5EF4-FFF2-40B4-BE49-F238E27FC236}">
                <a16:creationId xmlns="" xmlns:a16="http://schemas.microsoft.com/office/drawing/2014/main" id="{71C234C6-1255-407D-B033-720C8016CFD0}"/>
              </a:ext>
            </a:extLst>
          </p:cNvPr>
          <p:cNvSpPr>
            <a:spLocks noGrp="1"/>
          </p:cNvSpPr>
          <p:nvPr>
            <p:ph type="sldNum" sz="quarter" idx="12"/>
          </p:nvPr>
        </p:nvSpPr>
        <p:spPr/>
        <p:txBody>
          <a:bodyPr/>
          <a:lstStyle/>
          <a:p>
            <a:fld id="{4552D99C-48F4-3245-A6B4-1666F04C72F5}" type="slidenum">
              <a:rPr lang="da-DK" smtClean="0"/>
              <a:t>6</a:t>
            </a:fld>
            <a:endParaRPr lang="da-DK"/>
          </a:p>
        </p:txBody>
      </p:sp>
      <p:sp>
        <p:nvSpPr>
          <p:cNvPr id="6" name="Titel 5">
            <a:extLst>
              <a:ext uri="{FF2B5EF4-FFF2-40B4-BE49-F238E27FC236}">
                <a16:creationId xmlns="" xmlns:a16="http://schemas.microsoft.com/office/drawing/2014/main" id="{9EDEC37B-1FF9-4DAE-9A5A-4E0EE6A5A357}"/>
              </a:ext>
            </a:extLst>
          </p:cNvPr>
          <p:cNvSpPr>
            <a:spLocks noGrp="1"/>
          </p:cNvSpPr>
          <p:nvPr>
            <p:ph type="title"/>
          </p:nvPr>
        </p:nvSpPr>
        <p:spPr/>
        <p:txBody>
          <a:bodyPr>
            <a:normAutofit/>
          </a:bodyPr>
          <a:lstStyle/>
          <a:p>
            <a:r>
              <a:rPr lang="da-DK" sz="4000" dirty="0"/>
              <a:t>Status på de to udbud</a:t>
            </a:r>
          </a:p>
        </p:txBody>
      </p:sp>
    </p:spTree>
    <p:extLst>
      <p:ext uri="{BB962C8B-B14F-4D97-AF65-F5344CB8AC3E}">
        <p14:creationId xmlns:p14="http://schemas.microsoft.com/office/powerpoint/2010/main" val="3809084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 xmlns:a16="http://schemas.microsoft.com/office/drawing/2014/main" id="{36C32171-AA57-4190-9CF6-EF3F2BFE6C2E}"/>
              </a:ext>
            </a:extLst>
          </p:cNvPr>
          <p:cNvSpPr>
            <a:spLocks noGrp="1"/>
          </p:cNvSpPr>
          <p:nvPr>
            <p:ph idx="1"/>
          </p:nvPr>
        </p:nvSpPr>
        <p:spPr/>
        <p:txBody>
          <a:bodyPr/>
          <a:lstStyle/>
          <a:p>
            <a:r>
              <a:rPr lang="da-DK" dirty="0"/>
              <a:t>Én samlet bestilling af infrastruktur (juni 2018)</a:t>
            </a:r>
          </a:p>
          <a:p>
            <a:endParaRPr lang="da-DK" dirty="0"/>
          </a:p>
          <a:p>
            <a:r>
              <a:rPr lang="da-DK" dirty="0"/>
              <a:t>Koordinering af bestillinger af medarbejder- og borgerløsninger (sept. og dec. 2018)</a:t>
            </a:r>
          </a:p>
          <a:p>
            <a:endParaRPr lang="da-DK" dirty="0"/>
          </a:p>
          <a:p>
            <a:r>
              <a:rPr lang="da-DK" dirty="0"/>
              <a:t>Minimerer risici, pris og fælles om kompleksitet og udvikling</a:t>
            </a:r>
          </a:p>
          <a:p>
            <a:endParaRPr lang="da-DK" dirty="0"/>
          </a:p>
          <a:p>
            <a:r>
              <a:rPr lang="da-DK" dirty="0"/>
              <a:t>Løsningerne betales én gang </a:t>
            </a:r>
            <a:r>
              <a:rPr lang="da-DK" u="sng" dirty="0"/>
              <a:t>pr. bestilling</a:t>
            </a:r>
          </a:p>
        </p:txBody>
      </p:sp>
      <p:sp>
        <p:nvSpPr>
          <p:cNvPr id="3" name="Pladsholder til dato 2">
            <a:extLst>
              <a:ext uri="{FF2B5EF4-FFF2-40B4-BE49-F238E27FC236}">
                <a16:creationId xmlns="" xmlns:a16="http://schemas.microsoft.com/office/drawing/2014/main" id="{E3431210-0EA9-4E1F-AB7C-D4B666C4E000}"/>
              </a:ext>
            </a:extLst>
          </p:cNvPr>
          <p:cNvSpPr>
            <a:spLocks noGrp="1"/>
          </p:cNvSpPr>
          <p:nvPr>
            <p:ph type="dt" sz="half" idx="10"/>
          </p:nvPr>
        </p:nvSpPr>
        <p:spPr/>
        <p:txBody>
          <a:bodyPr/>
          <a:lstStyle/>
          <a:p>
            <a:fld id="{755DFC8E-6DDA-ED4F-98DD-959567AA30C6}" type="datetime1">
              <a:rPr lang="da-DK" smtClean="0"/>
              <a:t>18-10-2018</a:t>
            </a:fld>
            <a:endParaRPr lang="da-DK" dirty="0"/>
          </a:p>
        </p:txBody>
      </p:sp>
      <p:sp>
        <p:nvSpPr>
          <p:cNvPr id="4" name="Pladsholder til sidefod 3">
            <a:extLst>
              <a:ext uri="{FF2B5EF4-FFF2-40B4-BE49-F238E27FC236}">
                <a16:creationId xmlns="" xmlns:a16="http://schemas.microsoft.com/office/drawing/2014/main" id="{9C88402D-52E5-4D34-B351-F6EED5285C9D}"/>
              </a:ext>
            </a:extLst>
          </p:cNvPr>
          <p:cNvSpPr>
            <a:spLocks noGrp="1"/>
          </p:cNvSpPr>
          <p:nvPr>
            <p:ph type="ftr" sz="quarter" idx="11"/>
          </p:nvPr>
        </p:nvSpPr>
        <p:spPr/>
        <p:txBody>
          <a:bodyPr/>
          <a:lstStyle/>
          <a:p>
            <a:r>
              <a:rPr lang="da-DK"/>
              <a:t>FUT – Fælles Udbud af Telemedicin</a:t>
            </a:r>
            <a:endParaRPr lang="da-DK" dirty="0"/>
          </a:p>
        </p:txBody>
      </p:sp>
      <p:sp>
        <p:nvSpPr>
          <p:cNvPr id="5" name="Pladsholder til slidenummer 4">
            <a:extLst>
              <a:ext uri="{FF2B5EF4-FFF2-40B4-BE49-F238E27FC236}">
                <a16:creationId xmlns="" xmlns:a16="http://schemas.microsoft.com/office/drawing/2014/main" id="{5BDA77E7-390B-4524-83C5-8BA512D08551}"/>
              </a:ext>
            </a:extLst>
          </p:cNvPr>
          <p:cNvSpPr>
            <a:spLocks noGrp="1"/>
          </p:cNvSpPr>
          <p:nvPr>
            <p:ph type="sldNum" sz="quarter" idx="12"/>
          </p:nvPr>
        </p:nvSpPr>
        <p:spPr/>
        <p:txBody>
          <a:bodyPr/>
          <a:lstStyle/>
          <a:p>
            <a:fld id="{4552D99C-48F4-3245-A6B4-1666F04C72F5}" type="slidenum">
              <a:rPr lang="da-DK" smtClean="0"/>
              <a:t>7</a:t>
            </a:fld>
            <a:endParaRPr lang="da-DK"/>
          </a:p>
        </p:txBody>
      </p:sp>
      <p:sp>
        <p:nvSpPr>
          <p:cNvPr id="6" name="Titel 5">
            <a:extLst>
              <a:ext uri="{FF2B5EF4-FFF2-40B4-BE49-F238E27FC236}">
                <a16:creationId xmlns="" xmlns:a16="http://schemas.microsoft.com/office/drawing/2014/main" id="{A0BD94F6-8E46-463A-A21C-4E46E4B67442}"/>
              </a:ext>
            </a:extLst>
          </p:cNvPr>
          <p:cNvSpPr>
            <a:spLocks noGrp="1"/>
          </p:cNvSpPr>
          <p:nvPr>
            <p:ph type="title"/>
          </p:nvPr>
        </p:nvSpPr>
        <p:spPr/>
        <p:txBody>
          <a:bodyPr/>
          <a:lstStyle/>
          <a:p>
            <a:r>
              <a:rPr lang="da-DK" dirty="0"/>
              <a:t>Bestilling af løsninger</a:t>
            </a:r>
          </a:p>
        </p:txBody>
      </p:sp>
    </p:spTree>
    <p:extLst>
      <p:ext uri="{BB962C8B-B14F-4D97-AF65-F5344CB8AC3E}">
        <p14:creationId xmlns:p14="http://schemas.microsoft.com/office/powerpoint/2010/main" val="105989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 xmlns:a16="http://schemas.microsoft.com/office/drawing/2014/main" id="{6B0C1C2F-3BCD-4CF4-B212-BF045D84AC0D}"/>
              </a:ext>
            </a:extLst>
          </p:cNvPr>
          <p:cNvSpPr>
            <a:spLocks noGrp="1"/>
          </p:cNvSpPr>
          <p:nvPr>
            <p:ph idx="1"/>
          </p:nvPr>
        </p:nvSpPr>
        <p:spPr/>
        <p:txBody>
          <a:bodyPr>
            <a:normAutofit lnSpcReduction="10000"/>
          </a:bodyPr>
          <a:lstStyle/>
          <a:p>
            <a:pPr marL="0" indent="0">
              <a:buNone/>
            </a:pPr>
            <a:r>
              <a:rPr lang="da-DK" sz="2400" dirty="0"/>
              <a:t>Styregruppen for FUT fortsætter efter udbuddet med følgende opgaver:</a:t>
            </a:r>
            <a:br>
              <a:rPr lang="da-DK" sz="2400" dirty="0"/>
            </a:br>
            <a:endParaRPr lang="da-DK" sz="2400" dirty="0"/>
          </a:p>
          <a:p>
            <a:pPr marL="457200" indent="-457200">
              <a:buFont typeface="+mj-lt"/>
              <a:buAutoNum type="arabicPeriod"/>
            </a:pPr>
            <a:r>
              <a:rPr lang="da-DK" sz="2400" dirty="0"/>
              <a:t>Etablering af gennemførelsesprojekt</a:t>
            </a:r>
          </a:p>
          <a:p>
            <a:pPr lvl="1"/>
            <a:r>
              <a:rPr lang="da-DK" sz="2000" dirty="0"/>
              <a:t>Efterfølger FUT-udbudsprojektet</a:t>
            </a:r>
          </a:p>
          <a:p>
            <a:pPr lvl="1"/>
            <a:r>
              <a:rPr lang="da-DK" sz="2000" dirty="0"/>
              <a:t>Københavns Kommune er projektledende</a:t>
            </a:r>
          </a:p>
          <a:p>
            <a:pPr lvl="2"/>
            <a:endParaRPr lang="da-DK" sz="1600" dirty="0"/>
          </a:p>
          <a:p>
            <a:pPr marL="457200" indent="-457200">
              <a:buFont typeface="+mj-lt"/>
              <a:buAutoNum type="arabicPeriod"/>
            </a:pPr>
            <a:r>
              <a:rPr lang="da-DK" sz="2400" dirty="0"/>
              <a:t>Fællesoffentlig systemforvaltning </a:t>
            </a:r>
          </a:p>
          <a:p>
            <a:pPr lvl="1">
              <a:lnSpc>
                <a:spcPct val="100000"/>
              </a:lnSpc>
              <a:spcBef>
                <a:spcPts val="0"/>
              </a:spcBef>
            </a:pPr>
            <a:r>
              <a:rPr lang="da-DK" sz="2000" dirty="0"/>
              <a:t>Region Midtjylland varetager opgaven som fællesoffentlig systemforvalter</a:t>
            </a:r>
          </a:p>
          <a:p>
            <a:pPr lvl="1">
              <a:lnSpc>
                <a:spcPct val="120000"/>
              </a:lnSpc>
            </a:pPr>
            <a:r>
              <a:rPr lang="da-DK" sz="2000" dirty="0"/>
              <a:t>Etablering af forvaltningsorganisation er påbegyndt </a:t>
            </a:r>
            <a:br>
              <a:rPr lang="da-DK" sz="2000" dirty="0"/>
            </a:br>
            <a:endParaRPr lang="da-DK" sz="2000" dirty="0"/>
          </a:p>
          <a:p>
            <a:pPr lvl="1"/>
            <a:endParaRPr lang="da-DK" sz="2000" dirty="0"/>
          </a:p>
        </p:txBody>
      </p:sp>
      <p:sp>
        <p:nvSpPr>
          <p:cNvPr id="3" name="Pladsholder til dato 2">
            <a:extLst>
              <a:ext uri="{FF2B5EF4-FFF2-40B4-BE49-F238E27FC236}">
                <a16:creationId xmlns="" xmlns:a16="http://schemas.microsoft.com/office/drawing/2014/main" id="{5AB8D2EF-861B-43AA-9E0F-5B0C6719B526}"/>
              </a:ext>
            </a:extLst>
          </p:cNvPr>
          <p:cNvSpPr>
            <a:spLocks noGrp="1"/>
          </p:cNvSpPr>
          <p:nvPr>
            <p:ph type="dt" sz="half" idx="10"/>
          </p:nvPr>
        </p:nvSpPr>
        <p:spPr/>
        <p:txBody>
          <a:bodyPr/>
          <a:lstStyle/>
          <a:p>
            <a:r>
              <a:rPr lang="da-DK"/>
              <a:t>08/02/2018</a:t>
            </a:r>
            <a:endParaRPr lang="da-DK" dirty="0"/>
          </a:p>
        </p:txBody>
      </p:sp>
      <p:sp>
        <p:nvSpPr>
          <p:cNvPr id="4" name="Pladsholder til sidefod 3">
            <a:extLst>
              <a:ext uri="{FF2B5EF4-FFF2-40B4-BE49-F238E27FC236}">
                <a16:creationId xmlns="" xmlns:a16="http://schemas.microsoft.com/office/drawing/2014/main" id="{8E258FEE-3A4F-4E03-B4DE-8C98A97CE0D2}"/>
              </a:ext>
            </a:extLst>
          </p:cNvPr>
          <p:cNvSpPr>
            <a:spLocks noGrp="1"/>
          </p:cNvSpPr>
          <p:nvPr>
            <p:ph type="ftr" sz="quarter" idx="11"/>
          </p:nvPr>
        </p:nvSpPr>
        <p:spPr/>
        <p:txBody>
          <a:bodyPr/>
          <a:lstStyle/>
          <a:p>
            <a:r>
              <a:rPr lang="da-DK"/>
              <a:t>FUT – Fælles Udbud af Telemedicin</a:t>
            </a:r>
            <a:endParaRPr lang="da-DK" dirty="0"/>
          </a:p>
        </p:txBody>
      </p:sp>
      <p:sp>
        <p:nvSpPr>
          <p:cNvPr id="5" name="Pladsholder til slidenummer 4">
            <a:extLst>
              <a:ext uri="{FF2B5EF4-FFF2-40B4-BE49-F238E27FC236}">
                <a16:creationId xmlns="" xmlns:a16="http://schemas.microsoft.com/office/drawing/2014/main" id="{2AC6D54B-ADA2-4EB9-8306-E290B79C55F8}"/>
              </a:ext>
            </a:extLst>
          </p:cNvPr>
          <p:cNvSpPr>
            <a:spLocks noGrp="1"/>
          </p:cNvSpPr>
          <p:nvPr>
            <p:ph type="sldNum" sz="quarter" idx="12"/>
          </p:nvPr>
        </p:nvSpPr>
        <p:spPr/>
        <p:txBody>
          <a:bodyPr/>
          <a:lstStyle/>
          <a:p>
            <a:fld id="{4552D99C-48F4-3245-A6B4-1666F04C72F5}" type="slidenum">
              <a:rPr lang="da-DK" smtClean="0"/>
              <a:t>8</a:t>
            </a:fld>
            <a:endParaRPr lang="da-DK" dirty="0"/>
          </a:p>
        </p:txBody>
      </p:sp>
      <p:sp>
        <p:nvSpPr>
          <p:cNvPr id="6" name="Titel 5">
            <a:extLst>
              <a:ext uri="{FF2B5EF4-FFF2-40B4-BE49-F238E27FC236}">
                <a16:creationId xmlns="" xmlns:a16="http://schemas.microsoft.com/office/drawing/2014/main" id="{BAFD4A4E-7301-4A16-BDFA-DDDD4959C1FC}"/>
              </a:ext>
            </a:extLst>
          </p:cNvPr>
          <p:cNvSpPr>
            <a:spLocks noGrp="1"/>
          </p:cNvSpPr>
          <p:nvPr>
            <p:ph type="title"/>
          </p:nvPr>
        </p:nvSpPr>
        <p:spPr/>
        <p:txBody>
          <a:bodyPr/>
          <a:lstStyle/>
          <a:p>
            <a:r>
              <a:rPr lang="da-DK" dirty="0"/>
              <a:t>Næste skridt</a:t>
            </a:r>
            <a:endParaRPr lang="da-DK" dirty="0">
              <a:highlight>
                <a:srgbClr val="FFFF00"/>
              </a:highlight>
            </a:endParaRPr>
          </a:p>
        </p:txBody>
      </p:sp>
      <p:grpSp>
        <p:nvGrpSpPr>
          <p:cNvPr id="8" name="Gruppe 7"/>
          <p:cNvGrpSpPr/>
          <p:nvPr/>
        </p:nvGrpSpPr>
        <p:grpSpPr>
          <a:xfrm>
            <a:off x="764856" y="5546468"/>
            <a:ext cx="7750494" cy="1131589"/>
            <a:chOff x="103116063" y="107702350"/>
            <a:chExt cx="12605968" cy="2128838"/>
          </a:xfrm>
        </p:grpSpPr>
        <p:sp>
          <p:nvSpPr>
            <p:cNvPr id="10" name="Text Box 8"/>
            <p:cNvSpPr txBox="1">
              <a:spLocks noChangeArrowheads="1"/>
            </p:cNvSpPr>
            <p:nvPr/>
          </p:nvSpPr>
          <p:spPr bwMode="auto">
            <a:xfrm>
              <a:off x="103116063" y="107702350"/>
              <a:ext cx="4248150" cy="674688"/>
            </a:xfrm>
            <a:prstGeom prst="rect">
              <a:avLst/>
            </a:prstGeom>
            <a:solidFill>
              <a:srgbClr val="7992B1"/>
            </a:solidFill>
            <a:ln w="9525" algn="in">
              <a:solidFill>
                <a:srgbClr val="7992B1"/>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653064" fontAlgn="base">
                <a:spcBef>
                  <a:spcPct val="0"/>
                </a:spcBef>
                <a:spcAft>
                  <a:spcPct val="0"/>
                </a:spcAft>
              </a:pPr>
              <a:r>
                <a:rPr lang="da-DK" altLang="da-DK" sz="2000" b="1" dirty="0">
                  <a:solidFill>
                    <a:srgbClr val="FFFFFF"/>
                  </a:solidFill>
                  <a:latin typeface="Calibri" pitchFamily="34" charset="0"/>
                  <a:cs typeface="Arial" pitchFamily="34" charset="0"/>
                </a:rPr>
                <a:t>Udbudsprojekt (FUT)</a:t>
              </a:r>
              <a:endParaRPr lang="da-DK" altLang="da-DK" sz="2000" dirty="0">
                <a:latin typeface="Arial" pitchFamily="34" charset="0"/>
                <a:cs typeface="Arial" pitchFamily="34" charset="0"/>
              </a:endParaRPr>
            </a:p>
          </p:txBody>
        </p:sp>
        <p:sp>
          <p:nvSpPr>
            <p:cNvPr id="11" name="Text Box 9"/>
            <p:cNvSpPr txBox="1">
              <a:spLocks noChangeArrowheads="1"/>
            </p:cNvSpPr>
            <p:nvPr/>
          </p:nvSpPr>
          <p:spPr bwMode="auto">
            <a:xfrm>
              <a:off x="107353099" y="108421489"/>
              <a:ext cx="4194515" cy="674688"/>
            </a:xfrm>
            <a:prstGeom prst="rect">
              <a:avLst/>
            </a:prstGeom>
            <a:solidFill>
              <a:srgbClr val="913C3A"/>
            </a:solidFill>
            <a:ln w="9525" algn="in">
              <a:solidFill>
                <a:srgbClr val="913C3A"/>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defTabSz="653064" fontAlgn="base">
                <a:spcBef>
                  <a:spcPct val="0"/>
                </a:spcBef>
                <a:spcAft>
                  <a:spcPct val="0"/>
                </a:spcAft>
              </a:pPr>
              <a:r>
                <a:rPr lang="da-DK" altLang="da-DK" sz="2000" b="1" dirty="0">
                  <a:solidFill>
                    <a:srgbClr val="FFFFFF"/>
                  </a:solidFill>
                  <a:latin typeface="Calibri" pitchFamily="34" charset="0"/>
                  <a:cs typeface="Arial" pitchFamily="34" charset="0"/>
                </a:rPr>
                <a:t>Gennemførelsesprojekt</a:t>
              </a:r>
              <a:endParaRPr lang="da-DK" altLang="da-DK" sz="2000" dirty="0">
                <a:latin typeface="Arial" pitchFamily="34" charset="0"/>
                <a:cs typeface="Arial" pitchFamily="34" charset="0"/>
              </a:endParaRPr>
            </a:p>
          </p:txBody>
        </p:sp>
        <p:sp>
          <p:nvSpPr>
            <p:cNvPr id="12" name="Text Box 10" descr="Mørk diagonalt nedadgående"/>
            <p:cNvSpPr txBox="1">
              <a:spLocks noChangeArrowheads="1"/>
            </p:cNvSpPr>
            <p:nvPr/>
          </p:nvSpPr>
          <p:spPr bwMode="auto">
            <a:xfrm>
              <a:off x="106510138" y="108423075"/>
              <a:ext cx="844550" cy="674688"/>
            </a:xfrm>
            <a:prstGeom prst="rect">
              <a:avLst/>
            </a:prstGeom>
            <a:pattFill prst="dkDnDiag">
              <a:fgClr>
                <a:srgbClr val="913C3A"/>
              </a:fgClr>
              <a:bgClr>
                <a:srgbClr val="FFFFFF"/>
              </a:bgClr>
            </a:pattFill>
            <a:ln w="9525" algn="in">
              <a:solidFill>
                <a:srgbClr val="913C3A"/>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defTabSz="653064" fontAlgn="base">
                <a:spcBef>
                  <a:spcPct val="0"/>
                </a:spcBef>
                <a:spcAft>
                  <a:spcPct val="0"/>
                </a:spcAft>
              </a:pPr>
              <a:endParaRPr lang="da-DK" altLang="da-DK" sz="1300">
                <a:latin typeface="Arial" pitchFamily="34" charset="0"/>
                <a:cs typeface="Arial" pitchFamily="34" charset="0"/>
              </a:endParaRPr>
            </a:p>
          </p:txBody>
        </p:sp>
        <p:sp>
          <p:nvSpPr>
            <p:cNvPr id="13" name="Text Box 11"/>
            <p:cNvSpPr txBox="1">
              <a:spLocks noChangeArrowheads="1"/>
            </p:cNvSpPr>
            <p:nvPr/>
          </p:nvSpPr>
          <p:spPr bwMode="auto">
            <a:xfrm>
              <a:off x="111559368" y="109154914"/>
              <a:ext cx="4162663" cy="674688"/>
            </a:xfrm>
            <a:prstGeom prst="rect">
              <a:avLst/>
            </a:prstGeom>
            <a:solidFill>
              <a:srgbClr val="A6A6A6"/>
            </a:solidFill>
            <a:ln w="9525" algn="in">
              <a:solidFill>
                <a:srgbClr val="A6A6A6"/>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defTabSz="653064" fontAlgn="base">
                <a:spcBef>
                  <a:spcPct val="0"/>
                </a:spcBef>
                <a:spcAft>
                  <a:spcPct val="0"/>
                </a:spcAft>
              </a:pPr>
              <a:r>
                <a:rPr lang="da-DK" altLang="da-DK" sz="2000" b="1" dirty="0">
                  <a:solidFill>
                    <a:srgbClr val="FFFFFF"/>
                  </a:solidFill>
                  <a:latin typeface="Calibri" pitchFamily="34" charset="0"/>
                  <a:cs typeface="Arial" pitchFamily="34" charset="0"/>
                </a:rPr>
                <a:t>Systemforvaltning </a:t>
              </a:r>
              <a:endParaRPr lang="da-DK" altLang="da-DK" sz="2000" dirty="0">
                <a:latin typeface="Arial" pitchFamily="34" charset="0"/>
                <a:cs typeface="Arial" pitchFamily="34" charset="0"/>
              </a:endParaRPr>
            </a:p>
          </p:txBody>
        </p:sp>
        <p:sp>
          <p:nvSpPr>
            <p:cNvPr id="14" name="Text Box 12" descr="Mørk diagonalt opadgående"/>
            <p:cNvSpPr txBox="1">
              <a:spLocks noChangeArrowheads="1"/>
            </p:cNvSpPr>
            <p:nvPr/>
          </p:nvSpPr>
          <p:spPr bwMode="auto">
            <a:xfrm>
              <a:off x="106511725" y="109156500"/>
              <a:ext cx="5035890" cy="674688"/>
            </a:xfrm>
            <a:prstGeom prst="rect">
              <a:avLst/>
            </a:prstGeom>
            <a:pattFill prst="dkUpDiag">
              <a:fgClr>
                <a:srgbClr val="C0C0C0"/>
              </a:fgClr>
              <a:bgClr>
                <a:srgbClr val="FFFFFF"/>
              </a:bgClr>
            </a:pattFill>
            <a:ln w="9525" algn="in">
              <a:solidFill>
                <a:srgbClr val="A6A6A6"/>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653064" fontAlgn="base">
                <a:spcBef>
                  <a:spcPct val="0"/>
                </a:spcBef>
                <a:spcAft>
                  <a:spcPct val="0"/>
                </a:spcAft>
              </a:pPr>
              <a:r>
                <a:rPr lang="da-DK" altLang="da-DK" sz="2300" b="1">
                  <a:solidFill>
                    <a:srgbClr val="FFFFFF"/>
                  </a:solidFill>
                  <a:latin typeface="Calibri" pitchFamily="34" charset="0"/>
                  <a:cs typeface="Arial" pitchFamily="34" charset="0"/>
                </a:rPr>
                <a:t> </a:t>
              </a:r>
              <a:endParaRPr lang="da-DK" altLang="da-DK" sz="1300">
                <a:latin typeface="Arial" pitchFamily="34" charset="0"/>
                <a:cs typeface="Arial" pitchFamily="34" charset="0"/>
              </a:endParaRPr>
            </a:p>
          </p:txBody>
        </p:sp>
      </p:grpSp>
    </p:spTree>
    <p:extLst>
      <p:ext uri="{BB962C8B-B14F-4D97-AF65-F5344CB8AC3E}">
        <p14:creationId xmlns:p14="http://schemas.microsoft.com/office/powerpoint/2010/main" val="3708621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B820478-1AB2-CE49-A2A7-46AD68CB9DD5}"/>
              </a:ext>
            </a:extLst>
          </p:cNvPr>
          <p:cNvSpPr>
            <a:spLocks noGrp="1"/>
          </p:cNvSpPr>
          <p:nvPr>
            <p:ph type="title"/>
          </p:nvPr>
        </p:nvSpPr>
        <p:spPr/>
        <p:txBody>
          <a:bodyPr/>
          <a:lstStyle/>
          <a:p>
            <a:r>
              <a:rPr lang="da-DK" dirty="0"/>
              <a:t>Telemedicin i det kommunale it-landskab</a:t>
            </a:r>
          </a:p>
        </p:txBody>
      </p:sp>
      <p:sp>
        <p:nvSpPr>
          <p:cNvPr id="3" name="Content Placeholder 2">
            <a:extLst>
              <a:ext uri="{FF2B5EF4-FFF2-40B4-BE49-F238E27FC236}">
                <a16:creationId xmlns="" xmlns:a16="http://schemas.microsoft.com/office/drawing/2014/main" id="{C827D33A-520B-4647-903D-F26B72F3B66D}"/>
              </a:ext>
            </a:extLst>
          </p:cNvPr>
          <p:cNvSpPr>
            <a:spLocks noGrp="1"/>
          </p:cNvSpPr>
          <p:nvPr>
            <p:ph sz="half" idx="1"/>
          </p:nvPr>
        </p:nvSpPr>
        <p:spPr/>
        <p:txBody>
          <a:bodyPr>
            <a:normAutofit fontScale="85000" lnSpcReduction="20000"/>
          </a:bodyPr>
          <a:lstStyle/>
          <a:p>
            <a:pPr marL="0" indent="0">
              <a:buNone/>
            </a:pPr>
            <a:r>
              <a:rPr lang="da-DK" dirty="0"/>
              <a:t>Hver organisation skal vælge scenarie i eget systemlandsskab</a:t>
            </a:r>
          </a:p>
          <a:p>
            <a:pPr marL="514350" indent="-514350">
              <a:buFont typeface="+mj-lt"/>
              <a:buAutoNum type="arabicPeriod"/>
            </a:pPr>
            <a:r>
              <a:rPr lang="da-DK" dirty="0"/>
              <a:t>Stand </a:t>
            </a:r>
            <a:r>
              <a:rPr lang="da-DK" dirty="0" err="1"/>
              <a:t>alone</a:t>
            </a:r>
            <a:r>
              <a:rPr lang="da-DK" dirty="0"/>
              <a:t> uden om EOJ</a:t>
            </a:r>
          </a:p>
          <a:p>
            <a:pPr marL="514350" indent="-514350">
              <a:buFont typeface="+mj-lt"/>
              <a:buAutoNum type="arabicPeriod"/>
            </a:pPr>
            <a:r>
              <a:rPr lang="da-DK" dirty="0"/>
              <a:t>Knap-integration fra EOJ</a:t>
            </a:r>
          </a:p>
          <a:p>
            <a:pPr marL="514350" indent="-514350">
              <a:buFont typeface="+mj-lt"/>
              <a:buAutoNum type="arabicPeriod"/>
            </a:pPr>
            <a:r>
              <a:rPr lang="da-DK" dirty="0"/>
              <a:t>Indlejret i EOJ</a:t>
            </a:r>
          </a:p>
          <a:p>
            <a:pPr marL="514350" indent="-514350">
              <a:buFont typeface="+mj-lt"/>
              <a:buAutoNum type="arabicPeriod"/>
            </a:pPr>
            <a:r>
              <a:rPr lang="da-DK" dirty="0"/>
              <a:t>Fuldfed integreret i EOJ</a:t>
            </a:r>
          </a:p>
          <a:p>
            <a:pPr marL="0" indent="0">
              <a:buNone/>
            </a:pPr>
            <a:endParaRPr lang="da-DK" dirty="0"/>
          </a:p>
          <a:p>
            <a:pPr marL="0" indent="0">
              <a:buNone/>
            </a:pPr>
            <a:r>
              <a:rPr lang="da-DK" dirty="0"/>
              <a:t>1-3 baseret på </a:t>
            </a:r>
            <a:r>
              <a:rPr lang="da-DK" dirty="0" err="1"/>
              <a:t>FUTs</a:t>
            </a:r>
            <a:r>
              <a:rPr lang="da-DK" dirty="0"/>
              <a:t> medarbejderløsning</a:t>
            </a:r>
          </a:p>
        </p:txBody>
      </p:sp>
      <p:sp>
        <p:nvSpPr>
          <p:cNvPr id="5" name="Date Placeholder 4">
            <a:extLst>
              <a:ext uri="{FF2B5EF4-FFF2-40B4-BE49-F238E27FC236}">
                <a16:creationId xmlns="" xmlns:a16="http://schemas.microsoft.com/office/drawing/2014/main" id="{C563A356-004C-5348-965A-65F3F0970152}"/>
              </a:ext>
            </a:extLst>
          </p:cNvPr>
          <p:cNvSpPr>
            <a:spLocks noGrp="1"/>
          </p:cNvSpPr>
          <p:nvPr>
            <p:ph type="dt" sz="half" idx="10"/>
          </p:nvPr>
        </p:nvSpPr>
        <p:spPr/>
        <p:txBody>
          <a:bodyPr/>
          <a:lstStyle/>
          <a:p>
            <a:r>
              <a:rPr lang="da-DK"/>
              <a:t>08/02/2018</a:t>
            </a:r>
          </a:p>
        </p:txBody>
      </p:sp>
      <p:sp>
        <p:nvSpPr>
          <p:cNvPr id="6" name="Footer Placeholder 5">
            <a:extLst>
              <a:ext uri="{FF2B5EF4-FFF2-40B4-BE49-F238E27FC236}">
                <a16:creationId xmlns="" xmlns:a16="http://schemas.microsoft.com/office/drawing/2014/main" id="{0A948017-40AF-DF45-9B0F-02F5DCD41BB7}"/>
              </a:ext>
            </a:extLst>
          </p:cNvPr>
          <p:cNvSpPr>
            <a:spLocks noGrp="1"/>
          </p:cNvSpPr>
          <p:nvPr>
            <p:ph type="ftr" sz="quarter" idx="11"/>
          </p:nvPr>
        </p:nvSpPr>
        <p:spPr/>
        <p:txBody>
          <a:bodyPr/>
          <a:lstStyle/>
          <a:p>
            <a:r>
              <a:rPr lang="da-DK"/>
              <a:t>FUT </a:t>
            </a:r>
            <a:r>
              <a:rPr lang="mr-IN"/>
              <a:t>–</a:t>
            </a:r>
            <a:r>
              <a:rPr lang="da-DK"/>
              <a:t> Fælles Udbud af Telemedicin</a:t>
            </a:r>
          </a:p>
        </p:txBody>
      </p:sp>
      <p:sp>
        <p:nvSpPr>
          <p:cNvPr id="7" name="Slide Number Placeholder 6">
            <a:extLst>
              <a:ext uri="{FF2B5EF4-FFF2-40B4-BE49-F238E27FC236}">
                <a16:creationId xmlns="" xmlns:a16="http://schemas.microsoft.com/office/drawing/2014/main" id="{DF402EA4-EED5-714F-AFB8-D5CEBDB430A9}"/>
              </a:ext>
            </a:extLst>
          </p:cNvPr>
          <p:cNvSpPr>
            <a:spLocks noGrp="1"/>
          </p:cNvSpPr>
          <p:nvPr>
            <p:ph type="sldNum" sz="quarter" idx="12"/>
          </p:nvPr>
        </p:nvSpPr>
        <p:spPr/>
        <p:txBody>
          <a:bodyPr/>
          <a:lstStyle/>
          <a:p>
            <a:fld id="{4552D99C-48F4-3245-A6B4-1666F04C72F5}" type="slidenum">
              <a:rPr lang="da-DK" smtClean="0"/>
              <a:t>9</a:t>
            </a:fld>
            <a:endParaRPr lang="da-DK"/>
          </a:p>
        </p:txBody>
      </p:sp>
      <p:sp>
        <p:nvSpPr>
          <p:cNvPr id="8" name="Rectangle 7">
            <a:extLst>
              <a:ext uri="{FF2B5EF4-FFF2-40B4-BE49-F238E27FC236}">
                <a16:creationId xmlns="" xmlns:a16="http://schemas.microsoft.com/office/drawing/2014/main" id="{F92EBFD5-B346-344B-82CB-9DD9C4CA3367}"/>
              </a:ext>
            </a:extLst>
          </p:cNvPr>
          <p:cNvSpPr/>
          <p:nvPr/>
        </p:nvSpPr>
        <p:spPr>
          <a:xfrm>
            <a:off x="6877879" y="2001078"/>
            <a:ext cx="980660" cy="689113"/>
          </a:xfrm>
          <a:prstGeom prst="rect">
            <a:avLst/>
          </a:prstGeom>
          <a:noFill/>
          <a:ln w="28575">
            <a:solidFill>
              <a:srgbClr val="2762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a:solidFill>
                  <a:schemeClr val="tx1"/>
                </a:solidFill>
              </a:rPr>
              <a:t>FUT</a:t>
            </a:r>
          </a:p>
        </p:txBody>
      </p:sp>
      <p:cxnSp>
        <p:nvCxnSpPr>
          <p:cNvPr id="10" name="Straight Connector 9">
            <a:extLst>
              <a:ext uri="{FF2B5EF4-FFF2-40B4-BE49-F238E27FC236}">
                <a16:creationId xmlns="" xmlns:a16="http://schemas.microsoft.com/office/drawing/2014/main" id="{1B70B3EA-F7A6-7842-9798-ACF6535B210A}"/>
              </a:ext>
            </a:extLst>
          </p:cNvPr>
          <p:cNvCxnSpPr/>
          <p:nvPr/>
        </p:nvCxnSpPr>
        <p:spPr>
          <a:xfrm>
            <a:off x="6877879" y="2093843"/>
            <a:ext cx="98066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 xmlns:a16="http://schemas.microsoft.com/office/drawing/2014/main" id="{B041FB73-5B12-2B49-ADF3-6653D19C5F16}"/>
              </a:ext>
            </a:extLst>
          </p:cNvPr>
          <p:cNvSpPr/>
          <p:nvPr/>
        </p:nvSpPr>
        <p:spPr>
          <a:xfrm>
            <a:off x="5331930" y="2001078"/>
            <a:ext cx="980660" cy="689113"/>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a:solidFill>
                  <a:schemeClr val="tx1"/>
                </a:solidFill>
              </a:rPr>
              <a:t>EPJ/EOJ</a:t>
            </a:r>
          </a:p>
        </p:txBody>
      </p:sp>
      <p:sp>
        <p:nvSpPr>
          <p:cNvPr id="12" name="Rectangle 11">
            <a:extLst>
              <a:ext uri="{FF2B5EF4-FFF2-40B4-BE49-F238E27FC236}">
                <a16:creationId xmlns="" xmlns:a16="http://schemas.microsoft.com/office/drawing/2014/main" id="{7ECE0727-29C5-7345-9A27-44387646A4F1}"/>
              </a:ext>
            </a:extLst>
          </p:cNvPr>
          <p:cNvSpPr/>
          <p:nvPr/>
        </p:nvSpPr>
        <p:spPr>
          <a:xfrm>
            <a:off x="6877879" y="3000580"/>
            <a:ext cx="980660" cy="689113"/>
          </a:xfrm>
          <a:prstGeom prst="rect">
            <a:avLst/>
          </a:prstGeom>
          <a:noFill/>
          <a:ln w="28575">
            <a:solidFill>
              <a:srgbClr val="2762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a:solidFill>
                  <a:schemeClr val="tx1"/>
                </a:solidFill>
              </a:rPr>
              <a:t>FUT</a:t>
            </a:r>
          </a:p>
        </p:txBody>
      </p:sp>
      <p:cxnSp>
        <p:nvCxnSpPr>
          <p:cNvPr id="13" name="Straight Connector 12">
            <a:extLst>
              <a:ext uri="{FF2B5EF4-FFF2-40B4-BE49-F238E27FC236}">
                <a16:creationId xmlns="" xmlns:a16="http://schemas.microsoft.com/office/drawing/2014/main" id="{BE73DF69-FB04-DD48-80F5-EF29D30EBBCA}"/>
              </a:ext>
            </a:extLst>
          </p:cNvPr>
          <p:cNvCxnSpPr/>
          <p:nvPr/>
        </p:nvCxnSpPr>
        <p:spPr>
          <a:xfrm>
            <a:off x="6877879" y="3093345"/>
            <a:ext cx="980660"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 xmlns:a16="http://schemas.microsoft.com/office/drawing/2014/main" id="{E2970163-8E76-3E4D-846D-020D6663D76F}"/>
              </a:ext>
            </a:extLst>
          </p:cNvPr>
          <p:cNvSpPr/>
          <p:nvPr/>
        </p:nvSpPr>
        <p:spPr>
          <a:xfrm>
            <a:off x="5331930" y="3000580"/>
            <a:ext cx="980660" cy="689113"/>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a-DK">
                <a:solidFill>
                  <a:schemeClr val="tx1"/>
                </a:solidFill>
              </a:rPr>
              <a:t>EPJ/EOJ</a:t>
            </a:r>
          </a:p>
        </p:txBody>
      </p:sp>
      <p:sp>
        <p:nvSpPr>
          <p:cNvPr id="16" name="Rounded Rectangle 15">
            <a:extLst>
              <a:ext uri="{FF2B5EF4-FFF2-40B4-BE49-F238E27FC236}">
                <a16:creationId xmlns="" xmlns:a16="http://schemas.microsoft.com/office/drawing/2014/main" id="{8200592D-66DD-094D-98E7-57ADF460CBD7}"/>
              </a:ext>
            </a:extLst>
          </p:cNvPr>
          <p:cNvSpPr/>
          <p:nvPr/>
        </p:nvSpPr>
        <p:spPr>
          <a:xfrm>
            <a:off x="5534439" y="3358388"/>
            <a:ext cx="575641" cy="209417"/>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800">
                <a:solidFill>
                  <a:schemeClr val="tx1"/>
                </a:solidFill>
              </a:rPr>
              <a:t>KNAP</a:t>
            </a:r>
          </a:p>
        </p:txBody>
      </p:sp>
      <p:sp>
        <p:nvSpPr>
          <p:cNvPr id="17" name="Rectangle 16">
            <a:extLst>
              <a:ext uri="{FF2B5EF4-FFF2-40B4-BE49-F238E27FC236}">
                <a16:creationId xmlns="" xmlns:a16="http://schemas.microsoft.com/office/drawing/2014/main" id="{449BEE64-E673-2D4B-8BFF-1808B22AFAC9}"/>
              </a:ext>
            </a:extLst>
          </p:cNvPr>
          <p:cNvSpPr/>
          <p:nvPr/>
        </p:nvSpPr>
        <p:spPr>
          <a:xfrm>
            <a:off x="6485986" y="3952118"/>
            <a:ext cx="980660" cy="689113"/>
          </a:xfrm>
          <a:prstGeom prst="rect">
            <a:avLst/>
          </a:prstGeom>
          <a:noFill/>
          <a:ln w="28575">
            <a:solidFill>
              <a:srgbClr val="2762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a:solidFill>
                  <a:schemeClr val="tx1"/>
                </a:solidFill>
              </a:rPr>
              <a:t>FUT</a:t>
            </a:r>
          </a:p>
        </p:txBody>
      </p:sp>
      <p:cxnSp>
        <p:nvCxnSpPr>
          <p:cNvPr id="18" name="Straight Connector 17">
            <a:extLst>
              <a:ext uri="{FF2B5EF4-FFF2-40B4-BE49-F238E27FC236}">
                <a16:creationId xmlns="" xmlns:a16="http://schemas.microsoft.com/office/drawing/2014/main" id="{7AFA311B-6946-BC42-9FF6-68F85B19F882}"/>
              </a:ext>
            </a:extLst>
          </p:cNvPr>
          <p:cNvCxnSpPr/>
          <p:nvPr/>
        </p:nvCxnSpPr>
        <p:spPr>
          <a:xfrm>
            <a:off x="6485986" y="4044883"/>
            <a:ext cx="980660"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 xmlns:a16="http://schemas.microsoft.com/office/drawing/2014/main" id="{EDEA675A-2742-6A45-ABFA-F95EAEFF5045}"/>
              </a:ext>
            </a:extLst>
          </p:cNvPr>
          <p:cNvSpPr/>
          <p:nvPr/>
        </p:nvSpPr>
        <p:spPr>
          <a:xfrm>
            <a:off x="5331931" y="3855829"/>
            <a:ext cx="2260856" cy="891422"/>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a:solidFill>
                  <a:schemeClr val="tx1"/>
                </a:solidFill>
              </a:rPr>
              <a:t> EPJ/EOJ</a:t>
            </a:r>
          </a:p>
        </p:txBody>
      </p:sp>
      <p:sp>
        <p:nvSpPr>
          <p:cNvPr id="21" name="Rectangle 20">
            <a:extLst>
              <a:ext uri="{FF2B5EF4-FFF2-40B4-BE49-F238E27FC236}">
                <a16:creationId xmlns="" xmlns:a16="http://schemas.microsoft.com/office/drawing/2014/main" id="{41FB6527-1436-E743-8DFE-1DEC410ACA62}"/>
              </a:ext>
            </a:extLst>
          </p:cNvPr>
          <p:cNvSpPr/>
          <p:nvPr/>
        </p:nvSpPr>
        <p:spPr>
          <a:xfrm>
            <a:off x="5331929" y="4886882"/>
            <a:ext cx="980660" cy="689113"/>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a:solidFill>
                  <a:schemeClr val="tx1"/>
                </a:solidFill>
              </a:rPr>
              <a:t>EPJ/EOJ</a:t>
            </a:r>
          </a:p>
        </p:txBody>
      </p:sp>
      <p:sp>
        <p:nvSpPr>
          <p:cNvPr id="23" name="Rectangle 22">
            <a:extLst>
              <a:ext uri="{FF2B5EF4-FFF2-40B4-BE49-F238E27FC236}">
                <a16:creationId xmlns="" xmlns:a16="http://schemas.microsoft.com/office/drawing/2014/main" id="{E240B59C-D470-EC46-B753-D22AB4D1CAF6}"/>
              </a:ext>
            </a:extLst>
          </p:cNvPr>
          <p:cNvSpPr/>
          <p:nvPr/>
        </p:nvSpPr>
        <p:spPr>
          <a:xfrm rot="16200000">
            <a:off x="6746943" y="3443979"/>
            <a:ext cx="3574917" cy="689113"/>
          </a:xfrm>
          <a:prstGeom prst="rect">
            <a:avLst/>
          </a:prstGeom>
          <a:solidFill>
            <a:srgbClr val="27629C"/>
          </a:solidFill>
          <a:ln w="28575">
            <a:solidFill>
              <a:srgbClr val="2762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solidFill>
                  <a:schemeClr val="bg1"/>
                </a:solidFill>
              </a:rPr>
              <a:t> TELEMEDICINSK INFRASTRUKTUR</a:t>
            </a:r>
          </a:p>
        </p:txBody>
      </p:sp>
      <p:cxnSp>
        <p:nvCxnSpPr>
          <p:cNvPr id="25" name="Straight Arrow Connector 24">
            <a:extLst>
              <a:ext uri="{FF2B5EF4-FFF2-40B4-BE49-F238E27FC236}">
                <a16:creationId xmlns="" xmlns:a16="http://schemas.microsoft.com/office/drawing/2014/main" id="{9996BFCD-5E49-424C-BCB0-F930389DD656}"/>
              </a:ext>
            </a:extLst>
          </p:cNvPr>
          <p:cNvCxnSpPr>
            <a:stCxn id="16" idx="3"/>
          </p:cNvCxnSpPr>
          <p:nvPr/>
        </p:nvCxnSpPr>
        <p:spPr>
          <a:xfrm flipV="1">
            <a:off x="6110080" y="3458817"/>
            <a:ext cx="767799" cy="4280"/>
          </a:xfrm>
          <a:prstGeom prst="straightConnector1">
            <a:avLst/>
          </a:prstGeom>
          <a:ln w="25400">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 xmlns:a16="http://schemas.microsoft.com/office/drawing/2014/main" id="{789BD764-C136-1344-BEEF-F1094AB93593}"/>
              </a:ext>
            </a:extLst>
          </p:cNvPr>
          <p:cNvCxnSpPr>
            <a:stCxn id="21" idx="3"/>
          </p:cNvCxnSpPr>
          <p:nvPr/>
        </p:nvCxnSpPr>
        <p:spPr>
          <a:xfrm>
            <a:off x="6312589" y="5231439"/>
            <a:ext cx="1877255" cy="10634"/>
          </a:xfrm>
          <a:prstGeom prst="straightConnector1">
            <a:avLst/>
          </a:prstGeom>
          <a:ln w="25400">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 xmlns:a16="http://schemas.microsoft.com/office/drawing/2014/main" id="{F9CEE4F4-1D79-CD45-9198-33446552AC9E}"/>
              </a:ext>
            </a:extLst>
          </p:cNvPr>
          <p:cNvCxnSpPr>
            <a:stCxn id="8" idx="3"/>
          </p:cNvCxnSpPr>
          <p:nvPr/>
        </p:nvCxnSpPr>
        <p:spPr>
          <a:xfrm>
            <a:off x="7858539" y="2345635"/>
            <a:ext cx="327600" cy="0"/>
          </a:xfrm>
          <a:prstGeom prst="straightConnector1">
            <a:avLst/>
          </a:prstGeom>
          <a:ln w="25400">
            <a:solidFill>
              <a:srgbClr val="27629C"/>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 xmlns:a16="http://schemas.microsoft.com/office/drawing/2014/main" id="{793BDDFA-F7BC-F14A-8379-E527EE7D5C91}"/>
              </a:ext>
            </a:extLst>
          </p:cNvPr>
          <p:cNvCxnSpPr>
            <a:stCxn id="12" idx="3"/>
          </p:cNvCxnSpPr>
          <p:nvPr/>
        </p:nvCxnSpPr>
        <p:spPr>
          <a:xfrm>
            <a:off x="7858539" y="3345137"/>
            <a:ext cx="331305" cy="0"/>
          </a:xfrm>
          <a:prstGeom prst="straightConnector1">
            <a:avLst/>
          </a:prstGeom>
          <a:ln w="25400">
            <a:solidFill>
              <a:srgbClr val="27629C"/>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 xmlns:a16="http://schemas.microsoft.com/office/drawing/2014/main" id="{0851C9B8-B76A-6849-82C1-977E2738416E}"/>
              </a:ext>
            </a:extLst>
          </p:cNvPr>
          <p:cNvCxnSpPr>
            <a:stCxn id="17" idx="3"/>
          </p:cNvCxnSpPr>
          <p:nvPr/>
        </p:nvCxnSpPr>
        <p:spPr>
          <a:xfrm>
            <a:off x="7466646" y="4296675"/>
            <a:ext cx="723198" cy="0"/>
          </a:xfrm>
          <a:prstGeom prst="straightConnector1">
            <a:avLst/>
          </a:prstGeom>
          <a:ln w="25400">
            <a:solidFill>
              <a:srgbClr val="27629C"/>
            </a:solidFill>
            <a:tailEnd type="triangle" w="lg" len="lg"/>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 xmlns:a16="http://schemas.microsoft.com/office/drawing/2014/main" id="{3980DA74-91BC-0B4C-ABFF-2A3BDAEE9D18}"/>
              </a:ext>
            </a:extLst>
          </p:cNvPr>
          <p:cNvSpPr/>
          <p:nvPr/>
        </p:nvSpPr>
        <p:spPr>
          <a:xfrm>
            <a:off x="4743389" y="2165634"/>
            <a:ext cx="360000" cy="360000"/>
          </a:xfrm>
          <a:prstGeom prst="ellipse">
            <a:avLst/>
          </a:prstGeom>
          <a:solidFill>
            <a:srgbClr val="27629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a:t>1</a:t>
            </a:r>
          </a:p>
        </p:txBody>
      </p:sp>
      <p:sp>
        <p:nvSpPr>
          <p:cNvPr id="40" name="Oval 39">
            <a:extLst>
              <a:ext uri="{FF2B5EF4-FFF2-40B4-BE49-F238E27FC236}">
                <a16:creationId xmlns="" xmlns:a16="http://schemas.microsoft.com/office/drawing/2014/main" id="{BEAE7199-2A03-7D44-808B-B3BC55531EB4}"/>
              </a:ext>
            </a:extLst>
          </p:cNvPr>
          <p:cNvSpPr/>
          <p:nvPr/>
        </p:nvSpPr>
        <p:spPr>
          <a:xfrm>
            <a:off x="4731556" y="3165136"/>
            <a:ext cx="360000" cy="360000"/>
          </a:xfrm>
          <a:prstGeom prst="ellipse">
            <a:avLst/>
          </a:prstGeom>
          <a:solidFill>
            <a:srgbClr val="27629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a:t>2</a:t>
            </a:r>
          </a:p>
        </p:txBody>
      </p:sp>
      <p:sp>
        <p:nvSpPr>
          <p:cNvPr id="41" name="Oval 40">
            <a:extLst>
              <a:ext uri="{FF2B5EF4-FFF2-40B4-BE49-F238E27FC236}">
                <a16:creationId xmlns="" xmlns:a16="http://schemas.microsoft.com/office/drawing/2014/main" id="{094AFD4B-0167-E348-9961-42C64EC4B64D}"/>
              </a:ext>
            </a:extLst>
          </p:cNvPr>
          <p:cNvSpPr/>
          <p:nvPr/>
        </p:nvSpPr>
        <p:spPr>
          <a:xfrm>
            <a:off x="4731556" y="4116674"/>
            <a:ext cx="360000" cy="360000"/>
          </a:xfrm>
          <a:prstGeom prst="ellipse">
            <a:avLst/>
          </a:prstGeom>
          <a:solidFill>
            <a:srgbClr val="27629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a:t>3</a:t>
            </a:r>
          </a:p>
        </p:txBody>
      </p:sp>
      <p:sp>
        <p:nvSpPr>
          <p:cNvPr id="42" name="Oval 41">
            <a:extLst>
              <a:ext uri="{FF2B5EF4-FFF2-40B4-BE49-F238E27FC236}">
                <a16:creationId xmlns="" xmlns:a16="http://schemas.microsoft.com/office/drawing/2014/main" id="{793695C4-26CF-8046-8185-D7AAC417381C}"/>
              </a:ext>
            </a:extLst>
          </p:cNvPr>
          <p:cNvSpPr/>
          <p:nvPr/>
        </p:nvSpPr>
        <p:spPr>
          <a:xfrm>
            <a:off x="4731556" y="5062073"/>
            <a:ext cx="360000" cy="360000"/>
          </a:xfrm>
          <a:prstGeom prst="ellipse">
            <a:avLst/>
          </a:prstGeom>
          <a:solidFill>
            <a:srgbClr val="27629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a:t>4</a:t>
            </a:r>
          </a:p>
        </p:txBody>
      </p:sp>
    </p:spTree>
    <p:extLst>
      <p:ext uri="{BB962C8B-B14F-4D97-AF65-F5344CB8AC3E}">
        <p14:creationId xmlns:p14="http://schemas.microsoft.com/office/powerpoint/2010/main" val="333469339"/>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plæg porteføljestyregruppe d. 9. februar 2018" id="{F480192E-39A8-4906-B004-B441FD744FDA}" vid="{2B3A122B-243B-4949-8FC6-15AA0B8AD1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F9832A8F3AEB1947BF48083F7B4BE7C4" ma:contentTypeVersion="6" ma:contentTypeDescription="Opret et nyt dokument." ma:contentTypeScope="" ma:versionID="823a2f03f635c4d31ecf4ff66c2a6cca">
  <xsd:schema xmlns:xsd="http://www.w3.org/2001/XMLSchema" xmlns:xs="http://www.w3.org/2001/XMLSchema" xmlns:p="http://schemas.microsoft.com/office/2006/metadata/properties" xmlns:ns2="3444386f-8c19-445b-b94e-03a147fae611" xmlns:ns3="e1095c72-87cc-4395-abc0-4a47aad987ff" targetNamespace="http://schemas.microsoft.com/office/2006/metadata/properties" ma:root="true" ma:fieldsID="f4061b6e2448e9d1c7e6a65773419dee" ns2:_="" ns3:_="">
    <xsd:import namespace="3444386f-8c19-445b-b94e-03a147fae611"/>
    <xsd:import namespace="e1095c72-87cc-4395-abc0-4a47aad987f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44386f-8c19-445b-b94e-03a147fae61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1095c72-87cc-4395-abc0-4a47aad987ff" elementFormDefault="qualified">
    <xsd:import namespace="http://schemas.microsoft.com/office/2006/documentManagement/types"/>
    <xsd:import namespace="http://schemas.microsoft.com/office/infopath/2007/PartnerControls"/>
    <xsd:element name="SharedWithUsers" ma:index="10" nillable="true" ma:displayName="Del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t med detaljer"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BF5A61B-543B-4EFD-81E9-CDA7F2B4844F}">
  <ds:schemaRefs>
    <ds:schemaRef ds:uri="http://schemas.microsoft.com/office/2006/metadata/properties"/>
    <ds:schemaRef ds:uri="http://purl.org/dc/terms/"/>
    <ds:schemaRef ds:uri="http://purl.org/dc/elements/1.1/"/>
    <ds:schemaRef ds:uri="http://schemas.microsoft.com/office/2006/documentManagement/types"/>
    <ds:schemaRef ds:uri="3444386f-8c19-445b-b94e-03a147fae611"/>
    <ds:schemaRef ds:uri="e1095c72-87cc-4395-abc0-4a47aad987ff"/>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E8692FC9-3DB1-49BF-B7AE-43B4E971A955}">
  <ds:schemaRefs>
    <ds:schemaRef ds:uri="http://schemas.microsoft.com/office/2006/metadata/contentType"/>
    <ds:schemaRef ds:uri="http://schemas.microsoft.com/office/2006/metadata/properties/metaAttributes"/>
    <ds:schemaRef ds:uri="http://www.w3.org/2000/xmlns/"/>
    <ds:schemaRef ds:uri="http://www.w3.org/2001/XMLSchema"/>
    <ds:schemaRef ds:uri="3444386f-8c19-445b-b94e-03a147fae611"/>
    <ds:schemaRef ds:uri="e1095c72-87cc-4395-abc0-4a47aad987ff"/>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9A1A0CC-1237-4A88-9CE8-FB01A8AC796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210</TotalTime>
  <Words>554</Words>
  <Application>Microsoft Office PowerPoint</Application>
  <PresentationFormat>Skærmshow (4:3)</PresentationFormat>
  <Paragraphs>134</Paragraphs>
  <Slides>11</Slides>
  <Notes>11</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11</vt:i4>
      </vt:variant>
    </vt:vector>
  </HeadingPairs>
  <TitlesOfParts>
    <vt:vector size="16" baseType="lpstr">
      <vt:lpstr>.AppleSystemUIFont</vt:lpstr>
      <vt:lpstr>Arial</vt:lpstr>
      <vt:lpstr>Calibri</vt:lpstr>
      <vt:lpstr>Mangal</vt:lpstr>
      <vt:lpstr>Office Theme</vt:lpstr>
      <vt:lpstr>Status på fælles udbud af telemedicin (FUT)</vt:lpstr>
      <vt:lpstr>Dagsorden</vt:lpstr>
      <vt:lpstr>Introduktion til FUT</vt:lpstr>
      <vt:lpstr>Visioner for FUT </vt:lpstr>
      <vt:lpstr>PowerPoint-præsentation</vt:lpstr>
      <vt:lpstr>Status på de to udbud</vt:lpstr>
      <vt:lpstr>Bestilling af løsninger</vt:lpstr>
      <vt:lpstr>Næste skridt</vt:lpstr>
      <vt:lpstr>Telemedicin i det kommunale it-landskab</vt:lpstr>
      <vt:lpstr>PowerPoint-præsentation</vt:lpstr>
      <vt:lpstr>PowerPoint-præsentation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Status på FUT</dc:title>
  <dc:creator>Christian Callsen</dc:creator>
  <cp:lastModifiedBy>Thilde Krog</cp:lastModifiedBy>
  <cp:revision>36</cp:revision>
  <cp:lastPrinted>2017-08-02T08:42:16Z</cp:lastPrinted>
  <dcterms:created xsi:type="dcterms:W3CDTF">2018-01-31T11:53:59Z</dcterms:created>
  <dcterms:modified xsi:type="dcterms:W3CDTF">2018-10-18T07:23:00Z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0x010100F9832A8F3AEB1947BF48083F7B4BE7C4</vt:lpwstr>
  </property>
</Properties>
</file>