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3" r:id="rId5"/>
    <p:sldMasterId id="2147483786" r:id="rId6"/>
  </p:sldMasterIdLst>
  <p:notesMasterIdLst>
    <p:notesMasterId r:id="rId37"/>
  </p:notesMasterIdLst>
  <p:handoutMasterIdLst>
    <p:handoutMasterId r:id="rId38"/>
  </p:handoutMasterIdLst>
  <p:sldIdLst>
    <p:sldId id="374" r:id="rId7"/>
    <p:sldId id="2147471174" r:id="rId8"/>
    <p:sldId id="2147471148" r:id="rId9"/>
    <p:sldId id="2147471175" r:id="rId10"/>
    <p:sldId id="379" r:id="rId11"/>
    <p:sldId id="380" r:id="rId12"/>
    <p:sldId id="407" r:id="rId13"/>
    <p:sldId id="332" r:id="rId14"/>
    <p:sldId id="2147471158" r:id="rId15"/>
    <p:sldId id="2147471193" r:id="rId16"/>
    <p:sldId id="2147471194" r:id="rId17"/>
    <p:sldId id="417" r:id="rId18"/>
    <p:sldId id="408" r:id="rId19"/>
    <p:sldId id="389" r:id="rId20"/>
    <p:sldId id="2147471178" r:id="rId21"/>
    <p:sldId id="347" r:id="rId22"/>
    <p:sldId id="410" r:id="rId23"/>
    <p:sldId id="346" r:id="rId24"/>
    <p:sldId id="356" r:id="rId25"/>
    <p:sldId id="2147471162" r:id="rId26"/>
    <p:sldId id="2147471163" r:id="rId27"/>
    <p:sldId id="2147471164" r:id="rId28"/>
    <p:sldId id="2147471170" r:id="rId29"/>
    <p:sldId id="2147471171" r:id="rId30"/>
    <p:sldId id="2147471172" r:id="rId31"/>
    <p:sldId id="2147471173" r:id="rId32"/>
    <p:sldId id="2147471192" r:id="rId33"/>
    <p:sldId id="2147471165" r:id="rId34"/>
    <p:sldId id="2147471166" r:id="rId35"/>
    <p:sldId id="2147471167" r:id="rId36"/>
  </p:sldIdLst>
  <p:sldSz cx="12192000" cy="6858000"/>
  <p:notesSz cx="6792913" cy="99250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2D3FFD-FF01-E5F6-251C-D7BA7FCBBD35}" name="Sara Pointing Rasmussen" initials="SP" userId="S::SPR@kombit.dk::826ad009-1812-4861-8c27-fc84170fc7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B7C"/>
    <a:srgbClr val="2A438F"/>
    <a:srgbClr val="788EA1"/>
    <a:srgbClr val="FF6800"/>
    <a:srgbClr val="141E4D"/>
    <a:srgbClr val="461422"/>
    <a:srgbClr val="D0C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EBBBCC-DAD2-459C-BE2E-F6DE35CF9A28}" styleName="Mørkt layout 2 - Markering 3/Markerin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llemlayout 3 - Marker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llemlayout 3 - Markerin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yst layout 1 - Markerin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yst layout 1 - Marker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llemlayout 4 - Marker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8" autoAdjust="0"/>
    <p:restoredTop sz="79701" autoAdjust="0"/>
  </p:normalViewPr>
  <p:slideViewPr>
    <p:cSldViewPr snapToGrid="0" showGuides="1">
      <p:cViewPr varScale="1">
        <p:scale>
          <a:sx n="88" d="100"/>
          <a:sy n="88" d="100"/>
        </p:scale>
        <p:origin x="1620" y="10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8" d="100"/>
          <a:sy n="78" d="100"/>
        </p:scale>
        <p:origin x="31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7040A4F-2EF9-D995-73F0-C5A8320BD697}"/>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s-ES"/>
          </a:p>
        </p:txBody>
      </p:sp>
      <p:sp>
        <p:nvSpPr>
          <p:cNvPr id="3" name="Pladsholder til dato 2">
            <a:extLst>
              <a:ext uri="{FF2B5EF4-FFF2-40B4-BE49-F238E27FC236}">
                <a16:creationId xmlns:a16="http://schemas.microsoft.com/office/drawing/2014/main" id="{66BC2F3B-A368-CFDD-3AC5-55234A797098}"/>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EA3DF0E6-12CA-46B2-B6CB-DF41AF684E1B}" type="datetimeFigureOut">
              <a:rPr lang="es-ES" smtClean="0"/>
              <a:t>01/11/2024</a:t>
            </a:fld>
            <a:endParaRPr lang="es-ES"/>
          </a:p>
        </p:txBody>
      </p:sp>
      <p:sp>
        <p:nvSpPr>
          <p:cNvPr id="4" name="Pladsholder til sidefod 3">
            <a:extLst>
              <a:ext uri="{FF2B5EF4-FFF2-40B4-BE49-F238E27FC236}">
                <a16:creationId xmlns:a16="http://schemas.microsoft.com/office/drawing/2014/main" id="{A9257368-1997-147C-5479-6F6A3374E0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es-ES"/>
          </a:p>
        </p:txBody>
      </p:sp>
      <p:sp>
        <p:nvSpPr>
          <p:cNvPr id="5" name="Pladsholder til slidenummer 4">
            <a:extLst>
              <a:ext uri="{FF2B5EF4-FFF2-40B4-BE49-F238E27FC236}">
                <a16:creationId xmlns:a16="http://schemas.microsoft.com/office/drawing/2014/main" id="{692F0D97-7D23-34A2-0CF3-9F6161756602}"/>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05C09EC4-FFF8-41AE-9BA7-7E2BF3E7C990}" type="slidenum">
              <a:rPr lang="es-ES" smtClean="0"/>
              <a:t>‹nr.›</a:t>
            </a:fld>
            <a:endParaRPr lang="es-ES"/>
          </a:p>
        </p:txBody>
      </p:sp>
    </p:spTree>
    <p:extLst>
      <p:ext uri="{BB962C8B-B14F-4D97-AF65-F5344CB8AC3E}">
        <p14:creationId xmlns:p14="http://schemas.microsoft.com/office/powerpoint/2010/main" val="40186586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D784D6A7-0348-4782-8952-3C1B3CEEE7C9}" type="datetimeFigureOut">
              <a:rPr lang="da-DK" smtClean="0"/>
              <a:t>01-11-2024</a:t>
            </a:fld>
            <a:endParaRPr lang="da-DK"/>
          </a:p>
        </p:txBody>
      </p:sp>
      <p:sp>
        <p:nvSpPr>
          <p:cNvPr id="4" name="Pladsholder til slidebillede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610C2066-9E76-4875-ADC6-29900AEB5046}" type="slidenum">
              <a:rPr lang="da-DK" smtClean="0"/>
              <a:t>‹nr.›</a:t>
            </a:fld>
            <a:endParaRPr lang="da-DK"/>
          </a:p>
        </p:txBody>
      </p:sp>
    </p:spTree>
    <p:extLst>
      <p:ext uri="{BB962C8B-B14F-4D97-AF65-F5344CB8AC3E}">
        <p14:creationId xmlns:p14="http://schemas.microsoft.com/office/powerpoint/2010/main" val="120675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3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66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Rikke indhold</a:t>
            </a:r>
          </a:p>
        </p:txBody>
      </p:sp>
      <p:sp>
        <p:nvSpPr>
          <p:cNvPr id="4" name="Pladsholder til slidenummer 3"/>
          <p:cNvSpPr>
            <a:spLocks noGrp="1"/>
          </p:cNvSpPr>
          <p:nvPr>
            <p:ph type="sldNum" sz="quarter" idx="5"/>
          </p:nvPr>
        </p:nvSpPr>
        <p:spPr/>
        <p:txBody>
          <a:bodyPr/>
          <a:lstStyle/>
          <a:p>
            <a:fld id="{610C2066-9E76-4875-ADC6-29900AEB5046}" type="slidenum">
              <a:rPr lang="da-DK" smtClean="0"/>
              <a:t>14</a:t>
            </a:fld>
            <a:endParaRPr lang="da-DK"/>
          </a:p>
        </p:txBody>
      </p:sp>
    </p:spTree>
    <p:extLst>
      <p:ext uri="{BB962C8B-B14F-4D97-AF65-F5344CB8AC3E}">
        <p14:creationId xmlns:p14="http://schemas.microsoft.com/office/powerpoint/2010/main" val="273377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3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0C2066-9E76-4875-ADC6-29900AEB5046}" type="slidenum">
              <a:rPr lang="da-DK" smtClean="0"/>
              <a:t>16</a:t>
            </a:fld>
            <a:endParaRPr lang="da-DK"/>
          </a:p>
        </p:txBody>
      </p:sp>
    </p:spTree>
    <p:extLst>
      <p:ext uri="{BB962C8B-B14F-4D97-AF65-F5344CB8AC3E}">
        <p14:creationId xmlns:p14="http://schemas.microsoft.com/office/powerpoint/2010/main" val="394616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0C2066-9E76-4875-ADC6-29900AEB5046}" type="slidenum">
              <a:rPr lang="da-DK" smtClean="0"/>
              <a:t>17</a:t>
            </a:fld>
            <a:endParaRPr lang="da-DK"/>
          </a:p>
        </p:txBody>
      </p:sp>
    </p:spTree>
    <p:extLst>
      <p:ext uri="{BB962C8B-B14F-4D97-AF65-F5344CB8AC3E}">
        <p14:creationId xmlns:p14="http://schemas.microsoft.com/office/powerpoint/2010/main" val="342626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0C2066-9E76-4875-ADC6-29900AEB5046}" type="slidenum">
              <a:rPr lang="da-DK" smtClean="0"/>
              <a:t>18</a:t>
            </a:fld>
            <a:endParaRPr lang="da-DK"/>
          </a:p>
        </p:txBody>
      </p:sp>
    </p:spTree>
    <p:extLst>
      <p:ext uri="{BB962C8B-B14F-4D97-AF65-F5344CB8AC3E}">
        <p14:creationId xmlns:p14="http://schemas.microsoft.com/office/powerpoint/2010/main" val="64375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Rikke indhold</a:t>
            </a:r>
          </a:p>
        </p:txBody>
      </p:sp>
      <p:sp>
        <p:nvSpPr>
          <p:cNvPr id="4" name="Pladsholder til slidenummer 3"/>
          <p:cNvSpPr>
            <a:spLocks noGrp="1"/>
          </p:cNvSpPr>
          <p:nvPr>
            <p:ph type="sldNum" sz="quarter" idx="5"/>
          </p:nvPr>
        </p:nvSpPr>
        <p:spPr/>
        <p:txBody>
          <a:bodyPr/>
          <a:lstStyle/>
          <a:p>
            <a:fld id="{610C2066-9E76-4875-ADC6-29900AEB5046}" type="slidenum">
              <a:rPr lang="da-DK" smtClean="0"/>
              <a:t>19</a:t>
            </a:fld>
            <a:endParaRPr lang="da-DK"/>
          </a:p>
        </p:txBody>
      </p:sp>
    </p:spTree>
    <p:extLst>
      <p:ext uri="{BB962C8B-B14F-4D97-AF65-F5344CB8AC3E}">
        <p14:creationId xmlns:p14="http://schemas.microsoft.com/office/powerpoint/2010/main" val="2791407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31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36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Skal opdateres så alle funktionsområder har paragraffer på.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51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26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Hyperlink – ift. pdf. </a:t>
            </a:r>
          </a:p>
        </p:txBody>
      </p:sp>
      <p:sp>
        <p:nvSpPr>
          <p:cNvPr id="4" name="Pladsholder til slidenummer 3"/>
          <p:cNvSpPr>
            <a:spLocks noGrp="1"/>
          </p:cNvSpPr>
          <p:nvPr>
            <p:ph type="sldNum" sz="quarter" idx="5"/>
          </p:nvPr>
        </p:nvSpPr>
        <p:spPr/>
        <p:txBody>
          <a:bodyPr/>
          <a:lstStyle/>
          <a:p>
            <a:fld id="{610C2066-9E76-4875-ADC6-29900AEB5046}" type="slidenum">
              <a:rPr lang="da-DK" smtClean="0"/>
              <a:t>29</a:t>
            </a:fld>
            <a:endParaRPr lang="da-DK"/>
          </a:p>
        </p:txBody>
      </p:sp>
    </p:spTree>
    <p:extLst>
      <p:ext uri="{BB962C8B-B14F-4D97-AF65-F5344CB8AC3E}">
        <p14:creationId xmlns:p14="http://schemas.microsoft.com/office/powerpoint/2010/main" val="212158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33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Rikke</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05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0C2066-9E76-4875-ADC6-29900AEB5046}" type="slidenum">
              <a:rPr lang="da-DK" smtClean="0"/>
              <a:t>6</a:t>
            </a:fld>
            <a:endParaRPr lang="da-DK"/>
          </a:p>
        </p:txBody>
      </p:sp>
    </p:spTree>
    <p:extLst>
      <p:ext uri="{BB962C8B-B14F-4D97-AF65-F5344CB8AC3E}">
        <p14:creationId xmlns:p14="http://schemas.microsoft.com/office/powerpoint/2010/main" val="399809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4000"/>
              </a:lnSpc>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84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50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83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761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5.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6.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5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9.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4.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0.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1.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Master" Target="../slideMasters/slideMaster3.xml"/><Relationship Id="rId4" Type="http://schemas.openxmlformats.org/officeDocument/2006/relationships/image" Target="../media/image10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Master" Target="../slideMasters/slideMaster3.xml"/><Relationship Id="rId4" Type="http://schemas.openxmlformats.org/officeDocument/2006/relationships/image" Target="../media/image60.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1.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3.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4.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5.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8.png"/><Relationship Id="rId1" Type="http://schemas.openxmlformats.org/officeDocument/2006/relationships/slideMaster" Target="../slideMasters/slideMaster3.xml"/><Relationship Id="rId4" Type="http://schemas.openxmlformats.org/officeDocument/2006/relationships/image" Target="../media/image69.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0.png"/><Relationship Id="rId1" Type="http://schemas.openxmlformats.org/officeDocument/2006/relationships/slideMaster" Target="../slideMasters/slideMaster3.xml"/><Relationship Id="rId4" Type="http://schemas.openxmlformats.org/officeDocument/2006/relationships/image" Target="../media/image69.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1.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2.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4.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54.png"/><Relationship Id="rId1" Type="http://schemas.openxmlformats.org/officeDocument/2006/relationships/slideMaster" Target="../slideMasters/slideMaster3.xml"/><Relationship Id="rId4" Type="http://schemas.openxmlformats.org/officeDocument/2006/relationships/image" Target="../media/image75.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7.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8.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1.png"/><Relationship Id="rId1" Type="http://schemas.openxmlformats.org/officeDocument/2006/relationships/slideMaster" Target="../slideMasters/slideMaster3.xml"/><Relationship Id="rId4" Type="http://schemas.openxmlformats.org/officeDocument/2006/relationships/image" Target="../media/image62.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2.png"/><Relationship Id="rId1" Type="http://schemas.openxmlformats.org/officeDocument/2006/relationships/slideMaster" Target="../slideMasters/slideMaster3.xml"/><Relationship Id="rId4" Type="http://schemas.openxmlformats.org/officeDocument/2006/relationships/image" Target="../media/image69.sv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D4E80320-7898-A9DF-8886-962C927EDF7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AEE99A19-B03D-11B5-A54C-BE07317A8BD4}"/>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5087A633-2C1A-796E-D601-01032EBB7725}"/>
              </a:ext>
            </a:extLst>
          </p:cNvPr>
          <p:cNvSpPr>
            <a:spLocks noGrp="1"/>
          </p:cNvSpPr>
          <p:nvPr>
            <p:ph type="body" sz="quarter" idx="13"/>
          </p:nvPr>
        </p:nvSpPr>
        <p:spPr>
          <a:xfrm>
            <a:off x="6761163" y="2292824"/>
            <a:ext cx="4729162" cy="3800001"/>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213729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og 4 tekstbokse til Ikoner">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20449FAA-B557-B3F1-329A-D3228BFDDCB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76986" y="2569283"/>
            <a:ext cx="2560000" cy="1440000"/>
          </a:xfrm>
          <a:prstGeom prst="rect">
            <a:avLst/>
          </a:prstGeom>
        </p:spPr>
      </p:pic>
      <p:sp>
        <p:nvSpPr>
          <p:cNvPr id="10" name="Tekstfelt 9">
            <a:extLst>
              <a:ext uri="{FF2B5EF4-FFF2-40B4-BE49-F238E27FC236}">
                <a16:creationId xmlns:a16="http://schemas.microsoft.com/office/drawing/2014/main" id="{B9CA1E24-9F50-D1E1-603F-2AC794ABC3ED}"/>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dirty="0"/>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dirty="0"/>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0118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C9C4F58-B501-54F0-99D1-99299FC44A6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1612" y="2727321"/>
            <a:ext cx="2560000" cy="1440000"/>
          </a:xfrm>
          <a:prstGeom prst="rect">
            <a:avLst/>
          </a:prstGeom>
        </p:spPr>
      </p:pic>
      <p:sp>
        <p:nvSpPr>
          <p:cNvPr id="13" name="Tekstfelt 12">
            <a:extLst>
              <a:ext uri="{FF2B5EF4-FFF2-40B4-BE49-F238E27FC236}">
                <a16:creationId xmlns:a16="http://schemas.microsoft.com/office/drawing/2014/main" id="{52E963DA-CA18-D9F2-7205-6144DD37D66C}"/>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5FF61F96-88F3-FBB8-2636-F697799856F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1" y="1996256"/>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1" y="3063940"/>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1" y="4131624"/>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5994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verskrit billede 1 tekstboks">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66800D2-F214-87E1-2623-BEE50344C2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7964" y="2700842"/>
            <a:ext cx="2560000" cy="1440000"/>
          </a:xfrm>
          <a:prstGeom prst="rect">
            <a:avLst/>
          </a:prstGeom>
        </p:spPr>
      </p:pic>
      <p:sp>
        <p:nvSpPr>
          <p:cNvPr id="10" name="Tekstfelt 9">
            <a:extLst>
              <a:ext uri="{FF2B5EF4-FFF2-40B4-BE49-F238E27FC236}">
                <a16:creationId xmlns:a16="http://schemas.microsoft.com/office/drawing/2014/main" id="{1B0DB6EA-71B2-ED35-71F2-C1D1F4C077B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5" name="Rektangel 4">
            <a:extLst>
              <a:ext uri="{FF2B5EF4-FFF2-40B4-BE49-F238E27FC236}">
                <a16:creationId xmlns:a16="http://schemas.microsoft.com/office/drawing/2014/main" id="{2624D747-6630-5711-D61B-07832B44EB87}"/>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1107D668-E016-3CCC-699F-969190F4399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26059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verskrit billede 2 tekstboks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BE414D6-B3A1-248A-B0D8-A35F157DEC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0087"/>
            <a:ext cx="2560000" cy="1440000"/>
          </a:xfrm>
          <a:prstGeom prst="rect">
            <a:avLst/>
          </a:prstGeom>
        </p:spPr>
      </p:pic>
      <p:sp>
        <p:nvSpPr>
          <p:cNvPr id="11" name="Tekstfelt 10">
            <a:extLst>
              <a:ext uri="{FF2B5EF4-FFF2-40B4-BE49-F238E27FC236}">
                <a16:creationId xmlns:a16="http://schemas.microsoft.com/office/drawing/2014/main" id="{5D76C7B9-D8E0-F78B-C6D2-1BFA5B895008}"/>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3857"/>
            <a:ext cx="3240000" cy="1292400"/>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FD72912F-1BD5-5AB9-6679-79DC52BCB312}"/>
              </a:ext>
            </a:extLst>
          </p:cNvPr>
          <p:cNvSpPr>
            <a:spLocks noGrp="1"/>
          </p:cNvSpPr>
          <p:nvPr>
            <p:ph type="body" sz="quarter" idx="19"/>
          </p:nvPr>
        </p:nvSpPr>
        <p:spPr>
          <a:xfrm>
            <a:off x="709168" y="2822280"/>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85116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verskrit 1 tekstboks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C50A07B0-03E1-D082-3946-5EC07EC20F29}"/>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5548D9CC-1337-F7B0-34DE-77D5C4663222}"/>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3C96F310-8FD7-1916-2A63-A2B91D460E6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BBF12E6-EBC1-8621-5FFB-0480558D0F6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3908E12D-C24B-CE01-76D2-2CCE4EA1B13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2463F48-95CA-A06E-945E-3608EEB117F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7632659-F317-8EAE-086D-B9683E20E73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1A239412-56CD-6485-4D2A-02DFEECA356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8D27961-9F3C-A034-BAD9-0F4A55D16B63}"/>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945D73F-3279-EEFD-E1BD-21F104EEA27C}"/>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719020CA-A66C-5A99-4E10-F7C2558B7CE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3027DC39-8003-D00B-25D9-99D29A38E64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79EC8E7-E50F-625D-F161-8C30D3F2645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481FAA73-26F3-364E-80A7-9AFF61FC2E1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1D68B8-C5A6-A61E-0D29-E7F384EC2DF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B0D949B-7416-0E27-A96E-7B56E0326A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709000"/>
            <a:ext cx="2560000" cy="1440000"/>
          </a:xfrm>
          <a:prstGeom prst="rect">
            <a:avLst/>
          </a:prstGeom>
        </p:spPr>
      </p:pic>
      <p:grpSp>
        <p:nvGrpSpPr>
          <p:cNvPr id="7" name="Gruppe 6">
            <a:extLst>
              <a:ext uri="{FF2B5EF4-FFF2-40B4-BE49-F238E27FC236}">
                <a16:creationId xmlns:a16="http://schemas.microsoft.com/office/drawing/2014/main" id="{FF3478BC-8399-BFA2-8D4D-69AF84DB14F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5" name="Tekstfelt 24">
              <a:extLst>
                <a:ext uri="{FF2B5EF4-FFF2-40B4-BE49-F238E27FC236}">
                  <a16:creationId xmlns:a16="http://schemas.microsoft.com/office/drawing/2014/main" id="{D71BDE29-2CFB-1009-D0AF-061C93E645B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6E869BC1-F703-1C43-0078-BFD1FB86477B}"/>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1" name="Rektangel 20">
            <a:extLst>
              <a:ext uri="{FF2B5EF4-FFF2-40B4-BE49-F238E27FC236}">
                <a16:creationId xmlns:a16="http://schemas.microsoft.com/office/drawing/2014/main" id="{39B85703-3023-F53A-DCD7-A1A39CC13E81}"/>
              </a:ext>
              <a:ext uri="{C183D7F6-B498-43B3-948B-1728B52AA6E4}">
                <adec:decorative xmlns:adec="http://schemas.microsoft.com/office/drawing/2017/decorative" val="1"/>
              </a:ext>
            </a:extLst>
          </p:cNvPr>
          <p:cNvSpPr/>
          <p:nvPr userDrawn="1"/>
        </p:nvSpPr>
        <p:spPr>
          <a:xfrm>
            <a:off x="8747125" y="0"/>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dirty="0"/>
              <a:t>Skriv hvad præsentationen handler om</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1260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verskrit 2 tekstboks til meget tekst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99AE96B7-F601-DF3A-2489-BADD87924F4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1DD36E18-3412-4140-D909-F7B005F272B0}"/>
                </a:ext>
              </a:extLst>
            </p:cNvPr>
            <p:cNvGrpSpPr/>
            <p:nvPr userDrawn="1"/>
          </p:nvGrpSpPr>
          <p:grpSpPr>
            <a:xfrm>
              <a:off x="-1838312" y="-38102"/>
              <a:ext cx="1721353" cy="2467796"/>
              <a:chOff x="-1838312" y="-9527"/>
              <a:chExt cx="1721353" cy="2467796"/>
            </a:xfrm>
          </p:grpSpPr>
          <p:grpSp>
            <p:nvGrpSpPr>
              <p:cNvPr id="29" name="Gruppe 28">
                <a:extLst>
                  <a:ext uri="{FF2B5EF4-FFF2-40B4-BE49-F238E27FC236}">
                    <a16:creationId xmlns:a16="http://schemas.microsoft.com/office/drawing/2014/main" id="{D258F4D8-B6C0-FB49-87AA-53BAD4E416DD}"/>
                  </a:ext>
                </a:extLst>
              </p:cNvPr>
              <p:cNvGrpSpPr/>
              <p:nvPr userDrawn="1"/>
            </p:nvGrpSpPr>
            <p:grpSpPr>
              <a:xfrm>
                <a:off x="-1838312" y="566838"/>
                <a:ext cx="1686995" cy="1891431"/>
                <a:chOff x="-2407803" y="1483724"/>
                <a:chExt cx="1686995" cy="1891431"/>
              </a:xfrm>
            </p:grpSpPr>
            <p:sp>
              <p:nvSpPr>
                <p:cNvPr id="31" name="Rektangel 30">
                  <a:extLst>
                    <a:ext uri="{FF2B5EF4-FFF2-40B4-BE49-F238E27FC236}">
                      <a16:creationId xmlns:a16="http://schemas.microsoft.com/office/drawing/2014/main" id="{07CBC441-08DA-E129-AD60-F7E408604C1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pe 31">
                  <a:extLst>
                    <a:ext uri="{FF2B5EF4-FFF2-40B4-BE49-F238E27FC236}">
                      <a16:creationId xmlns:a16="http://schemas.microsoft.com/office/drawing/2014/main" id="{BE129A29-2DCC-D182-A6E8-D830A6471E6D}"/>
                    </a:ext>
                  </a:extLst>
                </p:cNvPr>
                <p:cNvGrpSpPr/>
                <p:nvPr userDrawn="1"/>
              </p:nvGrpSpPr>
              <p:grpSpPr>
                <a:xfrm>
                  <a:off x="-2329929" y="1577145"/>
                  <a:ext cx="1531247" cy="737710"/>
                  <a:chOff x="-2855495" y="1483725"/>
                  <a:chExt cx="1531247" cy="737710"/>
                </a:xfrm>
              </p:grpSpPr>
              <p:sp>
                <p:nvSpPr>
                  <p:cNvPr id="37" name="Rektangel 36">
                    <a:extLst>
                      <a:ext uri="{FF2B5EF4-FFF2-40B4-BE49-F238E27FC236}">
                        <a16:creationId xmlns:a16="http://schemas.microsoft.com/office/drawing/2014/main" id="{1B14A23B-9E85-D9B3-ADC2-9949A7209B9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00357977-2D1B-1B57-301A-15DB386877E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99517AB4-C9F5-6D83-EC4C-2EC00001931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Gruppe 32">
                  <a:extLst>
                    <a:ext uri="{FF2B5EF4-FFF2-40B4-BE49-F238E27FC236}">
                      <a16:creationId xmlns:a16="http://schemas.microsoft.com/office/drawing/2014/main" id="{CDE29516-598B-A2D7-A768-13B8191747A9}"/>
                    </a:ext>
                  </a:extLst>
                </p:cNvPr>
                <p:cNvGrpSpPr/>
                <p:nvPr userDrawn="1"/>
              </p:nvGrpSpPr>
              <p:grpSpPr>
                <a:xfrm>
                  <a:off x="-2329929" y="2483522"/>
                  <a:ext cx="1531247" cy="737710"/>
                  <a:chOff x="-2879557" y="2390102"/>
                  <a:chExt cx="1531247" cy="737710"/>
                </a:xfrm>
              </p:grpSpPr>
              <p:sp>
                <p:nvSpPr>
                  <p:cNvPr id="34" name="Rektangel 33">
                    <a:extLst>
                      <a:ext uri="{FF2B5EF4-FFF2-40B4-BE49-F238E27FC236}">
                        <a16:creationId xmlns:a16="http://schemas.microsoft.com/office/drawing/2014/main" id="{4297DFA8-AF95-D381-38B3-F47043BA11F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0EA38FF-6511-E069-CD99-76B795F8A1B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C722F17-4712-7F50-4033-6ABAAC5A3F7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0" name="Tekstfelt 29">
                <a:extLst>
                  <a:ext uri="{FF2B5EF4-FFF2-40B4-BE49-F238E27FC236}">
                    <a16:creationId xmlns:a16="http://schemas.microsoft.com/office/drawing/2014/main" id="{AA0E3885-1B91-6FBB-594F-3DB6D37653DC}"/>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DB86F17-F00B-54BD-283C-EEFFD7587E8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F138DB06-CC2E-7EB1-5E3D-D457F1348D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08530985-91D7-77DC-5E83-D847E3FA82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959" y="2708898"/>
            <a:ext cx="2560000" cy="1440000"/>
          </a:xfrm>
          <a:prstGeom prst="rect">
            <a:avLst/>
          </a:prstGeom>
        </p:spPr>
      </p:pic>
      <p:grpSp>
        <p:nvGrpSpPr>
          <p:cNvPr id="10" name="Gruppe 9">
            <a:extLst>
              <a:ext uri="{FF2B5EF4-FFF2-40B4-BE49-F238E27FC236}">
                <a16:creationId xmlns:a16="http://schemas.microsoft.com/office/drawing/2014/main" id="{79D00FF0-8EC2-0EED-0808-A00A81AA4F8B}"/>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657B9AAC-8253-2DD5-BA0D-91177395682B}"/>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717C188C-DB5B-1857-CD84-D95DB4B87C3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8"/>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 name="Rektangel 1">
            <a:extLst>
              <a:ext uri="{FF2B5EF4-FFF2-40B4-BE49-F238E27FC236}">
                <a16:creationId xmlns:a16="http://schemas.microsoft.com/office/drawing/2014/main" id="{2EC84D31-D6BA-D682-400E-3235E4663698}"/>
              </a:ext>
              <a:ext uri="{C183D7F6-B498-43B3-948B-1728B52AA6E4}">
                <adec:decorative xmlns:adec="http://schemas.microsoft.com/office/drawing/2017/decorative" val="1"/>
              </a:ext>
            </a:extLst>
          </p:cNvPr>
          <p:cNvSpPr/>
          <p:nvPr userDrawn="1"/>
        </p:nvSpPr>
        <p:spPr>
          <a:xfrm>
            <a:off x="8747124" y="-9527"/>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 uri="{C183D7F6-B498-43B3-948B-1728B52AA6E4}">
                <adec:decorative xmlns:adec="http://schemas.microsoft.com/office/drawing/2017/decorative" val="1"/>
              </a:ext>
            </a:extLst>
          </p:cNvPr>
          <p:cNvSpPr>
            <a:spLocks noGrp="1"/>
          </p:cNvSpPr>
          <p:nvPr>
            <p:ph type="pic" sz="quarter" idx="12"/>
          </p:nvPr>
        </p:nvSpPr>
        <p:spPr>
          <a:xfrm>
            <a:off x="8747124" y="-9527"/>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63087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Overskrit 1 tekstboks og billede">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A6D5A3E2-CE81-1432-6320-46990738439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D8606C9A-7748-52A5-A71F-C785A713C70D}"/>
                </a:ext>
              </a:extLst>
            </p:cNvPr>
            <p:cNvGrpSpPr/>
            <p:nvPr userDrawn="1"/>
          </p:nvGrpSpPr>
          <p:grpSpPr>
            <a:xfrm>
              <a:off x="-1838312" y="-38102"/>
              <a:ext cx="1721353" cy="2467796"/>
              <a:chOff x="-1838312" y="-9527"/>
              <a:chExt cx="1721353" cy="2467796"/>
            </a:xfrm>
          </p:grpSpPr>
          <p:grpSp>
            <p:nvGrpSpPr>
              <p:cNvPr id="30" name="Gruppe 29">
                <a:extLst>
                  <a:ext uri="{FF2B5EF4-FFF2-40B4-BE49-F238E27FC236}">
                    <a16:creationId xmlns:a16="http://schemas.microsoft.com/office/drawing/2014/main" id="{694D1F85-18E3-32C1-7EA8-974B4A4C14BE}"/>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D1F77957-86D7-84CE-ED2D-8DAFCC540B8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6D34ED4F-D53C-C446-BAD9-340D9B220C2F}"/>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846CA08-30D8-FE16-50BD-B8E18B4E9D8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461F3BEE-DE6A-8AC2-8737-A03487F818D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548777FC-13EA-B1DA-4203-CBBCD378ADD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6E2E1EA2-0403-3CCF-A2AC-9742CC812982}"/>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F2EFB820-9A00-952E-9357-CA465CFF81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2B90F4F4-4B54-03C5-6E89-7215B005E6B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3FF136A-DC2B-030F-687A-A6B57DC7B88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2B265448-332B-046D-0640-CF200B2E3820}"/>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449B93C2-D73F-F5B6-A62F-F2CAA120357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24181B4-1AE6-1D4B-EC9B-54F18E2658EF}"/>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a:extLst>
              <a:ext uri="{FF2B5EF4-FFF2-40B4-BE49-F238E27FC236}">
                <a16:creationId xmlns:a16="http://schemas.microsoft.com/office/drawing/2014/main" id="{EB978FA9-06E3-455A-08CE-1C81ABF1FF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20246"/>
            <a:ext cx="2560000" cy="1440000"/>
          </a:xfrm>
          <a:prstGeom prst="rect">
            <a:avLst/>
          </a:prstGeom>
        </p:spPr>
      </p:pic>
      <p:grpSp>
        <p:nvGrpSpPr>
          <p:cNvPr id="16" name="Gruppe 15">
            <a:extLst>
              <a:ext uri="{FF2B5EF4-FFF2-40B4-BE49-F238E27FC236}">
                <a16:creationId xmlns:a16="http://schemas.microsoft.com/office/drawing/2014/main" id="{0847C0E4-1251-FFC0-B14D-816534C9254D}"/>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F09F1028-FB2D-8F11-60A8-967D3ED43BCD}"/>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FA61951B-854B-332D-DBA2-7338E90CA74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ladsholder til tekst 12">
            <a:extLst>
              <a:ext uri="{FF2B5EF4-FFF2-40B4-BE49-F238E27FC236}">
                <a16:creationId xmlns:a16="http://schemas.microsoft.com/office/drawing/2014/main" id="{2996974C-99E2-387C-6FF2-BEF90E2439FC}"/>
              </a:ext>
            </a:extLst>
          </p:cNvPr>
          <p:cNvSpPr>
            <a:spLocks noGrp="1"/>
          </p:cNvSpPr>
          <p:nvPr>
            <p:ph type="body" sz="quarter" idx="15"/>
          </p:nvPr>
        </p:nvSpPr>
        <p:spPr>
          <a:xfrm>
            <a:off x="5707966"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0EF342C6-6F7A-FBCF-B064-61C4CFEE1CE5}"/>
              </a:ext>
            </a:extLst>
          </p:cNvPr>
          <p:cNvSpPr>
            <a:spLocks noGrp="1"/>
          </p:cNvSpPr>
          <p:nvPr>
            <p:ph type="body" sz="quarter" idx="16"/>
          </p:nvPr>
        </p:nvSpPr>
        <p:spPr>
          <a:xfrm>
            <a:off x="5707966" y="304045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A40C1F5-8CD8-D7BC-F43A-A6C302759E12}"/>
              </a:ext>
            </a:extLst>
          </p:cNvPr>
          <p:cNvSpPr>
            <a:spLocks noGrp="1"/>
          </p:cNvSpPr>
          <p:nvPr>
            <p:ph type="body" sz="quarter" idx="17"/>
          </p:nvPr>
        </p:nvSpPr>
        <p:spPr>
          <a:xfrm>
            <a:off x="5707966" y="439093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71745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6 tekstbokse">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FFAF73EA-EC5C-DC5C-AA9A-989AC68EA798}"/>
              </a:ext>
              <a:ext uri="{C183D7F6-B498-43B3-948B-1728B52AA6E4}">
                <adec:decorative xmlns:adec="http://schemas.microsoft.com/office/drawing/2017/decorative" val="1"/>
              </a:ext>
            </a:extLst>
          </p:cNvPr>
          <p:cNvGrpSpPr/>
          <p:nvPr userDrawn="1"/>
        </p:nvGrpSpPr>
        <p:grpSpPr>
          <a:xfrm>
            <a:off x="-2702724" y="2709000"/>
            <a:ext cx="2560000" cy="1440000"/>
            <a:chOff x="-2702724" y="2709000"/>
            <a:chExt cx="2560000" cy="1440000"/>
          </a:xfrm>
        </p:grpSpPr>
        <p:pic>
          <p:nvPicPr>
            <p:cNvPr id="14" name="Billede 13">
              <a:extLst>
                <a:ext uri="{FF2B5EF4-FFF2-40B4-BE49-F238E27FC236}">
                  <a16:creationId xmlns:a16="http://schemas.microsoft.com/office/drawing/2014/main" id="{14A80D89-4736-D2E2-AC17-C746977CC1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09000"/>
              <a:ext cx="2560000" cy="1440000"/>
            </a:xfrm>
            <a:prstGeom prst="rect">
              <a:avLst/>
            </a:prstGeom>
          </p:spPr>
        </p:pic>
        <p:sp>
          <p:nvSpPr>
            <p:cNvPr id="5" name="Rektangel 4">
              <a:extLst>
                <a:ext uri="{FF2B5EF4-FFF2-40B4-BE49-F238E27FC236}">
                  <a16:creationId xmlns:a16="http://schemas.microsoft.com/office/drawing/2014/main" id="{5A5985A6-94A3-E979-94A9-925F1CACC422}"/>
                </a:ext>
              </a:extLst>
            </p:cNvPr>
            <p:cNvSpPr/>
            <p:nvPr userDrawn="1"/>
          </p:nvSpPr>
          <p:spPr>
            <a:xfrm>
              <a:off x="-1620296" y="2709000"/>
              <a:ext cx="151200"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F1A10537-BD6C-B6B8-DE60-340088AEF7E2}"/>
              </a:ext>
              <a:ext uri="{C183D7F6-B498-43B3-948B-1728B52AA6E4}">
                <adec:decorative xmlns:adec="http://schemas.microsoft.com/office/drawing/2017/decorative" val="1"/>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3A770193-9007-E31E-4856-05E32B0CD89E}"/>
              </a:ext>
              <a:ext uri="{C183D7F6-B498-43B3-948B-1728B52AA6E4}">
                <adec:decorative xmlns:adec="http://schemas.microsoft.com/office/drawing/2017/decorative" val="1"/>
              </a:ext>
            </a:extLst>
          </p:cNvPr>
          <p:cNvSpPr/>
          <p:nvPr userDrawn="1"/>
        </p:nvSpPr>
        <p:spPr>
          <a:xfrm>
            <a:off x="5175998"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99092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6 tekstboks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A10537-BD6C-B6B8-DE60-340088AEF7E2}"/>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75998"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pic>
        <p:nvPicPr>
          <p:cNvPr id="14" name="Billede 13">
            <a:extLst>
              <a:ext uri="{FF2B5EF4-FFF2-40B4-BE49-F238E27FC236}">
                <a16:creationId xmlns:a16="http://schemas.microsoft.com/office/drawing/2014/main" id="{BE0C617E-AC3B-C174-4D77-FBDF346ED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40834"/>
            <a:ext cx="2560000" cy="1440000"/>
          </a:xfrm>
          <a:prstGeom prst="rect">
            <a:avLst/>
          </a:prstGeom>
        </p:spPr>
      </p:pic>
    </p:spTree>
    <p:extLst>
      <p:ext uri="{BB962C8B-B14F-4D97-AF65-F5344CB8AC3E}">
        <p14:creationId xmlns:p14="http://schemas.microsoft.com/office/powerpoint/2010/main" val="17467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97CE1604-7179-5267-D17F-CF7B959BE55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675E877-1D8C-0F17-3C73-F4A8510655E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F2246DB-CD2C-A1BD-81E2-A3D53F74C0AE}"/>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FBE236-CDE6-EFDC-D471-619EEB1E444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329C9B3-B27B-3AC0-FD6B-CE2EABE46122}"/>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69AA3F7F-6AC7-8282-2E29-2E3AB035F57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7A56496-3D43-38FF-8D04-BBF2009103F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64A29872-B8E4-7D18-FA31-62713F057A8E}"/>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2BC95D43-0779-BA06-5450-81FDA08819F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26F72180-C17E-B142-4D79-531E38B7F5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CECAC14-9620-C949-C92C-BFF90A3410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A6D3CB57-27FE-E4AB-9A9B-8C0DBA25CA9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816BBF6C-7637-BEB9-2FAF-028BC94E0D3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0CC3C8-E5F4-4317-B8A9-9062D73A54E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8D60641-1205-BF8A-86B2-321ED798FF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8" name="Gruppe 7">
            <a:extLst>
              <a:ext uri="{FF2B5EF4-FFF2-40B4-BE49-F238E27FC236}">
                <a16:creationId xmlns:a16="http://schemas.microsoft.com/office/drawing/2014/main" id="{60EDCCDF-D033-B25C-CF2A-F0E9DEFC0AA8}"/>
              </a:ext>
              <a:ext uri="{C183D7F6-B498-43B3-948B-1728B52AA6E4}">
                <adec:decorative xmlns:adec="http://schemas.microsoft.com/office/drawing/2017/decorative" val="1"/>
              </a:ext>
            </a:extLst>
          </p:cNvPr>
          <p:cNvGrpSpPr/>
          <p:nvPr userDrawn="1"/>
        </p:nvGrpSpPr>
        <p:grpSpPr>
          <a:xfrm>
            <a:off x="-2711317" y="2709000"/>
            <a:ext cx="2561924" cy="1440000"/>
            <a:chOff x="-2711317" y="2709000"/>
            <a:chExt cx="2561924" cy="1440000"/>
          </a:xfrm>
        </p:grpSpPr>
        <p:pic>
          <p:nvPicPr>
            <p:cNvPr id="23" name="Billede 22">
              <a:extLst>
                <a:ext uri="{FF2B5EF4-FFF2-40B4-BE49-F238E27FC236}">
                  <a16:creationId xmlns:a16="http://schemas.microsoft.com/office/drawing/2014/main" id="{16325ED3-0C21-F169-F6F0-0EA091DE6C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7" name="Rektangel 6">
              <a:extLst>
                <a:ext uri="{FF2B5EF4-FFF2-40B4-BE49-F238E27FC236}">
                  <a16:creationId xmlns:a16="http://schemas.microsoft.com/office/drawing/2014/main" id="{56B3CEAE-4A7D-7DC8-2F74-FE38C77A3444}"/>
                </a:ext>
              </a:extLst>
            </p:cNvPr>
            <p:cNvSpPr/>
            <p:nvPr userDrawn="1"/>
          </p:nvSpPr>
          <p:spPr>
            <a:xfrm>
              <a:off x="-2708993" y="3429000"/>
              <a:ext cx="2559600" cy="141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5" name="Tekstfelt 24">
            <a:extLst>
              <a:ext uri="{FF2B5EF4-FFF2-40B4-BE49-F238E27FC236}">
                <a16:creationId xmlns:a16="http://schemas.microsoft.com/office/drawing/2014/main" id="{B5C461FE-7289-7E38-DB91-F7CD6DE5319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F8BB9E67-5A90-3122-83C2-A14671E97481}"/>
              </a:ext>
              <a:ext uri="{C183D7F6-B498-43B3-948B-1728B52AA6E4}">
                <adec:decorative xmlns:adec="http://schemas.microsoft.com/office/drawing/2017/decorative" val="1"/>
              </a:ext>
            </a:extLst>
          </p:cNvPr>
          <p:cNvSpPr/>
          <p:nvPr userDrawn="1"/>
        </p:nvSpPr>
        <p:spPr>
          <a:xfrm>
            <a:off x="-1" y="4076978"/>
            <a:ext cx="12192001" cy="278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28659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75D3F972-C4CE-7BE5-DAC8-CD3F06F860CB}"/>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EC63389-20AD-FE39-1EF9-D317D960AA18}"/>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1D3FF447-2FD2-26B3-F5E1-1F14FECD819F}"/>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CE8803-9394-CCD1-AB01-58A56F5E33D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6C820DF4-9A35-817C-BFB5-E0AF735DE743}"/>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05BB94A-46F6-C98D-5E31-E101DCE8E90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8410720E-B642-4991-E626-AFF650F2269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282F0C1E-A0D6-434E-2F8B-FBD2C3DA4ED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785DD29A-E480-AA01-E7C3-FA91B85E7CA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46DF7BE3-977D-D0F8-B6D8-00457EFDCE6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0E99376-45BD-6DB2-10BD-D212D0164EA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5358CE4-CD41-4A4C-49A7-7AAFF279B18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5721603-DCA4-DC0F-8CA8-ED0DCF0A677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9534704-83D3-7222-50A9-0E603B28F82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40AE1798-A866-3F98-E968-750D8E495EB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3" name="Billede 22">
            <a:extLst>
              <a:ext uri="{FF2B5EF4-FFF2-40B4-BE49-F238E27FC236}">
                <a16:creationId xmlns:a16="http://schemas.microsoft.com/office/drawing/2014/main" id="{5913068F-2024-F1D1-F884-5E7A732E83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448" y="2705941"/>
            <a:ext cx="2560000" cy="1440000"/>
          </a:xfrm>
          <a:prstGeom prst="rect">
            <a:avLst/>
          </a:prstGeom>
        </p:spPr>
      </p:pic>
      <p:sp>
        <p:nvSpPr>
          <p:cNvPr id="25" name="Tekstfelt 24">
            <a:extLst>
              <a:ext uri="{FF2B5EF4-FFF2-40B4-BE49-F238E27FC236}">
                <a16:creationId xmlns:a16="http://schemas.microsoft.com/office/drawing/2014/main" id="{CBEC01B6-8EB2-55BE-6657-05E5887F468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8DA0F529-EC96-E92E-6292-9E3D38EED40D}"/>
              </a:ext>
              <a:ext uri="{C183D7F6-B498-43B3-948B-1728B52AA6E4}">
                <adec:decorative xmlns:adec="http://schemas.microsoft.com/office/drawing/2017/decorative" val="1"/>
              </a:ext>
            </a:extLst>
          </p:cNvPr>
          <p:cNvSpPr/>
          <p:nvPr userDrawn="1"/>
        </p:nvSpPr>
        <p:spPr>
          <a:xfrm>
            <a:off x="-4012" y="4080681"/>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20204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8A5C9793-9EFC-3544-5989-B8ECA4FA10D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06723"/>
            <a:ext cx="2560000" cy="1440000"/>
          </a:xfrm>
          <a:prstGeom prst="rect">
            <a:avLst/>
          </a:prstGeom>
        </p:spPr>
      </p:pic>
      <p:sp>
        <p:nvSpPr>
          <p:cNvPr id="12" name="Tekstfelt 11">
            <a:extLst>
              <a:ext uri="{FF2B5EF4-FFF2-40B4-BE49-F238E27FC236}">
                <a16:creationId xmlns:a16="http://schemas.microsoft.com/office/drawing/2014/main" id="{FC3CC391-3C55-8D4D-2369-6552E041742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dirty="0"/>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E82D76B2-5E63-A1A8-4AB9-6B973A308D44}"/>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2392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3540CCD-CACE-AB61-A932-31A81F94F732}"/>
              </a:ext>
              <a:ext uri="{C183D7F6-B498-43B3-948B-1728B52AA6E4}">
                <adec:decorative xmlns:adec="http://schemas.microsoft.com/office/drawing/2017/decorative" val="1"/>
              </a:ext>
            </a:extLst>
          </p:cNvPr>
          <p:cNvSpPr txBox="1"/>
          <p:nvPr userDrawn="1"/>
        </p:nvSpPr>
        <p:spPr>
          <a:xfrm>
            <a:off x="-3445304" y="430369"/>
            <a:ext cx="3281531"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tal og titlen på præsentationen frem.</a:t>
            </a:r>
            <a:endParaRPr lang="es-ES" sz="1200" b="0" dirty="0">
              <a:solidFill>
                <a:srgbClr val="FF6800"/>
              </a:solidFill>
              <a:latin typeface="+mn-lt"/>
            </a:endParaRPr>
          </a:p>
        </p:txBody>
      </p:sp>
      <p:pic>
        <p:nvPicPr>
          <p:cNvPr id="7" name="Billede 6">
            <a:extLst>
              <a:ext uri="{FF2B5EF4-FFF2-40B4-BE49-F238E27FC236}">
                <a16:creationId xmlns:a16="http://schemas.microsoft.com/office/drawing/2014/main" id="{348C8376-0A4A-E7C4-5C7A-D32253F0C75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4" y="1227767"/>
            <a:ext cx="2560000" cy="1440000"/>
          </a:xfrm>
          <a:prstGeom prst="rect">
            <a:avLst/>
          </a:prstGeom>
        </p:spPr>
      </p:pic>
      <p:sp>
        <p:nvSpPr>
          <p:cNvPr id="5" name="Pladsholder til medieklip 13">
            <a:extLst>
              <a:ext uri="{FF2B5EF4-FFF2-40B4-BE49-F238E27FC236}">
                <a16:creationId xmlns:a16="http://schemas.microsoft.com/office/drawing/2014/main" id="{48987E6A-A85A-4C84-768F-94E418B0E46A}"/>
              </a:ext>
              <a:ext uri="{C183D7F6-B498-43B3-948B-1728B52AA6E4}">
                <adec:decorative xmlns:adec="http://schemas.microsoft.com/office/drawing/2017/decorative" val="0"/>
              </a:ext>
            </a:extLst>
          </p:cNvPr>
          <p:cNvSpPr>
            <a:spLocks noGrp="1"/>
          </p:cNvSpPr>
          <p:nvPr>
            <p:ph type="media" sz="quarter" idx="12"/>
          </p:nvPr>
        </p:nvSpPr>
        <p:spPr>
          <a:xfrm>
            <a:off x="2"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B7A43842-2BC8-9C2F-E19D-4BCC9B1AC148}"/>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AB96809-D45E-A5C4-546D-781C4B0F9406}"/>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63D82D9-EB2D-9440-3372-58F3721D0C09}"/>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75355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5" y="908050"/>
            <a:ext cx="7200379" cy="1002638"/>
          </a:xfrm>
        </p:spPr>
        <p:txBody>
          <a:bodyPr/>
          <a:lstStyle/>
          <a:p>
            <a:r>
              <a:rPr lang="da-DK"/>
              <a:t>Klik for at redigere titeltypografien i masteren</a:t>
            </a:r>
            <a:endParaRPr lang="es-ES"/>
          </a:p>
        </p:txBody>
      </p:sp>
      <p:sp>
        <p:nvSpPr>
          <p:cNvPr id="5" name="Rektangel 4">
            <a:extLst>
              <a:ext uri="{FF2B5EF4-FFF2-40B4-BE49-F238E27FC236}">
                <a16:creationId xmlns:a16="http://schemas.microsoft.com/office/drawing/2014/main" id="{39471409-D281-1209-27B3-F07C7D12A43B}"/>
              </a:ext>
              <a:ext uri="{C183D7F6-B498-43B3-948B-1728B52AA6E4}">
                <adec:decorative xmlns:adec="http://schemas.microsoft.com/office/drawing/2017/decorative" val="1"/>
              </a:ext>
            </a:extLst>
          </p:cNvPr>
          <p:cNvSpPr/>
          <p:nvPr userDrawn="1"/>
        </p:nvSpPr>
        <p:spPr>
          <a:xfrm>
            <a:off x="8789158" y="0"/>
            <a:ext cx="340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afik 5">
            <a:extLst>
              <a:ext uri="{FF2B5EF4-FFF2-40B4-BE49-F238E27FC236}">
                <a16:creationId xmlns:a16="http://schemas.microsoft.com/office/drawing/2014/main" id="{A43923D2-14FE-F344-ADD3-BE9E1DFF837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0" y="2197290"/>
            <a:ext cx="2251075" cy="330339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23726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fra Excel uden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97989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agrammer og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4A35E-205B-8670-246C-7C1B5ACB1530}"/>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9B19CD3F-E5EC-A7D0-C92B-40620D423324}"/>
              </a:ext>
            </a:extLst>
          </p:cNvPr>
          <p:cNvSpPr>
            <a:spLocks noGrp="1"/>
          </p:cNvSpPr>
          <p:nvPr>
            <p:ph type="chart" sz="quarter" idx="12"/>
          </p:nvPr>
        </p:nvSpPr>
        <p:spPr>
          <a:xfrm>
            <a:off x="695325" y="2497989"/>
            <a:ext cx="10795000" cy="3592800"/>
          </a:xfrm>
        </p:spPr>
        <p:txBody>
          <a:bodyPr/>
          <a:lstStyle/>
          <a:p>
            <a:endParaRPr lang="es-ES"/>
          </a:p>
        </p:txBody>
      </p:sp>
      <p:sp>
        <p:nvSpPr>
          <p:cNvPr id="3" name="Pladsholder til sidefod 2">
            <a:extLst>
              <a:ext uri="{FF2B5EF4-FFF2-40B4-BE49-F238E27FC236}">
                <a16:creationId xmlns:a16="http://schemas.microsoft.com/office/drawing/2014/main" id="{E06467F1-FE80-7767-A635-39FD2C168F0A}"/>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EC76B68-B9EC-2790-9B05-17324894C3B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9062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76730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el hvid baggrun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61533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AFE1-AED1-D242-16DC-3CE9D5B9F294}"/>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BE7C759D-F088-FECA-2160-18888AF300E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8B05218-20BB-DA2D-3A1F-86124064DEF3}"/>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SmartArt 5">
            <a:extLst>
              <a:ext uri="{FF2B5EF4-FFF2-40B4-BE49-F238E27FC236}">
                <a16:creationId xmlns:a16="http://schemas.microsoft.com/office/drawing/2014/main" id="{4BF9D044-131F-037B-285E-75899F60F72C}"/>
              </a:ext>
            </a:extLst>
          </p:cNvPr>
          <p:cNvSpPr>
            <a:spLocks noGrp="1"/>
          </p:cNvSpPr>
          <p:nvPr>
            <p:ph type="dgm" sz="quarter" idx="12"/>
          </p:nvPr>
        </p:nvSpPr>
        <p:spPr>
          <a:xfrm>
            <a:off x="701675" y="2196869"/>
            <a:ext cx="10788650" cy="3895200"/>
          </a:xfrm>
        </p:spPr>
        <p:txBody>
          <a:bodyPr/>
          <a:lstStyle/>
          <a:p>
            <a:endParaRPr lang="es-ES"/>
          </a:p>
        </p:txBody>
      </p:sp>
      <p:pic>
        <p:nvPicPr>
          <p:cNvPr id="7" name="Billede 6">
            <a:extLst>
              <a:ext uri="{FF2B5EF4-FFF2-40B4-BE49-F238E27FC236}">
                <a16:creationId xmlns:a16="http://schemas.microsoft.com/office/drawing/2014/main" id="{87589876-AD1D-5602-C664-95B7D15ED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116" y="2662988"/>
            <a:ext cx="2560000" cy="1440000"/>
          </a:xfrm>
          <a:prstGeom prst="rect">
            <a:avLst/>
          </a:prstGeom>
        </p:spPr>
      </p:pic>
    </p:spTree>
    <p:extLst>
      <p:ext uri="{BB962C8B-B14F-4D97-AF65-F5344CB8AC3E}">
        <p14:creationId xmlns:p14="http://schemas.microsoft.com/office/powerpoint/2010/main" val="373336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k for i dag 01">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C3877578-A8C3-6D58-CE9D-FF675B4E85D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538E32D0-89F1-4FD7-EEF8-E728CE6DC694}"/>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C6438883-9842-DDBC-CE45-00A4E97F6C9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A0CD1E03-2652-72C9-E3A2-40C56F52662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D6659172-6452-3DAA-EBE2-6FBF99B1472E}"/>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2CC731E9-E219-3EE3-7AD1-3326CCB909B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3EBFD9B-50C2-FB55-504C-3F884E404D4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907BDBFE-B802-712C-E455-5557664E054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CDAACF5D-7FF8-E8EC-6C6F-6C970939570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17E22A6-437A-0FF6-8F2B-6B1FBB99987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DDE6C426-CC90-CF4D-4167-41E40E31E2B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22411515-F816-D9D6-0826-6C38A5EE8D7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DDF110E-AB7B-4233-D9DC-C5B2EB82E6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00F3CEEF-97C6-EC55-1320-29AF3CB688A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258EB202-2C46-57C8-CAC0-E4F0E9EA71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8D98E978-8262-3EDD-449F-2292CD65D6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4811"/>
            <a:ext cx="2560000" cy="1440000"/>
          </a:xfrm>
          <a:prstGeom prst="rect">
            <a:avLst/>
          </a:prstGeom>
        </p:spPr>
      </p:pic>
      <p:sp>
        <p:nvSpPr>
          <p:cNvPr id="22" name="Tekstfelt 21">
            <a:extLst>
              <a:ext uri="{FF2B5EF4-FFF2-40B4-BE49-F238E27FC236}">
                <a16:creationId xmlns:a16="http://schemas.microsoft.com/office/drawing/2014/main" id="{36E4C965-57A0-9D1F-2F9A-95C50BE0EB5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 uri="{C183D7F6-B498-43B3-948B-1728B52AA6E4}">
                <adec:decorative xmlns:adec="http://schemas.microsoft.com/office/drawing/2017/decorative" val="0"/>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302520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k for i dag 02">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CC7D792-C10B-D0B3-D781-81CC26982764}"/>
              </a:ext>
              <a:ext uri="{C183D7F6-B498-43B3-948B-1728B52AA6E4}">
                <adec:decorative xmlns:adec="http://schemas.microsoft.com/office/drawing/2017/decorative" val="1"/>
              </a:ext>
            </a:extLst>
          </p:cNvPr>
          <p:cNvGrpSpPr/>
          <p:nvPr userDrawn="1"/>
        </p:nvGrpSpPr>
        <p:grpSpPr>
          <a:xfrm>
            <a:off x="-1838312" y="-9527"/>
            <a:ext cx="1721353" cy="2467796"/>
            <a:chOff x="-1838312" y="-9527"/>
            <a:chExt cx="1721353" cy="2467796"/>
          </a:xfrm>
        </p:grpSpPr>
        <p:grpSp>
          <p:nvGrpSpPr>
            <p:cNvPr id="4" name="Gruppe 3">
              <a:extLst>
                <a:ext uri="{FF2B5EF4-FFF2-40B4-BE49-F238E27FC236}">
                  <a16:creationId xmlns:a16="http://schemas.microsoft.com/office/drawing/2014/main" id="{6315D2E2-D372-B4C4-1E2E-66D556F8ECA4}"/>
                </a:ext>
              </a:extLst>
            </p:cNvPr>
            <p:cNvGrpSpPr/>
            <p:nvPr userDrawn="1"/>
          </p:nvGrpSpPr>
          <p:grpSpPr>
            <a:xfrm>
              <a:off x="-1838312" y="566838"/>
              <a:ext cx="1686995" cy="1891431"/>
              <a:chOff x="-2407803" y="1483724"/>
              <a:chExt cx="1686995" cy="1891431"/>
            </a:xfrm>
          </p:grpSpPr>
          <p:sp>
            <p:nvSpPr>
              <p:cNvPr id="6" name="Rektangel 5">
                <a:extLst>
                  <a:ext uri="{FF2B5EF4-FFF2-40B4-BE49-F238E27FC236}">
                    <a16:creationId xmlns:a16="http://schemas.microsoft.com/office/drawing/2014/main" id="{51A3FB00-CDBD-50F8-0563-4512BA3339A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pe 7">
                <a:extLst>
                  <a:ext uri="{FF2B5EF4-FFF2-40B4-BE49-F238E27FC236}">
                    <a16:creationId xmlns:a16="http://schemas.microsoft.com/office/drawing/2014/main" id="{DED0A33A-7027-5897-2442-EBEEF90CE140}"/>
                  </a:ext>
                </a:extLst>
              </p:cNvPr>
              <p:cNvGrpSpPr/>
              <p:nvPr userDrawn="1"/>
            </p:nvGrpSpPr>
            <p:grpSpPr>
              <a:xfrm>
                <a:off x="-2329929" y="1577145"/>
                <a:ext cx="1531247" cy="737710"/>
                <a:chOff x="-2855495" y="1483725"/>
                <a:chExt cx="1531247" cy="737710"/>
              </a:xfrm>
            </p:grpSpPr>
            <p:sp>
              <p:nvSpPr>
                <p:cNvPr id="14" name="Rektangel 13">
                  <a:extLst>
                    <a:ext uri="{FF2B5EF4-FFF2-40B4-BE49-F238E27FC236}">
                      <a16:creationId xmlns:a16="http://schemas.microsoft.com/office/drawing/2014/main" id="{709ECAAF-8D2E-9EA5-EAE6-BD4969D7AB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ktangel 16">
                  <a:extLst>
                    <a:ext uri="{FF2B5EF4-FFF2-40B4-BE49-F238E27FC236}">
                      <a16:creationId xmlns:a16="http://schemas.microsoft.com/office/drawing/2014/main" id="{933DBFA7-0C30-CB1A-3B53-17B5F695C5B1}"/>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ktangel 17">
                  <a:extLst>
                    <a:ext uri="{FF2B5EF4-FFF2-40B4-BE49-F238E27FC236}">
                      <a16:creationId xmlns:a16="http://schemas.microsoft.com/office/drawing/2014/main" id="{5FA35FF4-03EE-CE27-C25C-7B930B49A4C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pe 8">
                <a:extLst>
                  <a:ext uri="{FF2B5EF4-FFF2-40B4-BE49-F238E27FC236}">
                    <a16:creationId xmlns:a16="http://schemas.microsoft.com/office/drawing/2014/main" id="{B3535229-7AC4-47B9-1A59-54794E5F6925}"/>
                  </a:ext>
                </a:extLst>
              </p:cNvPr>
              <p:cNvGrpSpPr/>
              <p:nvPr userDrawn="1"/>
            </p:nvGrpSpPr>
            <p:grpSpPr>
              <a:xfrm>
                <a:off x="-2329929" y="2483522"/>
                <a:ext cx="1531247" cy="737710"/>
                <a:chOff x="-2879557" y="2390102"/>
                <a:chExt cx="1531247" cy="737710"/>
              </a:xfrm>
            </p:grpSpPr>
            <p:sp>
              <p:nvSpPr>
                <p:cNvPr id="10" name="Rektangel 9">
                  <a:extLst>
                    <a:ext uri="{FF2B5EF4-FFF2-40B4-BE49-F238E27FC236}">
                      <a16:creationId xmlns:a16="http://schemas.microsoft.com/office/drawing/2014/main" id="{D788ECF5-C470-A5B9-171A-FAB23CED8FA9}"/>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ktangel 10">
                  <a:extLst>
                    <a:ext uri="{FF2B5EF4-FFF2-40B4-BE49-F238E27FC236}">
                      <a16:creationId xmlns:a16="http://schemas.microsoft.com/office/drawing/2014/main" id="{63D3AA05-C150-5A62-AAB7-F5252D1148E0}"/>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9FCF5CD9-FAF3-C6E7-1FD7-BD29864866F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 name="Tekstfelt 4">
              <a:extLst>
                <a:ext uri="{FF2B5EF4-FFF2-40B4-BE49-F238E27FC236}">
                  <a16:creationId xmlns:a16="http://schemas.microsoft.com/office/drawing/2014/main" id="{3449B3A6-D322-86A5-34F8-53E80FC61AC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A7E64C79-9121-76C7-1388-8DF346BE9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995"/>
            <a:ext cx="2560000" cy="1440000"/>
          </a:xfrm>
          <a:prstGeom prst="rect">
            <a:avLst/>
          </a:prstGeom>
        </p:spPr>
      </p:pic>
      <p:sp>
        <p:nvSpPr>
          <p:cNvPr id="22" name="Tekstfelt 21">
            <a:extLst>
              <a:ext uri="{FF2B5EF4-FFF2-40B4-BE49-F238E27FC236}">
                <a16:creationId xmlns:a16="http://schemas.microsoft.com/office/drawing/2014/main" id="{4B4EF7C6-2BC1-E952-D4DC-B0CA99D9600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dirty="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418754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95B090B0-DB7C-D44B-BC30-B3AABEA1559E}"/>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3DA298C4-D8EE-F750-4B89-D85E6CD6195C}"/>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A3208E47-C900-13F6-A67C-7145A4DF18F0}"/>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F2B85F64-34F8-CAD9-A21F-D49184DC3902}"/>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02E6D9FA-BBFA-E5DD-0579-760DF46D1CF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94FF8006-EFDE-7BB3-E169-0BB5CA2D5E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BBDF8493-19FD-10E9-4EF1-25C36DD7CCD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DB2C6D4D-E191-E5F4-7BE3-6695C9149D0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5BB2F026-F57C-6069-0447-A1F9C6C91562}"/>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4CFB29A-42B9-FCC3-C7A3-B1893FF97C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F1640312-7654-6121-D452-16C28FBB356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C8F3FB5-3B94-D7C2-E56D-41BA0FC96AC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3CE1C4F-43EA-7AE8-3F1B-51B4D15D6A2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551F02E4-507C-111C-29BC-5A8245F5F10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7E6C87A-2ADB-C3DC-CC31-106695F31CD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C5B12B69-CAA0-B972-E1FC-A43A0027FB8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2387" y="2700927"/>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1"/>
            <a:ext cx="3492000" cy="1002638"/>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89"/>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62226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EF81F3AA-2E02-0376-6750-79686C4777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3871" y="2587506"/>
            <a:ext cx="2560000" cy="1440000"/>
          </a:xfrm>
          <a:prstGeom prst="rect">
            <a:avLst/>
          </a:prstGeom>
        </p:spPr>
      </p:pic>
      <p:sp>
        <p:nvSpPr>
          <p:cNvPr id="12" name="Tekstfelt 11">
            <a:extLst>
              <a:ext uri="{FF2B5EF4-FFF2-40B4-BE49-F238E27FC236}">
                <a16:creationId xmlns:a16="http://schemas.microsoft.com/office/drawing/2014/main" id="{1DCCF4DA-0CB9-BB2D-8640-6D670E3D0807}"/>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2A9B240F-3974-4606-3C8D-765062EAB753}"/>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7961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65DB42E6-7E87-FC79-C1D2-4E6521C976B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25F04171-F0D8-6E3C-5943-B4E39A672DF1}"/>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91DD7187-3508-870B-A03F-4087FBBF0858}"/>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0DCE9927-96D0-2E3F-3A83-58B17817AA7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2A93FA6D-3205-0FFB-8030-9F4CE0F26AF3}"/>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3E1DF1FD-3CEF-D138-D5A8-39E81D2B7AF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454CE301-123A-4942-2A16-9F379C51C25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E6F958D-3A8C-6986-7996-E4D332BE6431}"/>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8343F898-A622-5AB9-5E01-64EFC3F537E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070BA31E-E5ED-A1B3-97F2-B5E7D4A9DC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976903A8-9D6C-D189-FD2D-7B071AEC64D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E4B1CD87-1477-7945-77FF-8E40035A6D6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77F14C9-68C5-8F4E-45E9-4ACD02835FF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1BF454A6-9812-89B9-427F-A365CF4D340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6DE6AE39-26DC-7E46-7F65-071DE992D3E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4721BE8E-94A1-3B33-A334-84E69AC175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18309"/>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8" y="2336401"/>
            <a:ext cx="349282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0" y="3501189"/>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265523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71A918-CB75-9CC0-2EE2-C7ACBD082B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457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29692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479CD49-2C31-E2DC-0A3F-32F42AFD58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69700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solidFill>
                  <a:schemeClr val="bg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417335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elkommen">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3A354CC4-777B-1145-E03D-D0B4FEE11C3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81E65AAD-1D48-BF7B-51EB-DAE0F064F3EF}"/>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4EB9A1AB-512D-AE0F-732D-9E31267995D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5691040-5243-2CAA-C273-A5E9A2262C5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34B007FD-6A18-B0EF-AF4A-735C727FCA5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38918832-FB99-7E06-431A-48FDA0BADC9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61811084-5F12-66D2-1C3D-67E5122D20DF}"/>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6F569A93-C398-B95F-1D4C-DFFB18511A1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9D693DC7-481B-9EC0-0978-C31D33E60D8C}"/>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9388CB9-050A-774B-F4BF-62046EDAE5D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600662AF-4B6D-19C7-7EF2-94ED42285A6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E50627D-3C0B-E552-43C9-8E65BCD152F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55CA8A35-37A1-1DD5-8392-D4CF1887024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3088FD5-B1C9-8154-E624-10133EE4B00D}"/>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E3783E3B-B6F7-66E7-85B8-5F8E58D30D1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448810B0-3CC3-705E-503D-BE583EC0E0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3025"/>
            <a:ext cx="2560000" cy="1440000"/>
          </a:xfrm>
          <a:prstGeom prst="rect">
            <a:avLst/>
          </a:prstGeom>
        </p:spPr>
      </p:pic>
      <p:sp>
        <p:nvSpPr>
          <p:cNvPr id="22" name="Tekstfelt 21">
            <a:extLst>
              <a:ext uri="{FF2B5EF4-FFF2-40B4-BE49-F238E27FC236}">
                <a16:creationId xmlns:a16="http://schemas.microsoft.com/office/drawing/2014/main" id="{2B57FB61-C7B6-6DF8-172A-F2EE69F1D19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billede 13">
            <a:extLst>
              <a:ext uri="{FF2B5EF4-FFF2-40B4-BE49-F238E27FC236}">
                <a16:creationId xmlns:a16="http://schemas.microsoft.com/office/drawing/2014/main" id="{EE981A26-3A7F-1177-09A4-785DC1228192}"/>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27767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48CA500F-EA4E-B526-CEB1-8289C15CDAA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19" name="Gruppe 18">
            <a:extLst>
              <a:ext uri="{FF2B5EF4-FFF2-40B4-BE49-F238E27FC236}">
                <a16:creationId xmlns:a16="http://schemas.microsoft.com/office/drawing/2014/main" id="{8EE2FF2B-82E5-379E-6CE2-E158642C3E56}"/>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3DBA6837-7124-87D0-FAC6-015B9084881A}"/>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7734B709-B092-FC40-C459-E07FE6C1C5CB}"/>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2E97A0B-2CFA-40FC-FD10-615F891CD24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6B24BFE3-8A13-A34D-DF10-CB8861F274E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54E6EFB5-07DD-FE91-5D68-F1A18B87F6A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1C8C3FA-728C-F185-F455-5979E71CD6E5}"/>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44C9357-D8DD-983C-F689-AF18606CFAD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0E716189-6629-CB9F-82D0-979D1DF54050}"/>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791A4FB-C26B-1308-87B4-B050D8A99E0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04D1024E-64F4-CBB6-E09D-3BBF097C65C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FF32E61-1CF1-0CA5-2C06-A09CCFB6C98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2F786BB6-A91C-7142-693D-7465E2362D4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544B2F63-3DDD-1350-2F8E-761EFDD8902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CCE155F-86C3-980E-EC05-56456D50B02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98EAB9CC-A77D-8E0B-BC90-8BB9449651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6347"/>
            <a:ext cx="2560000" cy="1440000"/>
          </a:xfrm>
          <a:prstGeom prst="rect">
            <a:avLst/>
          </a:prstGeom>
        </p:spPr>
      </p:pic>
    </p:spTree>
    <p:extLst>
      <p:ext uri="{BB962C8B-B14F-4D97-AF65-F5344CB8AC3E}">
        <p14:creationId xmlns:p14="http://schemas.microsoft.com/office/powerpoint/2010/main" val="2199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9285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009273"/>
            <a:ext cx="10795000" cy="4068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0270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47738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140423"/>
            <a:ext cx="5138382"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133599"/>
            <a:ext cx="515776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8027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2" y="914400"/>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2" y="2932645"/>
            <a:ext cx="5137485" cy="315105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2"/>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760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2 tekstboks og 1 billede">
    <p:spTree>
      <p:nvGrpSpPr>
        <p:cNvPr id="1" name=""/>
        <p:cNvGrpSpPr/>
        <p:nvPr/>
      </p:nvGrpSpPr>
      <p:grpSpPr>
        <a:xfrm>
          <a:off x="0" y="0"/>
          <a:ext cx="0" cy="0"/>
          <a:chOff x="0" y="0"/>
          <a:chExt cx="0" cy="0"/>
        </a:xfrm>
      </p:grpSpPr>
      <p:pic>
        <p:nvPicPr>
          <p:cNvPr id="15" name="Billede 14">
            <a:extLst>
              <a:ext uri="{FF2B5EF4-FFF2-40B4-BE49-F238E27FC236}">
                <a16:creationId xmlns:a16="http://schemas.microsoft.com/office/drawing/2014/main" id="{E628E36F-551A-1280-0C2F-4FC3A782598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587506"/>
            <a:ext cx="2560000" cy="1440000"/>
          </a:xfrm>
          <a:prstGeom prst="rect">
            <a:avLst/>
          </a:prstGeom>
        </p:spPr>
      </p:pic>
      <p:sp>
        <p:nvSpPr>
          <p:cNvPr id="13" name="Tekstfelt 12">
            <a:extLst>
              <a:ext uri="{FF2B5EF4-FFF2-40B4-BE49-F238E27FC236}">
                <a16:creationId xmlns:a16="http://schemas.microsoft.com/office/drawing/2014/main" id="{2939A6B6-8CE4-C507-04B9-BF375AA5D756}"/>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EE14B4CC-7E95-61D3-FD6D-63470AC944A9}"/>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46921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Overskrift og grå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819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Overskrift og hvid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71016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8103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3B7A"/>
              </a:solidFill>
              <a:effectLst/>
              <a:uLnTx/>
              <a:uFillTx/>
              <a:latin typeface="Georgia"/>
              <a:ea typeface="+mn-ea"/>
              <a:cs typeface="+mn-cs"/>
            </a:endParaRPr>
          </a:p>
        </p:txBody>
      </p:sp>
      <p:sp>
        <p:nvSpPr>
          <p:cNvPr id="9" name="Pladsholder til sidefod 8"/>
          <p:cNvSpPr>
            <a:spLocks noGrp="1"/>
          </p:cNvSpPr>
          <p:nvPr>
            <p:ph type="ftr" sz="quarter" idx="11"/>
          </p:nvPr>
        </p:nvSpPr>
        <p:spPr/>
        <p:txBody>
          <a:bodyPr/>
          <a:lstStyle>
            <a:lvl1pPr>
              <a:defRPr>
                <a:solidFill>
                  <a:srgbClr val="1F3B7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F3B7A"/>
              </a:solidFill>
              <a:effectLst/>
              <a:uLnTx/>
              <a:uFillTx/>
              <a:latin typeface="Georgia"/>
              <a:ea typeface="+mn-ea"/>
              <a:cs typeface="+mn-cs"/>
            </a:endParaRPr>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Vælg layout/design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1. </a:t>
            </a:r>
            <a:r>
              <a:rPr kumimoji="0" lang="en-GB"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Højreklik på slide i venstre side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2. </a:t>
            </a:r>
            <a:r>
              <a:rPr kumimoji="0" lang="en-GB"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Vælg et passende layout </a:t>
            </a:r>
            <a:br>
              <a:rPr kumimoji="0" lang="en-GB"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br>
            <a:r>
              <a:rPr kumimoji="0" lang="en-GB"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fra “drop ned” menuen</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en-GB" sz="1000" b="0" i="1"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Alternativt kan du vælge layout direkte under knappen </a:t>
            </a:r>
            <a:r>
              <a:rPr kumimoji="0" lang="en-GB" sz="1000" b="1" i="1"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Nyt slide</a:t>
            </a:r>
            <a:r>
              <a:rPr kumimoji="0" lang="en-GB" sz="1000" b="0" i="1"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Agenda</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Niveau 1-2</a:t>
              </a: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 = </a:t>
              </a: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Punktopstilling</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Klik på </a:t>
              </a: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TAB</a:t>
              </a: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-tasten én gang </a:t>
              </a:r>
              <a:b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b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for at få niveau 2 </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Tryk</a:t>
              </a:r>
              <a:r>
                <a:rPr kumimoji="0" lang="da-DK"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 ENTER </a:t>
              </a: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for ny linje</a:t>
              </a:r>
            </a:p>
            <a:p>
              <a:pPr marL="0" marR="0" lvl="0" indent="0" algn="r" defTabSz="914400" rtl="0" eaLnBrk="1" fontAlgn="auto" latinLnBrk="0" hangingPunct="1">
                <a:lnSpc>
                  <a:spcPct val="100000"/>
                </a:lnSpc>
                <a:spcBef>
                  <a:spcPts val="0"/>
                </a:spcBef>
                <a:spcAft>
                  <a:spcPts val="300"/>
                </a:spcAft>
                <a:buClrTx/>
                <a:buSzTx/>
                <a:buFontTx/>
                <a:buNone/>
                <a:tabLst/>
                <a:defRPr/>
              </a:pP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Brug </a:t>
              </a:r>
              <a:r>
                <a:rPr kumimoji="0" lang="da-DK"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SHIFT+TAB</a:t>
              </a: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-tasterne </a:t>
              </a:r>
              <a:b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br>
              <a:r>
                <a:rPr kumimoji="0" lang="da-DK"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for at komme tilbage</a:t>
              </a:r>
              <a:endPar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Alternativt kan </a:t>
              </a:r>
              <a:r>
                <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Forøg og Formindsk listeniveau </a:t>
              </a:r>
              <a:r>
                <a:rPr kumimoji="0" lang="nb-NO" altLang="da-DK" sz="1000" b="0"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rPr>
                <a:t>bruges til at hoppe mellem tekst-typografierne</a:t>
              </a:r>
              <a:endParaRPr kumimoji="0" lang="nb-NO" altLang="da-DK" sz="1000" b="1" i="0" u="none" strike="noStrike" kern="1200" cap="none" spc="0" normalizeH="0" baseline="0" noProof="1">
                <a:ln>
                  <a:noFill/>
                </a:ln>
                <a:solidFill>
                  <a:prstClr val="black">
                    <a:lumMod val="75000"/>
                    <a:lumOff val="25000"/>
                  </a:prstClr>
                </a:solidFill>
                <a:effectLst/>
                <a:uLnTx/>
                <a:uFillTx/>
                <a:latin typeface="Georgia"/>
                <a:ea typeface="+mn-ea"/>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1">
                  <a:ln>
                    <a:noFill/>
                  </a:ln>
                  <a:solidFill>
                    <a:prstClr val="white"/>
                  </a:solidFill>
                  <a:effectLst/>
                  <a:uLnTx/>
                  <a:uFillTx/>
                  <a:latin typeface="HelveticaNeueLT Std Lt Cn" pitchFamily="34" charset="0"/>
                  <a:ea typeface="+mn-ea"/>
                  <a:cs typeface="+mn-cs"/>
                </a:endParaRPr>
              </a:p>
            </p:txBody>
          </p:sp>
        </p:grpSp>
      </p:grpSp>
    </p:spTree>
    <p:extLst>
      <p:ext uri="{BB962C8B-B14F-4D97-AF65-F5344CB8AC3E}">
        <p14:creationId xmlns:p14="http://schemas.microsoft.com/office/powerpoint/2010/main" val="234653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 2 tekstboks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C7C75B89-8E73-E92B-C582-0CC5D4D0EA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4" y="2702262"/>
            <a:ext cx="2560000" cy="1440000"/>
          </a:xfrm>
          <a:prstGeom prst="rect">
            <a:avLst/>
          </a:prstGeom>
        </p:spPr>
      </p:pic>
      <p:sp>
        <p:nvSpPr>
          <p:cNvPr id="13" name="Tekstfelt 12">
            <a:extLst>
              <a:ext uri="{FF2B5EF4-FFF2-40B4-BE49-F238E27FC236}">
                <a16:creationId xmlns:a16="http://schemas.microsoft.com/office/drawing/2014/main" id="{4FC88341-F63A-4023-EFD5-E8CE7DBD1A98}"/>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6B75AB5E-99B1-94AB-B362-089F194E1B7C}"/>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29051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800" y="3429000"/>
            <a:ext cx="6084887"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411374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F95A84EE-DCBF-1F46-2C75-B8F9E7A291C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09788"/>
            <a:ext cx="2560000" cy="1440000"/>
          </a:xfrm>
          <a:prstGeom prst="rect">
            <a:avLst/>
          </a:prstGeom>
        </p:spPr>
      </p:pic>
      <p:sp>
        <p:nvSpPr>
          <p:cNvPr id="11" name="Tekstfelt 10">
            <a:extLst>
              <a:ext uri="{FF2B5EF4-FFF2-40B4-BE49-F238E27FC236}">
                <a16:creationId xmlns:a16="http://schemas.microsoft.com/office/drawing/2014/main" id="{319EA948-9165-4307-E69B-7C721E70A707}"/>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BA19723-D9CE-DEE3-A1E0-D9BDA3D34B2E}"/>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5" name="Rektangel 4">
            <a:extLst>
              <a:ext uri="{FF2B5EF4-FFF2-40B4-BE49-F238E27FC236}">
                <a16:creationId xmlns:a16="http://schemas.microsoft.com/office/drawing/2014/main" id="{BF2A7320-AA30-4EE0-18CF-933E8C6E2703}"/>
              </a:ext>
            </a:extLst>
          </p:cNvPr>
          <p:cNvSpPr/>
          <p:nvPr userDrawn="1"/>
        </p:nvSpPr>
        <p:spPr>
          <a:xfrm>
            <a:off x="-2" y="0"/>
            <a:ext cx="6096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800" y="3432000"/>
            <a:ext cx="6092231"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15697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og 2 tekstbokse">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8B7F6E8F-B3E6-10F6-5A60-C23E05D21E28}"/>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3" name="Gruppe 22">
              <a:extLst>
                <a:ext uri="{FF2B5EF4-FFF2-40B4-BE49-F238E27FC236}">
                  <a16:creationId xmlns:a16="http://schemas.microsoft.com/office/drawing/2014/main" id="{6225ADE5-DC93-C5F2-8B52-5077D8B4F213}"/>
                </a:ext>
              </a:extLst>
            </p:cNvPr>
            <p:cNvGrpSpPr/>
            <p:nvPr userDrawn="1"/>
          </p:nvGrpSpPr>
          <p:grpSpPr>
            <a:xfrm>
              <a:off x="-1838312" y="-9527"/>
              <a:ext cx="1721353" cy="2467796"/>
              <a:chOff x="-1838312" y="-9527"/>
              <a:chExt cx="1721353" cy="2467796"/>
            </a:xfrm>
          </p:grpSpPr>
          <p:grpSp>
            <p:nvGrpSpPr>
              <p:cNvPr id="27" name="Gruppe 26">
                <a:extLst>
                  <a:ext uri="{FF2B5EF4-FFF2-40B4-BE49-F238E27FC236}">
                    <a16:creationId xmlns:a16="http://schemas.microsoft.com/office/drawing/2014/main" id="{B635990B-0646-4151-4365-979A014762D8}"/>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FD611623-CFD2-FC60-056D-B986FC304CB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2DD4BB1D-F0B0-3091-E3D7-81EB37628D44}"/>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E9171B2B-3DF0-0820-E3FC-4AF30E321CA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28297D8A-058F-4045-D4B3-D72837868F2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06E7C6F8-5F59-6719-3C17-0AB4E0EB754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A608C020-0E68-C2CA-9C3F-5B7E54F8D5AB}"/>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E70B5D19-15B4-281A-EA97-5DEA3D98161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0E347F41-06E5-4E5F-0C19-0DA7D3852A5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51265269-1A34-4CF9-115A-C6D8CA2C9D26}"/>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5EB847DC-67DC-685C-044F-D49688BCC7B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93B63CF8-294E-EA89-2B30-3CCCE91AD0A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C4A661FC-757B-9684-BE26-EE36132733E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6CD62EDF-A878-98C7-9791-DB1EF4F32D9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6676"/>
            <a:ext cx="2560000" cy="1440000"/>
          </a:xfrm>
          <a:prstGeom prst="rect">
            <a:avLst/>
          </a:prstGeom>
        </p:spPr>
      </p:pic>
      <p:sp>
        <p:nvSpPr>
          <p:cNvPr id="25" name="Tekstfelt 24">
            <a:extLst>
              <a:ext uri="{FF2B5EF4-FFF2-40B4-BE49-F238E27FC236}">
                <a16:creationId xmlns:a16="http://schemas.microsoft.com/office/drawing/2014/main" id="{75BFD77F-3F29-10DF-2A78-528F093C2C0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5" y="917024"/>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5" y="2703445"/>
            <a:ext cx="4684713" cy="338938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6"/>
            <a:ext cx="4735514" cy="1531937"/>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68487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CFA1B9F-17AA-92A5-5D92-B8440CCEC9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6619" y="2716554"/>
            <a:ext cx="2560000" cy="1440000"/>
          </a:xfrm>
          <a:prstGeom prst="rect">
            <a:avLst/>
          </a:prstGeom>
        </p:spPr>
      </p:pic>
      <p:sp>
        <p:nvSpPr>
          <p:cNvPr id="15" name="Tekstfelt 14">
            <a:extLst>
              <a:ext uri="{FF2B5EF4-FFF2-40B4-BE49-F238E27FC236}">
                <a16:creationId xmlns:a16="http://schemas.microsoft.com/office/drawing/2014/main" id="{033E55F5-89D1-078C-6EC5-28952C2FA38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F0342CF1-C178-D788-B2A3-2964D278F663}"/>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002638"/>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4"/>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8"/>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2"/>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455004"/>
            <a:ext cx="4729162" cy="1444607"/>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88764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kstbokse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F7E31CA-6127-30DA-198F-65C15CCC5E1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03" y="2717334"/>
            <a:ext cx="2560000" cy="1440000"/>
          </a:xfrm>
          <a:prstGeom prst="rect">
            <a:avLst/>
          </a:prstGeom>
        </p:spPr>
      </p:pic>
      <p:sp>
        <p:nvSpPr>
          <p:cNvPr id="13" name="Tekstfelt 12">
            <a:extLst>
              <a:ext uri="{FF2B5EF4-FFF2-40B4-BE49-F238E27FC236}">
                <a16:creationId xmlns:a16="http://schemas.microsoft.com/office/drawing/2014/main" id="{AFFA132B-3CD3-F765-6FEA-3448495CACF6}"/>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C4F72AD-F8DA-A23F-396A-CFEE9805F2C3}"/>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166410"/>
          </a:xfrm>
        </p:spPr>
        <p:txBody>
          <a:bodyPr anchor="t"/>
          <a:lstStyle>
            <a:lvl1pPr>
              <a:defRPr>
                <a:solidFill>
                  <a:schemeClr val="bg1"/>
                </a:solidFill>
              </a:defRPr>
            </a:lvl1pPr>
          </a:lstStyle>
          <a:p>
            <a:r>
              <a:rPr lang="da-DK" dirty="0"/>
              <a:t>Klik for at redigere titeltypografien i masteren</a:t>
            </a:r>
          </a:p>
        </p:txBody>
      </p:sp>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466000"/>
            <a:ext cx="4687888" cy="3626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455004"/>
            <a:ext cx="4729162" cy="1444607"/>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Tree>
    <p:extLst>
      <p:ext uri="{BB962C8B-B14F-4D97-AF65-F5344CB8AC3E}">
        <p14:creationId xmlns:p14="http://schemas.microsoft.com/office/powerpoint/2010/main" val="376614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9F6940AF-8CCA-AEC3-D5E2-E9A3EB378E8D}"/>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2" name="Gruppe 21">
              <a:extLst>
                <a:ext uri="{FF2B5EF4-FFF2-40B4-BE49-F238E27FC236}">
                  <a16:creationId xmlns:a16="http://schemas.microsoft.com/office/drawing/2014/main" id="{9A02D143-0B14-43C5-BEAC-56ACBCC7167C}"/>
                </a:ext>
              </a:extLst>
            </p:cNvPr>
            <p:cNvGrpSpPr/>
            <p:nvPr userDrawn="1"/>
          </p:nvGrpSpPr>
          <p:grpSpPr>
            <a:xfrm>
              <a:off x="-1838312" y="-9527"/>
              <a:ext cx="1721353" cy="2467796"/>
              <a:chOff x="-1838312" y="-9527"/>
              <a:chExt cx="1721353" cy="2467796"/>
            </a:xfrm>
          </p:grpSpPr>
          <p:grpSp>
            <p:nvGrpSpPr>
              <p:cNvPr id="27" name="Gruppe 26">
                <a:extLst>
                  <a:ext uri="{FF2B5EF4-FFF2-40B4-BE49-F238E27FC236}">
                    <a16:creationId xmlns:a16="http://schemas.microsoft.com/office/drawing/2014/main" id="{A9FC3775-4015-6302-4150-E3EB9D732CCE}"/>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C36EDC06-59A7-DF38-7EA7-A7CC6926F134}"/>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7A443F71-0955-5BF3-D97D-59C28ABC74FC}"/>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C2E6FAEC-1D8D-A198-20FE-9A1D8707292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CE35262C-8C1F-4735-585F-7F9B04A24C6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81F877C3-8761-8AC0-05DB-F6768B8FE5B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57C1483E-1DEF-D10F-D10A-16E4F58070F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BCE9C98-D087-5C9A-F3D3-98131EBD596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E89ACD16-5109-2ECE-CC02-DD28CC699AC7}"/>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75BFEE32-E5A7-ACC8-098A-9A93114E448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DE487586-9B9D-8061-1BCC-D5182832693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7B8650CA-4C1A-2EE7-8D61-BCEB9E9F0D6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6E2E1601-0F8C-99BF-DCA4-1E049D96101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1" name="Billede 20">
            <a:extLst>
              <a:ext uri="{FF2B5EF4-FFF2-40B4-BE49-F238E27FC236}">
                <a16:creationId xmlns:a16="http://schemas.microsoft.com/office/drawing/2014/main" id="{4D5DD623-BFAB-7DC2-236F-270B8301581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6736"/>
            <a:ext cx="2560000" cy="1440000"/>
          </a:xfrm>
          <a:prstGeom prst="rect">
            <a:avLst/>
          </a:prstGeom>
        </p:spPr>
      </p:pic>
      <p:grpSp>
        <p:nvGrpSpPr>
          <p:cNvPr id="5" name="Gruppe 4">
            <a:extLst>
              <a:ext uri="{FF2B5EF4-FFF2-40B4-BE49-F238E27FC236}">
                <a16:creationId xmlns:a16="http://schemas.microsoft.com/office/drawing/2014/main" id="{39406999-3492-5D28-19A5-EFF794E77917}"/>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3" name="Tekstfelt 22">
              <a:extLst>
                <a:ext uri="{FF2B5EF4-FFF2-40B4-BE49-F238E27FC236}">
                  <a16:creationId xmlns:a16="http://schemas.microsoft.com/office/drawing/2014/main" id="{F4CD3F0D-74ED-0EFA-A0C9-6668C51D13C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C5354C99-41DB-0C74-953A-21A74A04AC08}"/>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8273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602796BA-B572-B692-2451-3B9D36E414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4" y="2715906"/>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9">
            <a:extLst>
              <a:ext uri="{FF2B5EF4-FFF2-40B4-BE49-F238E27FC236}">
                <a16:creationId xmlns:a16="http://schemas.microsoft.com/office/drawing/2014/main" id="{35204231-794C-672C-5296-21BDD8EF787D}"/>
              </a:ext>
            </a:extLst>
          </p:cNvPr>
          <p:cNvSpPr>
            <a:spLocks noGrp="1"/>
          </p:cNvSpPr>
          <p:nvPr>
            <p:ph type="body" sz="quarter" idx="13"/>
          </p:nvPr>
        </p:nvSpPr>
        <p:spPr>
          <a:xfrm>
            <a:off x="6761163" y="1269242"/>
            <a:ext cx="4729162" cy="4823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371379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ekstboks og billed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238BE713-16B9-E63B-AC95-EA6CAB0D72F8}"/>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5" name="Gruppe 24">
              <a:extLst>
                <a:ext uri="{FF2B5EF4-FFF2-40B4-BE49-F238E27FC236}">
                  <a16:creationId xmlns:a16="http://schemas.microsoft.com/office/drawing/2014/main" id="{3860ABF9-5687-2B4B-1E85-A464FAED3309}"/>
                </a:ext>
              </a:extLst>
            </p:cNvPr>
            <p:cNvGrpSpPr/>
            <p:nvPr userDrawn="1"/>
          </p:nvGrpSpPr>
          <p:grpSpPr>
            <a:xfrm>
              <a:off x="-1838312" y="-9527"/>
              <a:ext cx="1721353" cy="2467796"/>
              <a:chOff x="-1838312" y="-9527"/>
              <a:chExt cx="1721353" cy="2467796"/>
            </a:xfrm>
          </p:grpSpPr>
          <p:grpSp>
            <p:nvGrpSpPr>
              <p:cNvPr id="28" name="Gruppe 27">
                <a:extLst>
                  <a:ext uri="{FF2B5EF4-FFF2-40B4-BE49-F238E27FC236}">
                    <a16:creationId xmlns:a16="http://schemas.microsoft.com/office/drawing/2014/main" id="{5B0B2B0D-AD4A-022D-D111-F07ABD27A9F9}"/>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AB393C4-A2AF-AEC2-9740-9AD949334E83}"/>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7B2B0786-04E6-3873-57CD-2B4C8BB62389}"/>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185310E-7300-F4ED-7803-2F33B780201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6A509FA3-B696-84B8-AE69-6B1D7E32B82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5F9DE216-65E3-3959-5D15-29DC08445A0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5E52DCE9-1916-3EEC-F471-647CC5B26F1D}"/>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EA4299C-50B3-8B14-ED4A-07BA5A484241}"/>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4B849DCE-C098-CB2B-1445-46272BED8A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8A3DF08C-AF18-6F4C-5D8F-4AD0BC748297}"/>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D71CBA94-A0F5-285A-F586-8B8E858BD4D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0CEA0301-C7B8-72A4-BDBD-1D244E95295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9E839390-31C0-5C2D-A600-E6C9D6D0AD9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D6F798B0-950E-1AAD-784F-680A6A16E0F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4293" y="2709720"/>
            <a:ext cx="2560000" cy="1440000"/>
          </a:xfrm>
          <a:prstGeom prst="rect">
            <a:avLst/>
          </a:prstGeom>
        </p:spPr>
      </p:pic>
      <p:sp>
        <p:nvSpPr>
          <p:cNvPr id="23" name="Tekstfelt 22">
            <a:extLst>
              <a:ext uri="{FF2B5EF4-FFF2-40B4-BE49-F238E27FC236}">
                <a16:creationId xmlns:a16="http://schemas.microsoft.com/office/drawing/2014/main" id="{6A293422-BBF4-3C46-B0CF-BCB1BD6AE91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3FCE7CB5-AEDE-4B01-C610-CBED65A91133}"/>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925CFCAC-7102-79CF-0FF2-627D3CEF6EFF}"/>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0" name="Rektangel 19">
            <a:extLst>
              <a:ext uri="{FF2B5EF4-FFF2-40B4-BE49-F238E27FC236}">
                <a16:creationId xmlns:a16="http://schemas.microsoft.com/office/drawing/2014/main" id="{68041A0E-3E9C-F21E-DC0E-9322B23DB4D9}"/>
              </a:ext>
            </a:extLst>
          </p:cNvPr>
          <p:cNvSpPr/>
          <p:nvPr userDrawn="1"/>
        </p:nvSpPr>
        <p:spPr>
          <a:xfrm>
            <a:off x="8775510" y="0"/>
            <a:ext cx="341649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3545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t 2 tekstboks til meget tekst og billede">
    <p:spTree>
      <p:nvGrpSpPr>
        <p:cNvPr id="1" name=""/>
        <p:cNvGrpSpPr/>
        <p:nvPr/>
      </p:nvGrpSpPr>
      <p:grpSpPr>
        <a:xfrm>
          <a:off x="0" y="0"/>
          <a:ext cx="0" cy="0"/>
          <a:chOff x="0" y="0"/>
          <a:chExt cx="0" cy="0"/>
        </a:xfrm>
      </p:grpSpPr>
      <p:grpSp>
        <p:nvGrpSpPr>
          <p:cNvPr id="24" name="Gruppe 23">
            <a:extLst>
              <a:ext uri="{FF2B5EF4-FFF2-40B4-BE49-F238E27FC236}">
                <a16:creationId xmlns:a16="http://schemas.microsoft.com/office/drawing/2014/main" id="{5F7D20C4-92AC-28F9-C2BC-CA5B195514D4}"/>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7" name="Gruppe 26">
              <a:extLst>
                <a:ext uri="{FF2B5EF4-FFF2-40B4-BE49-F238E27FC236}">
                  <a16:creationId xmlns:a16="http://schemas.microsoft.com/office/drawing/2014/main" id="{9FC23802-8C0D-BEBC-31F2-52CA75F8D77E}"/>
                </a:ext>
              </a:extLst>
            </p:cNvPr>
            <p:cNvGrpSpPr/>
            <p:nvPr userDrawn="1"/>
          </p:nvGrpSpPr>
          <p:grpSpPr>
            <a:xfrm>
              <a:off x="-1838312" y="-9527"/>
              <a:ext cx="1721353" cy="2467796"/>
              <a:chOff x="-1838312" y="-9527"/>
              <a:chExt cx="1721353" cy="2467796"/>
            </a:xfrm>
          </p:grpSpPr>
          <p:grpSp>
            <p:nvGrpSpPr>
              <p:cNvPr id="30" name="Gruppe 29">
                <a:extLst>
                  <a:ext uri="{FF2B5EF4-FFF2-40B4-BE49-F238E27FC236}">
                    <a16:creationId xmlns:a16="http://schemas.microsoft.com/office/drawing/2014/main" id="{800B0C36-B169-B7BF-9525-0DD1AED7A726}"/>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E851DB05-CD65-2994-BD4E-2AE64602425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54D2D2A8-B175-34E3-0ACF-441925AB2158}"/>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79EA27D-E000-F523-1B57-7DA9DA30FFC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68E9347D-0DE1-C918-5685-7F356BC9593A}"/>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C4BC1BEB-E14B-1E04-B56C-9943E409654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06EE8AD3-6A2D-2505-2FE9-6049504EFFA1}"/>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9C52C323-7BF2-C0FE-0C8C-3F8E90FCB4A1}"/>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CEB46290-D701-096C-AF64-7C6B86BDE38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0BF79E9F-04E9-6F58-CB5E-9448F644F9D6}"/>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031EA30A-8B3D-E7AF-889D-EAC394434BA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876F8734-1A2B-1373-1BCF-8B5073C395D6}"/>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0C38CCC3-6E60-341E-8C63-29B5775A907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0" name="Billede 9">
            <a:extLst>
              <a:ext uri="{FF2B5EF4-FFF2-40B4-BE49-F238E27FC236}">
                <a16:creationId xmlns:a16="http://schemas.microsoft.com/office/drawing/2014/main" id="{67B4C1E8-2470-576F-CDBB-09F776275A7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09720"/>
            <a:ext cx="2560000" cy="1440000"/>
          </a:xfrm>
          <a:prstGeom prst="rect">
            <a:avLst/>
          </a:prstGeom>
        </p:spPr>
      </p:pic>
      <p:sp>
        <p:nvSpPr>
          <p:cNvPr id="25" name="Tekstfelt 24">
            <a:extLst>
              <a:ext uri="{FF2B5EF4-FFF2-40B4-BE49-F238E27FC236}">
                <a16:creationId xmlns:a16="http://schemas.microsoft.com/office/drawing/2014/main" id="{5919EF53-5E89-5191-52C3-CBEC17DC665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EA7D41A2-1108-DD00-C4D8-64AB1074483C}"/>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6" name="Rektangel 5">
            <a:extLst>
              <a:ext uri="{FF2B5EF4-FFF2-40B4-BE49-F238E27FC236}">
                <a16:creationId xmlns:a16="http://schemas.microsoft.com/office/drawing/2014/main" id="{D6530B0A-1628-E38F-70E9-EB77ADAFF49B}"/>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8"/>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925CFCAC-7102-79CF-0FF2-627D3CEF6EFF}"/>
              </a:ext>
            </a:extLst>
          </p:cNvPr>
          <p:cNvSpPr/>
          <p:nvPr userDrawn="1"/>
        </p:nvSpPr>
        <p:spPr>
          <a:xfrm>
            <a:off x="4347261" y="0"/>
            <a:ext cx="442824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2" name="Rektangel 21">
            <a:extLst>
              <a:ext uri="{FF2B5EF4-FFF2-40B4-BE49-F238E27FC236}">
                <a16:creationId xmlns:a16="http://schemas.microsoft.com/office/drawing/2014/main" id="{9387A059-D123-5AE9-340B-6927EBAF0A9E}"/>
              </a:ext>
            </a:extLst>
          </p:cNvPr>
          <p:cNvSpPr/>
          <p:nvPr userDrawn="1"/>
        </p:nvSpPr>
        <p:spPr>
          <a:xfrm>
            <a:off x="8775510" y="0"/>
            <a:ext cx="341649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56471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tekstbokse til ikoner og billede">
    <p:spTree>
      <p:nvGrpSpPr>
        <p:cNvPr id="1" name=""/>
        <p:cNvGrpSpPr/>
        <p:nvPr/>
      </p:nvGrpSpPr>
      <p:grpSpPr>
        <a:xfrm>
          <a:off x="0" y="0"/>
          <a:ext cx="0" cy="0"/>
          <a:chOff x="0" y="0"/>
          <a:chExt cx="0" cy="0"/>
        </a:xfrm>
      </p:grpSpPr>
      <p:grpSp>
        <p:nvGrpSpPr>
          <p:cNvPr id="25" name="Gruppe 24">
            <a:extLst>
              <a:ext uri="{FF2B5EF4-FFF2-40B4-BE49-F238E27FC236}">
                <a16:creationId xmlns:a16="http://schemas.microsoft.com/office/drawing/2014/main" id="{845289FC-2840-6C84-D34C-949A0F54C120}"/>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7" name="Gruppe 26">
              <a:extLst>
                <a:ext uri="{FF2B5EF4-FFF2-40B4-BE49-F238E27FC236}">
                  <a16:creationId xmlns:a16="http://schemas.microsoft.com/office/drawing/2014/main" id="{186EA89A-2A51-B705-9F55-A99FF07B2007}"/>
                </a:ext>
              </a:extLst>
            </p:cNvPr>
            <p:cNvGrpSpPr/>
            <p:nvPr userDrawn="1"/>
          </p:nvGrpSpPr>
          <p:grpSpPr>
            <a:xfrm>
              <a:off x="-1838312" y="-9527"/>
              <a:ext cx="1721353" cy="2467796"/>
              <a:chOff x="-1838312" y="-9527"/>
              <a:chExt cx="1721353" cy="2467796"/>
            </a:xfrm>
          </p:grpSpPr>
          <p:grpSp>
            <p:nvGrpSpPr>
              <p:cNvPr id="30" name="Gruppe 29">
                <a:extLst>
                  <a:ext uri="{FF2B5EF4-FFF2-40B4-BE49-F238E27FC236}">
                    <a16:creationId xmlns:a16="http://schemas.microsoft.com/office/drawing/2014/main" id="{F1D97957-1F52-BE93-AA63-DA74F727ED94}"/>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4AEFFB4B-654A-3EF2-3CA2-C990960FB494}"/>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824FE6A7-1FB7-A356-46D1-3ECA1E8C9EB8}"/>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40D94D86-4C98-4EFB-5A82-EB907E92B57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E47DC995-DD6D-79B2-CF8F-AC8CE9A4B07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92DE2BE9-3D7B-D3AA-8FFB-DE8C47AACC28}"/>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D11E1E60-79BE-89EF-F45A-E2B883AA1EEF}"/>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30C89B91-CFAB-9EAA-2F6F-C160F7ADE14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AE2DB48A-1615-9450-F39D-E11359E8717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9E964123-C2CE-A7C4-0209-95B31DAAF977}"/>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3B19158A-18F5-7557-6483-F66ADC67588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F34493E0-D930-3A1D-8E8A-F06BF68CCB31}"/>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1D9CFB36-1587-B8A4-1E5C-1FF6D7372389}"/>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1" name="Billede 10">
            <a:extLst>
              <a:ext uri="{FF2B5EF4-FFF2-40B4-BE49-F238E27FC236}">
                <a16:creationId xmlns:a16="http://schemas.microsoft.com/office/drawing/2014/main" id="{EA081465-8984-42F1-0291-AE145CA7FB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582281"/>
            <a:ext cx="2560000" cy="1440000"/>
          </a:xfrm>
          <a:prstGeom prst="rect">
            <a:avLst/>
          </a:prstGeom>
        </p:spPr>
      </p:pic>
      <p:sp>
        <p:nvSpPr>
          <p:cNvPr id="26" name="Tekstfelt 25">
            <a:extLst>
              <a:ext uri="{FF2B5EF4-FFF2-40B4-BE49-F238E27FC236}">
                <a16:creationId xmlns:a16="http://schemas.microsoft.com/office/drawing/2014/main" id="{F1429004-28AB-D98F-44BE-F767B357179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3" name="Tekstfelt 22">
            <a:extLst>
              <a:ext uri="{FF2B5EF4-FFF2-40B4-BE49-F238E27FC236}">
                <a16:creationId xmlns:a16="http://schemas.microsoft.com/office/drawing/2014/main" id="{C3B0A2D4-5848-9127-C96D-9A76B6CF2FEA}"/>
              </a:ext>
              <a:ext uri="{C183D7F6-B498-43B3-948B-1728B52AA6E4}">
                <adec:decorative xmlns:adec="http://schemas.microsoft.com/office/drawing/2017/decorative" val="1"/>
              </a:ext>
            </a:extLst>
          </p:cNvPr>
          <p:cNvSpPr txBox="1"/>
          <p:nvPr userDrawn="1"/>
        </p:nvSpPr>
        <p:spPr>
          <a:xfrm>
            <a:off x="-2749979" y="754836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4347261" y="0"/>
            <a:ext cx="442824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5707966"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5707966" y="304045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5707966" y="439093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0834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BABE60EE-C6E7-E1AE-835C-5ADF70D3ABD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28138"/>
            <a:ext cx="2560000" cy="1440000"/>
          </a:xfrm>
          <a:prstGeom prst="rect">
            <a:avLst/>
          </a:prstGeom>
        </p:spPr>
      </p:pic>
      <p:sp>
        <p:nvSpPr>
          <p:cNvPr id="13" name="Tekstfelt 12">
            <a:extLst>
              <a:ext uri="{FF2B5EF4-FFF2-40B4-BE49-F238E27FC236}">
                <a16:creationId xmlns:a16="http://schemas.microsoft.com/office/drawing/2014/main" id="{D7F0ECAE-261D-9B94-0B26-0112BB6E4AE4}"/>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Lst>
          </p:cNvPr>
          <p:cNvSpPr/>
          <p:nvPr userDrawn="1"/>
        </p:nvSpPr>
        <p:spPr>
          <a:xfrm>
            <a:off x="0" y="-1"/>
            <a:ext cx="434726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1" y="1996256"/>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1" y="3063940"/>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1" y="4131624"/>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0810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verskrit billede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3F3412F-1793-A7A3-C1B5-77011F4B90D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0" name="Tekstfelt 9">
            <a:extLst>
              <a:ext uri="{FF2B5EF4-FFF2-40B4-BE49-F238E27FC236}">
                <a16:creationId xmlns:a16="http://schemas.microsoft.com/office/drawing/2014/main" id="{F50251BC-A05B-B59C-7820-45E042B80706}"/>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Lst>
          </p:cNvPr>
          <p:cNvSpPr/>
          <p:nvPr userDrawn="1"/>
        </p:nvSpPr>
        <p:spPr>
          <a:xfrm>
            <a:off x="0" y="0"/>
            <a:ext cx="434726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5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16823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verskrit 2 tekstbokse, 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59DE29F3-C125-51EC-6522-59D9A1A0D6C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88611"/>
            <a:ext cx="2560000" cy="1440000"/>
          </a:xfrm>
          <a:prstGeom prst="rect">
            <a:avLst/>
          </a:prstGeom>
        </p:spPr>
      </p:pic>
      <p:sp>
        <p:nvSpPr>
          <p:cNvPr id="11" name="Tekstfelt 10">
            <a:extLst>
              <a:ext uri="{FF2B5EF4-FFF2-40B4-BE49-F238E27FC236}">
                <a16:creationId xmlns:a16="http://schemas.microsoft.com/office/drawing/2014/main" id="{95A17F88-6B7B-503A-3234-A8933C0825F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8055"/>
            <a:ext cx="3024000" cy="1293517"/>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BCBAA089-7D65-DC3C-04BB-B18DFE638D81}"/>
              </a:ext>
            </a:extLst>
          </p:cNvPr>
          <p:cNvSpPr>
            <a:spLocks noGrp="1"/>
          </p:cNvSpPr>
          <p:nvPr>
            <p:ph type="body" sz="quarter" idx="19"/>
          </p:nvPr>
        </p:nvSpPr>
        <p:spPr>
          <a:xfrm>
            <a:off x="709168" y="2822280"/>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808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757EDDE5-DCF5-2795-EAC3-69DCF620E66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309A979D-AB55-EA9B-EDC3-66FCADCFECBD}"/>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dsholder til slidenummer 3">
            <a:extLst>
              <a:ext uri="{FF2B5EF4-FFF2-40B4-BE49-F238E27FC236}">
                <a16:creationId xmlns:a16="http://schemas.microsoft.com/office/drawing/2014/main" id="{DD37B69E-793E-7602-2B1E-33FDEE9F8BD8}"/>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2" name="Titel 1">
            <a:extLst>
              <a:ext uri="{FF2B5EF4-FFF2-40B4-BE49-F238E27FC236}">
                <a16:creationId xmlns:a16="http://schemas.microsoft.com/office/drawing/2014/main" id="{C9CD6518-5AFF-7D9F-D377-5DF1C02A33C2}"/>
              </a:ext>
            </a:extLst>
          </p:cNvPr>
          <p:cNvSpPr>
            <a:spLocks noGrp="1"/>
          </p:cNvSpPr>
          <p:nvPr>
            <p:ph type="title"/>
          </p:nvPr>
        </p:nvSpPr>
        <p:spPr>
          <a:xfrm>
            <a:off x="5117909" y="908049"/>
            <a:ext cx="5578665" cy="1111819"/>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58873D4E-5581-2270-BAE1-2FB6DF436D80}"/>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E852863D-AB21-9037-C379-89909CCFB83C}"/>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74507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D5E71516-A5E2-CFB0-CCBD-F0200147CED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09000"/>
            <a:ext cx="2560000" cy="1440000"/>
          </a:xfrm>
          <a:prstGeom prst="rect">
            <a:avLst/>
          </a:prstGeom>
        </p:spPr>
      </p:pic>
      <p:sp>
        <p:nvSpPr>
          <p:cNvPr id="5" name="Rektangel 4">
            <a:extLst>
              <a:ext uri="{FF2B5EF4-FFF2-40B4-BE49-F238E27FC236}">
                <a16:creationId xmlns:a16="http://schemas.microsoft.com/office/drawing/2014/main" id="{309A979D-AB55-EA9B-EDC3-66FCADCFECBD}"/>
              </a:ext>
            </a:extLst>
          </p:cNvPr>
          <p:cNvSpPr/>
          <p:nvPr userDrawn="1"/>
        </p:nvSpPr>
        <p:spPr>
          <a:xfrm>
            <a:off x="0" y="-1"/>
            <a:ext cx="4347261"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dsholder til slidenummer 3">
            <a:extLst>
              <a:ext uri="{FF2B5EF4-FFF2-40B4-BE49-F238E27FC236}">
                <a16:creationId xmlns:a16="http://schemas.microsoft.com/office/drawing/2014/main" id="{DD37B69E-793E-7602-2B1E-33FDEE9F8BD8}"/>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2" name="Titel 1">
            <a:extLst>
              <a:ext uri="{FF2B5EF4-FFF2-40B4-BE49-F238E27FC236}">
                <a16:creationId xmlns:a16="http://schemas.microsoft.com/office/drawing/2014/main" id="{C9CD6518-5AFF-7D9F-D377-5DF1C02A33C2}"/>
              </a:ext>
            </a:extLst>
          </p:cNvPr>
          <p:cNvSpPr>
            <a:spLocks noGrp="1"/>
          </p:cNvSpPr>
          <p:nvPr>
            <p:ph type="title"/>
          </p:nvPr>
        </p:nvSpPr>
        <p:spPr>
          <a:xfrm>
            <a:off x="5117909" y="908049"/>
            <a:ext cx="5578665" cy="1111819"/>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58873D4E-5581-2270-BAE1-2FB6DF436D80}"/>
              </a:ext>
            </a:extLst>
          </p:cNvPr>
          <p:cNvSpPr>
            <a:spLocks noGrp="1"/>
          </p:cNvSpPr>
          <p:nvPr>
            <p:ph type="body" sz="quarter" idx="13"/>
          </p:nvPr>
        </p:nvSpPr>
        <p:spPr>
          <a:xfrm>
            <a:off x="5117909" y="2388358"/>
            <a:ext cx="6376956" cy="370446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E852863D-AB21-9037-C379-89909CCFB83C}"/>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59524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6 tekstbokse">
    <p:spTree>
      <p:nvGrpSpPr>
        <p:cNvPr id="1" name=""/>
        <p:cNvGrpSpPr/>
        <p:nvPr/>
      </p:nvGrpSpPr>
      <p:grpSpPr>
        <a:xfrm>
          <a:off x="0" y="0"/>
          <a:ext cx="0" cy="0"/>
          <a:chOff x="0" y="0"/>
          <a:chExt cx="0" cy="0"/>
        </a:xfrm>
      </p:grpSpPr>
      <p:pic>
        <p:nvPicPr>
          <p:cNvPr id="15" name="Billede 14">
            <a:extLst>
              <a:ext uri="{FF2B5EF4-FFF2-40B4-BE49-F238E27FC236}">
                <a16:creationId xmlns:a16="http://schemas.microsoft.com/office/drawing/2014/main" id="{CCADB481-DC2A-4C07-91D8-AA7B4270B28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6666" y="2709000"/>
            <a:ext cx="2560000" cy="1440000"/>
          </a:xfrm>
          <a:prstGeom prst="rect">
            <a:avLst/>
          </a:prstGeom>
        </p:spPr>
      </p:pic>
      <p:sp>
        <p:nvSpPr>
          <p:cNvPr id="7" name="Rektangel 6">
            <a:extLst>
              <a:ext uri="{FF2B5EF4-FFF2-40B4-BE49-F238E27FC236}">
                <a16:creationId xmlns:a16="http://schemas.microsoft.com/office/drawing/2014/main" id="{F1A10537-BD6C-B6B8-DE60-340088AEF7E2}"/>
              </a:ext>
            </a:extLst>
          </p:cNvPr>
          <p:cNvSpPr/>
          <p:nvPr userDrawn="1"/>
        </p:nvSpPr>
        <p:spPr>
          <a:xfrm>
            <a:off x="1" y="0"/>
            <a:ext cx="5163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dirty="0"/>
              <a:t>Klik for at redigere titeltypografien i masteren</a:t>
            </a:r>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63792"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71815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6 tekstbokse">
    <p:spTree>
      <p:nvGrpSpPr>
        <p:cNvPr id="1" name=""/>
        <p:cNvGrpSpPr/>
        <p:nvPr/>
      </p:nvGrpSpPr>
      <p:grpSpPr>
        <a:xfrm>
          <a:off x="0" y="0"/>
          <a:ext cx="0" cy="0"/>
          <a:chOff x="0" y="0"/>
          <a:chExt cx="0" cy="0"/>
        </a:xfrm>
      </p:grpSpPr>
      <p:pic>
        <p:nvPicPr>
          <p:cNvPr id="15" name="Billede 14">
            <a:extLst>
              <a:ext uri="{FF2B5EF4-FFF2-40B4-BE49-F238E27FC236}">
                <a16:creationId xmlns:a16="http://schemas.microsoft.com/office/drawing/2014/main" id="{A79D45D9-4042-06E1-A24B-DF443E4AA4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9370" y="2699890"/>
            <a:ext cx="2560000" cy="1440000"/>
          </a:xfrm>
          <a:prstGeom prst="rect">
            <a:avLst/>
          </a:prstGeom>
        </p:spPr>
      </p:pic>
      <p:sp>
        <p:nvSpPr>
          <p:cNvPr id="7" name="Rektangel 6">
            <a:extLst>
              <a:ext uri="{FF2B5EF4-FFF2-40B4-BE49-F238E27FC236}">
                <a16:creationId xmlns:a16="http://schemas.microsoft.com/office/drawing/2014/main" id="{F1A10537-BD6C-B6B8-DE60-340088AEF7E2}"/>
              </a:ext>
            </a:extLst>
          </p:cNvPr>
          <p:cNvSpPr/>
          <p:nvPr userDrawn="1"/>
        </p:nvSpPr>
        <p:spPr>
          <a:xfrm>
            <a:off x="1" y="0"/>
            <a:ext cx="51782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63792"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2113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itat">
    <p:spTree>
      <p:nvGrpSpPr>
        <p:cNvPr id="1" name=""/>
        <p:cNvGrpSpPr/>
        <p:nvPr/>
      </p:nvGrpSpPr>
      <p:grpSpPr>
        <a:xfrm>
          <a:off x="0" y="0"/>
          <a:ext cx="0" cy="0"/>
          <a:chOff x="0" y="0"/>
          <a:chExt cx="0" cy="0"/>
        </a:xfrm>
      </p:grpSpPr>
      <p:grpSp>
        <p:nvGrpSpPr>
          <p:cNvPr id="54" name="Gruppe 53">
            <a:extLst>
              <a:ext uri="{FF2B5EF4-FFF2-40B4-BE49-F238E27FC236}">
                <a16:creationId xmlns:a16="http://schemas.microsoft.com/office/drawing/2014/main" id="{BA02B086-FEF3-90E9-803B-EB9BBC346F17}"/>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55" name="Gruppe 54">
              <a:extLst>
                <a:ext uri="{FF2B5EF4-FFF2-40B4-BE49-F238E27FC236}">
                  <a16:creationId xmlns:a16="http://schemas.microsoft.com/office/drawing/2014/main" id="{C4BEB1AF-DD05-60F3-9B0F-3EAB507EE1D0}"/>
                </a:ext>
              </a:extLst>
            </p:cNvPr>
            <p:cNvGrpSpPr/>
            <p:nvPr userDrawn="1"/>
          </p:nvGrpSpPr>
          <p:grpSpPr>
            <a:xfrm>
              <a:off x="-1838312" y="-9527"/>
              <a:ext cx="1721353" cy="2467796"/>
              <a:chOff x="-1838312" y="-9527"/>
              <a:chExt cx="1721353" cy="2467796"/>
            </a:xfrm>
          </p:grpSpPr>
          <p:grpSp>
            <p:nvGrpSpPr>
              <p:cNvPr id="58" name="Gruppe 57">
                <a:extLst>
                  <a:ext uri="{FF2B5EF4-FFF2-40B4-BE49-F238E27FC236}">
                    <a16:creationId xmlns:a16="http://schemas.microsoft.com/office/drawing/2014/main" id="{81AA3868-32C3-BAF8-0DCC-74CFA6E6D54F}"/>
                  </a:ext>
                </a:extLst>
              </p:cNvPr>
              <p:cNvGrpSpPr/>
              <p:nvPr userDrawn="1"/>
            </p:nvGrpSpPr>
            <p:grpSpPr>
              <a:xfrm>
                <a:off x="-1838312" y="566838"/>
                <a:ext cx="1686995" cy="1891431"/>
                <a:chOff x="-2407803" y="1483724"/>
                <a:chExt cx="1686995" cy="1891431"/>
              </a:xfrm>
            </p:grpSpPr>
            <p:sp>
              <p:nvSpPr>
                <p:cNvPr id="60" name="Rektangel 59">
                  <a:extLst>
                    <a:ext uri="{FF2B5EF4-FFF2-40B4-BE49-F238E27FC236}">
                      <a16:creationId xmlns:a16="http://schemas.microsoft.com/office/drawing/2014/main" id="{A2FD0284-AA88-9A19-7C75-DA18742F6B9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1" name="Gruppe 60">
                  <a:extLst>
                    <a:ext uri="{FF2B5EF4-FFF2-40B4-BE49-F238E27FC236}">
                      <a16:creationId xmlns:a16="http://schemas.microsoft.com/office/drawing/2014/main" id="{6D2F6692-7D91-52C6-15FB-CA03028B81B7}"/>
                    </a:ext>
                  </a:extLst>
                </p:cNvPr>
                <p:cNvGrpSpPr/>
                <p:nvPr userDrawn="1"/>
              </p:nvGrpSpPr>
              <p:grpSpPr>
                <a:xfrm>
                  <a:off x="-2329929" y="1577145"/>
                  <a:ext cx="1531247" cy="737710"/>
                  <a:chOff x="-2855495" y="1483725"/>
                  <a:chExt cx="1531247" cy="737710"/>
                </a:xfrm>
              </p:grpSpPr>
              <p:sp>
                <p:nvSpPr>
                  <p:cNvPr id="66" name="Rektangel 65">
                    <a:extLst>
                      <a:ext uri="{FF2B5EF4-FFF2-40B4-BE49-F238E27FC236}">
                        <a16:creationId xmlns:a16="http://schemas.microsoft.com/office/drawing/2014/main" id="{B43B3F3E-31DD-ED4F-7E03-8DFE3DF20BD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Rektangel 66">
                    <a:extLst>
                      <a:ext uri="{FF2B5EF4-FFF2-40B4-BE49-F238E27FC236}">
                        <a16:creationId xmlns:a16="http://schemas.microsoft.com/office/drawing/2014/main" id="{16004896-122E-B784-766C-A1C957AF3EE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Rektangel 67">
                    <a:extLst>
                      <a:ext uri="{FF2B5EF4-FFF2-40B4-BE49-F238E27FC236}">
                        <a16:creationId xmlns:a16="http://schemas.microsoft.com/office/drawing/2014/main" id="{AA0D9039-85CD-6A63-CF9A-BB7ED28E1DFC}"/>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2" name="Gruppe 61">
                  <a:extLst>
                    <a:ext uri="{FF2B5EF4-FFF2-40B4-BE49-F238E27FC236}">
                      <a16:creationId xmlns:a16="http://schemas.microsoft.com/office/drawing/2014/main" id="{8CAD7CDA-7AFF-7556-3922-3D9E33F9A81C}"/>
                    </a:ext>
                  </a:extLst>
                </p:cNvPr>
                <p:cNvGrpSpPr/>
                <p:nvPr userDrawn="1"/>
              </p:nvGrpSpPr>
              <p:grpSpPr>
                <a:xfrm>
                  <a:off x="-2329929" y="2483522"/>
                  <a:ext cx="1531247" cy="737710"/>
                  <a:chOff x="-2879557" y="2390102"/>
                  <a:chExt cx="1531247" cy="737710"/>
                </a:xfrm>
              </p:grpSpPr>
              <p:sp>
                <p:nvSpPr>
                  <p:cNvPr id="63" name="Rektangel 62">
                    <a:extLst>
                      <a:ext uri="{FF2B5EF4-FFF2-40B4-BE49-F238E27FC236}">
                        <a16:creationId xmlns:a16="http://schemas.microsoft.com/office/drawing/2014/main" id="{E68C47B9-605F-FC40-B278-08CD7DAAB0F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Rektangel 63">
                    <a:extLst>
                      <a:ext uri="{FF2B5EF4-FFF2-40B4-BE49-F238E27FC236}">
                        <a16:creationId xmlns:a16="http://schemas.microsoft.com/office/drawing/2014/main" id="{596E1ECE-7DB8-D68F-6E83-C6C852F337B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Rektangel 64">
                    <a:extLst>
                      <a:ext uri="{FF2B5EF4-FFF2-40B4-BE49-F238E27FC236}">
                        <a16:creationId xmlns:a16="http://schemas.microsoft.com/office/drawing/2014/main" id="{DC923F11-5CFA-76CC-5A1A-6FC30596E2FC}"/>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9" name="Tekstfelt 58">
                <a:extLst>
                  <a:ext uri="{FF2B5EF4-FFF2-40B4-BE49-F238E27FC236}">
                    <a16:creationId xmlns:a16="http://schemas.microsoft.com/office/drawing/2014/main" id="{12D94830-AE00-0F32-7B45-BF92E53D8C5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56" name="Rektangel 55">
              <a:extLst>
                <a:ext uri="{FF2B5EF4-FFF2-40B4-BE49-F238E27FC236}">
                  <a16:creationId xmlns:a16="http://schemas.microsoft.com/office/drawing/2014/main" id="{D343461D-B18F-6E34-E6DC-2B5D8A9F117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Rektangel 56">
              <a:extLst>
                <a:ext uri="{FF2B5EF4-FFF2-40B4-BE49-F238E27FC236}">
                  <a16:creationId xmlns:a16="http://schemas.microsoft.com/office/drawing/2014/main" id="{15A6194C-5FF2-03F7-E14D-7B3835DD77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9367C3A5-EE5D-4B45-8CAF-E00C5D687D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620266"/>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400"/>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58600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8DCB35DE-B2D7-1014-66B3-1FBE68A2E41E}"/>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4" name="Gruppe 23">
              <a:extLst>
                <a:ext uri="{FF2B5EF4-FFF2-40B4-BE49-F238E27FC236}">
                  <a16:creationId xmlns:a16="http://schemas.microsoft.com/office/drawing/2014/main" id="{2BB493D9-4551-0FC8-0A3B-761AFEC0F5F7}"/>
                </a:ext>
              </a:extLst>
            </p:cNvPr>
            <p:cNvGrpSpPr/>
            <p:nvPr userDrawn="1"/>
          </p:nvGrpSpPr>
          <p:grpSpPr>
            <a:xfrm>
              <a:off x="-1838312" y="-9527"/>
              <a:ext cx="1721353" cy="2467796"/>
              <a:chOff x="-1838312" y="-9527"/>
              <a:chExt cx="1721353" cy="2467796"/>
            </a:xfrm>
          </p:grpSpPr>
          <p:grpSp>
            <p:nvGrpSpPr>
              <p:cNvPr id="28" name="Gruppe 27">
                <a:extLst>
                  <a:ext uri="{FF2B5EF4-FFF2-40B4-BE49-F238E27FC236}">
                    <a16:creationId xmlns:a16="http://schemas.microsoft.com/office/drawing/2014/main" id="{4AEE05F3-C9D7-0F82-8AFF-1731290573C5}"/>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3244561A-DA8A-492B-9053-13687824E04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E14C8178-150D-BBE3-64B2-27EF07845EA5}"/>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32D90543-56E1-712A-C84E-A1F9ADC8654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6F90F5A1-439E-FF3F-6940-B56A54422B3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913B6321-76A1-B0E9-0AE6-107F8A83170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9AB7E67C-4881-C84F-497B-C7C848F863D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489FF22-9E34-08C1-82A9-71A999E57ED3}"/>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4B0EBC73-58AB-806C-4F11-1909E7C38837}"/>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DE74A76-FD75-E1CD-0935-5B9236C5E77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24FF5E35-8232-357D-2000-7B165567CA9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E3D0C28D-7CD2-91FA-5696-FD74BAC00AF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F703C4BF-77C2-CFED-C81B-5DDBF0AD483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8" name="Billede 7">
            <a:extLst>
              <a:ext uri="{FF2B5EF4-FFF2-40B4-BE49-F238E27FC236}">
                <a16:creationId xmlns:a16="http://schemas.microsoft.com/office/drawing/2014/main" id="{B294F9B7-5828-BA24-6199-EDA997C5CC0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3737"/>
            <a:ext cx="2560000" cy="1440000"/>
          </a:xfrm>
          <a:prstGeom prst="rect">
            <a:avLst/>
          </a:prstGeom>
        </p:spPr>
      </p:pic>
      <p:sp>
        <p:nvSpPr>
          <p:cNvPr id="25" name="Tekstfelt 24">
            <a:extLst>
              <a:ext uri="{FF2B5EF4-FFF2-40B4-BE49-F238E27FC236}">
                <a16:creationId xmlns:a16="http://schemas.microsoft.com/office/drawing/2014/main" id="{B9F18804-9DA8-CBC3-C638-F7771D610BFE}"/>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Lst>
          </p:cNvPr>
          <p:cNvSpPr/>
          <p:nvPr userDrawn="1"/>
        </p:nvSpPr>
        <p:spPr>
          <a:xfrm>
            <a:off x="-1" y="3429000"/>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F8BB9E67-5A90-3122-83C2-A14671E97481}"/>
              </a:ext>
            </a:extLst>
          </p:cNvPr>
          <p:cNvSpPr/>
          <p:nvPr userDrawn="1"/>
        </p:nvSpPr>
        <p:spPr>
          <a:xfrm>
            <a:off x="-1" y="4076978"/>
            <a:ext cx="12192001" cy="278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15627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DBB62EE2-4314-F8C6-0BD5-7E3F19CBCF22}"/>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4" name="Gruppe 23">
              <a:extLst>
                <a:ext uri="{FF2B5EF4-FFF2-40B4-BE49-F238E27FC236}">
                  <a16:creationId xmlns:a16="http://schemas.microsoft.com/office/drawing/2014/main" id="{7983C4C9-FBF7-3D83-FFBF-0CF660886C7F}"/>
                </a:ext>
              </a:extLst>
            </p:cNvPr>
            <p:cNvGrpSpPr/>
            <p:nvPr userDrawn="1"/>
          </p:nvGrpSpPr>
          <p:grpSpPr>
            <a:xfrm>
              <a:off x="-1838312" y="-9527"/>
              <a:ext cx="1721353" cy="2467796"/>
              <a:chOff x="-1838312" y="-9527"/>
              <a:chExt cx="1721353" cy="2467796"/>
            </a:xfrm>
          </p:grpSpPr>
          <p:grpSp>
            <p:nvGrpSpPr>
              <p:cNvPr id="28" name="Gruppe 27">
                <a:extLst>
                  <a:ext uri="{FF2B5EF4-FFF2-40B4-BE49-F238E27FC236}">
                    <a16:creationId xmlns:a16="http://schemas.microsoft.com/office/drawing/2014/main" id="{856FC527-D777-1B4B-A8B4-5E3EB1083177}"/>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B3EE36C8-CC2F-AEB1-DC86-06DE3C9B82F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64816A00-83A6-2C18-0989-CB4059A16F56}"/>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47BBA743-4E41-FA52-0A9C-E645701949F5}"/>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3EB276EF-D02C-8CAE-B4E6-E854008571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1315B3BE-5683-DB35-51A7-7731B0CAB7F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2F38AE7E-1908-8229-487B-C48B5FA0017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BD427291-A4BA-48E8-A08D-58FC668976D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11E038C5-BA5E-BCCF-ECD6-D9321941358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2F9FBEBD-F580-CA1A-89F7-359E7AB5A433}"/>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9298D060-0181-1A6D-61C2-14594171A92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AE2EA0-A4AD-4D08-8F2D-52B42482F0D1}"/>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BA0C64D1-354A-A9B5-9A12-8552E4BC9B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8" name="Billede 7">
            <a:extLst>
              <a:ext uri="{FF2B5EF4-FFF2-40B4-BE49-F238E27FC236}">
                <a16:creationId xmlns:a16="http://schemas.microsoft.com/office/drawing/2014/main" id="{55007096-6AFC-2C6F-ADE1-1DA64041C6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29367"/>
            <a:ext cx="2560000" cy="1440000"/>
          </a:xfrm>
          <a:prstGeom prst="rect">
            <a:avLst/>
          </a:prstGeom>
        </p:spPr>
      </p:pic>
      <p:sp>
        <p:nvSpPr>
          <p:cNvPr id="25" name="Tekstfelt 24">
            <a:extLst>
              <a:ext uri="{FF2B5EF4-FFF2-40B4-BE49-F238E27FC236}">
                <a16:creationId xmlns:a16="http://schemas.microsoft.com/office/drawing/2014/main" id="{EA6E4515-71AC-FDBF-1DC6-CD9BBB3AB6CB}"/>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Lst>
          </p:cNvPr>
          <p:cNvSpPr/>
          <p:nvPr userDrawn="1"/>
        </p:nvSpPr>
        <p:spPr>
          <a:xfrm>
            <a:off x="-1" y="3429000"/>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8DA0F529-EC96-E92E-6292-9E3D38EED40D}"/>
              </a:ext>
            </a:extLst>
          </p:cNvPr>
          <p:cNvSpPr/>
          <p:nvPr userDrawn="1"/>
        </p:nvSpPr>
        <p:spPr>
          <a:xfrm>
            <a:off x="-4012" y="4080681"/>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595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4F524327-8C6C-6283-B3DD-EB138BBABEA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682417"/>
            <a:ext cx="2560000" cy="1440000"/>
          </a:xfrm>
          <a:prstGeom prst="rect">
            <a:avLst/>
          </a:prstGeom>
        </p:spPr>
      </p:pic>
      <p:sp>
        <p:nvSpPr>
          <p:cNvPr id="5" name="Rektangel 4">
            <a:extLst>
              <a:ext uri="{FF2B5EF4-FFF2-40B4-BE49-F238E27FC236}">
                <a16:creationId xmlns:a16="http://schemas.microsoft.com/office/drawing/2014/main" id="{195CAA4D-B575-38B9-BE6E-9FD1E7894887}"/>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5" y="1295400"/>
            <a:ext cx="4721225" cy="552450"/>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2095499"/>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Rektangel 5">
            <a:extLst>
              <a:ext uri="{FF2B5EF4-FFF2-40B4-BE49-F238E27FC236}">
                <a16:creationId xmlns:a16="http://schemas.microsoft.com/office/drawing/2014/main" id="{7E410958-94F2-8B6A-6E6E-860874115D00}"/>
              </a:ext>
            </a:extLst>
          </p:cNvPr>
          <p:cNvSpPr/>
          <p:nvPr userDrawn="1"/>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5" y="3676650"/>
            <a:ext cx="4721225" cy="552450"/>
          </a:xfrm>
        </p:spPr>
        <p:txBody>
          <a:bodyPr anchor="t"/>
          <a:lstStyle>
            <a:lvl1pPr marL="0" indent="0">
              <a:buNone/>
              <a:defRPr sz="18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3" y="4476750"/>
            <a:ext cx="4706937" cy="161607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7236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 tekstbokse til meget teks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CE4C4CBF-30E6-3392-FFC7-F3BA42AAF44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155356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2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9E8BE2E4-0A45-7C40-EA36-11E2CE9919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256" y="2702452"/>
            <a:ext cx="2560000" cy="1440000"/>
          </a:xfrm>
          <a:prstGeom prst="rect">
            <a:avLst/>
          </a:prstGeom>
        </p:spPr>
      </p:pic>
      <p:sp>
        <p:nvSpPr>
          <p:cNvPr id="5" name="Rektangel 4">
            <a:extLst>
              <a:ext uri="{FF2B5EF4-FFF2-40B4-BE49-F238E27FC236}">
                <a16:creationId xmlns:a16="http://schemas.microsoft.com/office/drawing/2014/main" id="{195CAA4D-B575-38B9-BE6E-9FD1E7894887}"/>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208557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1889E33-870D-C25A-9F3D-F080F68095B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2573" y="2709000"/>
            <a:ext cx="2560000" cy="1440000"/>
          </a:xfrm>
          <a:prstGeom prst="rect">
            <a:avLst/>
          </a:prstGeom>
        </p:spPr>
      </p:pic>
      <p:sp>
        <p:nvSpPr>
          <p:cNvPr id="15" name="Tekstfelt 14">
            <a:extLst>
              <a:ext uri="{FF2B5EF4-FFF2-40B4-BE49-F238E27FC236}">
                <a16:creationId xmlns:a16="http://schemas.microsoft.com/office/drawing/2014/main" id="{FE090C51-7676-1D61-2DA2-44C9FBA2E264}"/>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C3426093-167B-AF39-E1AC-03E1819CFA3C}"/>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Lst>
          </p:cNvPr>
          <p:cNvSpPr/>
          <p:nvPr userDrawn="1"/>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29000"/>
            <a:ext cx="6096000" cy="3435826"/>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0"/>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8" y="1257300"/>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2"/>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2"/>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61525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lede og 5 tekstbokse til meget tekst">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A6C05493-5455-AD10-BFBD-997F6387B960}"/>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8" name="Gruppe 27">
              <a:extLst>
                <a:ext uri="{FF2B5EF4-FFF2-40B4-BE49-F238E27FC236}">
                  <a16:creationId xmlns:a16="http://schemas.microsoft.com/office/drawing/2014/main" id="{74F1E5E2-44BE-F156-A338-15D9B24E422A}"/>
                </a:ext>
              </a:extLst>
            </p:cNvPr>
            <p:cNvGrpSpPr/>
            <p:nvPr userDrawn="1"/>
          </p:nvGrpSpPr>
          <p:grpSpPr>
            <a:xfrm>
              <a:off x="-1838312" y="-9527"/>
              <a:ext cx="1721353" cy="2467796"/>
              <a:chOff x="-1838312" y="-9527"/>
              <a:chExt cx="1721353" cy="2467796"/>
            </a:xfrm>
          </p:grpSpPr>
          <p:grpSp>
            <p:nvGrpSpPr>
              <p:cNvPr id="31" name="Gruppe 30">
                <a:extLst>
                  <a:ext uri="{FF2B5EF4-FFF2-40B4-BE49-F238E27FC236}">
                    <a16:creationId xmlns:a16="http://schemas.microsoft.com/office/drawing/2014/main" id="{F2108EDD-A63F-EFA5-92F6-F21CF4AEA16C}"/>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8437DDDA-56AA-463F-C321-C5CF9F168E1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pe 33">
                  <a:extLst>
                    <a:ext uri="{FF2B5EF4-FFF2-40B4-BE49-F238E27FC236}">
                      <a16:creationId xmlns:a16="http://schemas.microsoft.com/office/drawing/2014/main" id="{292EF568-5B03-F740-68B3-3FC936CC27FB}"/>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2183E12D-9839-917E-EAB8-59E45D3083C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BE95E643-EACF-8926-15E4-6DA32BFA350A}"/>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ktangel 40">
                    <a:extLst>
                      <a:ext uri="{FF2B5EF4-FFF2-40B4-BE49-F238E27FC236}">
                        <a16:creationId xmlns:a16="http://schemas.microsoft.com/office/drawing/2014/main" id="{A542C9FB-5BFB-DC39-D8B6-FC196C096AC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pe 34">
                  <a:extLst>
                    <a:ext uri="{FF2B5EF4-FFF2-40B4-BE49-F238E27FC236}">
                      <a16:creationId xmlns:a16="http://schemas.microsoft.com/office/drawing/2014/main" id="{6C3CCC60-EABC-15DD-AF79-07738F6C00E9}"/>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48E79E51-CA38-A7DA-A2E8-DCC7B6F060A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36A7B4AB-5270-B2E7-CE11-7C6273712E6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E9F681FF-2A6F-2386-40AC-B0FA1BC82D3C}"/>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Tekstfelt 31">
                <a:extLst>
                  <a:ext uri="{FF2B5EF4-FFF2-40B4-BE49-F238E27FC236}">
                    <a16:creationId xmlns:a16="http://schemas.microsoft.com/office/drawing/2014/main" id="{8F692356-BA30-F5CB-F47B-56BCED356A1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27B3CA80-200A-F7B7-78CD-4976F752A6F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AAA094E2-B74A-CA98-5814-5FB4B1D1FC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5" name="Billede 24">
            <a:extLst>
              <a:ext uri="{FF2B5EF4-FFF2-40B4-BE49-F238E27FC236}">
                <a16:creationId xmlns:a16="http://schemas.microsoft.com/office/drawing/2014/main" id="{BE3578BC-E27C-BE89-E369-FB90B64F081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895" y="2708824"/>
            <a:ext cx="2560000" cy="1440000"/>
          </a:xfrm>
          <a:prstGeom prst="rect">
            <a:avLst/>
          </a:prstGeom>
        </p:spPr>
      </p:pic>
      <p:sp>
        <p:nvSpPr>
          <p:cNvPr id="27" name="Tekstfelt 26">
            <a:extLst>
              <a:ext uri="{FF2B5EF4-FFF2-40B4-BE49-F238E27FC236}">
                <a16:creationId xmlns:a16="http://schemas.microsoft.com/office/drawing/2014/main" id="{AF68B3A7-084A-0CE3-8E25-B9C6483740C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Lst>
          </p:cNvPr>
          <p:cNvSpPr/>
          <p:nvPr userDrawn="1"/>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56D48430-ADAC-F478-F07E-B5B406DD8918}"/>
              </a:ext>
              <a:ext uri="{C183D7F6-B498-43B3-948B-1728B52AA6E4}">
                <adec:decorative xmlns:adec="http://schemas.microsoft.com/office/drawing/2017/decorative" val="1"/>
              </a:ext>
            </a:extLst>
          </p:cNvPr>
          <p:cNvSpPr/>
          <p:nvPr userDrawn="1"/>
        </p:nvSpPr>
        <p:spPr>
          <a:xfrm>
            <a:off x="6083350" y="-9527"/>
            <a:ext cx="6096000" cy="3438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120189"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22905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lede og 2 tekstbokse til meget tekst">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6A0C24A7-7FAA-6F28-6A4C-B75C076C98DD}"/>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5" name="Gruppe 24">
              <a:extLst>
                <a:ext uri="{FF2B5EF4-FFF2-40B4-BE49-F238E27FC236}">
                  <a16:creationId xmlns:a16="http://schemas.microsoft.com/office/drawing/2014/main" id="{F884D638-A091-8EF3-054A-423155E32BF4}"/>
                </a:ext>
              </a:extLst>
            </p:cNvPr>
            <p:cNvGrpSpPr/>
            <p:nvPr userDrawn="1"/>
          </p:nvGrpSpPr>
          <p:grpSpPr>
            <a:xfrm>
              <a:off x="-1838312" y="-9527"/>
              <a:ext cx="1721353" cy="2467796"/>
              <a:chOff x="-1838312" y="-9527"/>
              <a:chExt cx="1721353" cy="2467796"/>
            </a:xfrm>
          </p:grpSpPr>
          <p:grpSp>
            <p:nvGrpSpPr>
              <p:cNvPr id="28" name="Gruppe 27">
                <a:extLst>
                  <a:ext uri="{FF2B5EF4-FFF2-40B4-BE49-F238E27FC236}">
                    <a16:creationId xmlns:a16="http://schemas.microsoft.com/office/drawing/2014/main" id="{833B41A7-A9E5-A09E-D8DB-1E995D55C811}"/>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D30EB6A5-5D4F-AFCB-F06D-4DC62DF2BAF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22932717-1916-DB89-673B-A10A6B0047C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AA4BF546-7AB0-3234-E7DA-BB13BE6A34E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709B7410-3DFC-F464-55B6-4D729DB3F80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F908C2DA-2CF7-5313-C93C-655EB050CEA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FC18DE11-8C60-EDC3-A7D1-6E4216632FCB}"/>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8A2FA010-9C75-3440-23E2-6DE0094F5C1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FD901C2-14A5-FEFD-ADA8-D5225A737CD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2EEF9FC-62B7-E48F-518D-16C1E6165E6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6D08D0DE-0C38-EF39-8EDC-509020A81BB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00B0A3DE-4929-680F-1C93-1AE3AA6DB73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A1749C4-4685-0E87-E336-3325F6F7A0F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8" name="Billede 7">
            <a:extLst>
              <a:ext uri="{FF2B5EF4-FFF2-40B4-BE49-F238E27FC236}">
                <a16:creationId xmlns:a16="http://schemas.microsoft.com/office/drawing/2014/main" id="{401835AA-BEA8-D038-663C-A227DC4A503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720"/>
            <a:ext cx="2560000" cy="1440000"/>
          </a:xfrm>
          <a:prstGeom prst="rect">
            <a:avLst/>
          </a:prstGeom>
        </p:spPr>
      </p:pic>
      <p:sp>
        <p:nvSpPr>
          <p:cNvPr id="24" name="Tekstfelt 23">
            <a:extLst>
              <a:ext uri="{FF2B5EF4-FFF2-40B4-BE49-F238E27FC236}">
                <a16:creationId xmlns:a16="http://schemas.microsoft.com/office/drawing/2014/main" id="{A7EB03E1-36DB-3CBF-5696-44CE0373954B}"/>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1" name="Rektangel 20">
            <a:extLst>
              <a:ext uri="{FF2B5EF4-FFF2-40B4-BE49-F238E27FC236}">
                <a16:creationId xmlns:a16="http://schemas.microsoft.com/office/drawing/2014/main" id="{BA478BE9-7F26-2266-AA4A-A0BB7C246335}"/>
              </a:ext>
            </a:extLst>
          </p:cNvPr>
          <p:cNvSpPr/>
          <p:nvPr userDrawn="1"/>
        </p:nvSpPr>
        <p:spPr>
          <a:xfrm>
            <a:off x="6096001" y="-9527"/>
            <a:ext cx="6083350" cy="3438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0"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13" name="Rektangel 12">
            <a:extLst>
              <a:ext uri="{FF2B5EF4-FFF2-40B4-BE49-F238E27FC236}">
                <a16:creationId xmlns:a16="http://schemas.microsoft.com/office/drawing/2014/main" id="{9E86D556-434B-98BD-2456-31FC6EDEF0FB}"/>
              </a:ext>
            </a:extLst>
          </p:cNvPr>
          <p:cNvSpPr/>
          <p:nvPr userDrawn="1"/>
        </p:nvSpPr>
        <p:spPr>
          <a:xfrm>
            <a:off x="608335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3" y="3852152"/>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4046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86598B59-382B-5A51-559C-21C06B5E3E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8133" y="2691951"/>
            <a:ext cx="2560000" cy="1440000"/>
          </a:xfrm>
          <a:prstGeom prst="rect">
            <a:avLst/>
          </a:prstGeom>
        </p:spPr>
      </p:pic>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5" y="908050"/>
            <a:ext cx="7200379" cy="1002638"/>
          </a:xfrm>
        </p:spPr>
        <p:txBody>
          <a:bodyPr/>
          <a:lstStyle/>
          <a:p>
            <a:r>
              <a:rPr lang="da-DK"/>
              <a:t>Klik for at redigere titeltypografien i masteren</a:t>
            </a:r>
            <a:endParaRPr lang="es-ES"/>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39471409-D281-1209-27B3-F07C7D12A43B}"/>
              </a:ext>
            </a:extLst>
          </p:cNvPr>
          <p:cNvSpPr/>
          <p:nvPr userDrawn="1"/>
        </p:nvSpPr>
        <p:spPr>
          <a:xfrm>
            <a:off x="8789158" y="0"/>
            <a:ext cx="340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afik 5">
            <a:extLst>
              <a:ext uri="{FF2B5EF4-FFF2-40B4-BE49-F238E27FC236}">
                <a16:creationId xmlns:a16="http://schemas.microsoft.com/office/drawing/2014/main" id="{6145F58C-7562-C068-9AE3-EF12D3311BC5}"/>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0" y="2197290"/>
            <a:ext cx="2251075" cy="3303398"/>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724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fra Excel uden tekstboks">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2754F421-E48B-4D89-1AEC-C9E811BBBEE4}"/>
              </a:ext>
              <a:ext uri="{C183D7F6-B498-43B3-948B-1728B52AA6E4}">
                <adec:decorative xmlns:adec="http://schemas.microsoft.com/office/drawing/2017/decorative" val="1"/>
              </a:ext>
            </a:extLst>
          </p:cNvPr>
          <p:cNvGrpSpPr/>
          <p:nvPr userDrawn="1"/>
        </p:nvGrpSpPr>
        <p:grpSpPr>
          <a:xfrm>
            <a:off x="-2715904" y="2702258"/>
            <a:ext cx="2560000" cy="1440000"/>
            <a:chOff x="-2715904" y="2702258"/>
            <a:chExt cx="2560000" cy="1440000"/>
          </a:xfrm>
        </p:grpSpPr>
        <p:pic>
          <p:nvPicPr>
            <p:cNvPr id="6" name="Billede 5">
              <a:extLst>
                <a:ext uri="{FF2B5EF4-FFF2-40B4-BE49-F238E27FC236}">
                  <a16:creationId xmlns:a16="http://schemas.microsoft.com/office/drawing/2014/main" id="{CEED87D0-F32B-B854-0F4F-75B6B289A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4" y="2702258"/>
              <a:ext cx="2560000" cy="1440000"/>
            </a:xfrm>
            <a:prstGeom prst="rect">
              <a:avLst/>
            </a:prstGeom>
          </p:spPr>
        </p:pic>
        <p:sp>
          <p:nvSpPr>
            <p:cNvPr id="5" name="Rektangel 4">
              <a:extLst>
                <a:ext uri="{FF2B5EF4-FFF2-40B4-BE49-F238E27FC236}">
                  <a16:creationId xmlns:a16="http://schemas.microsoft.com/office/drawing/2014/main" id="{49000978-4227-C02C-4674-720767C5E033}"/>
                </a:ext>
              </a:extLst>
            </p:cNvPr>
            <p:cNvSpPr/>
            <p:nvPr userDrawn="1"/>
          </p:nvSpPr>
          <p:spPr>
            <a:xfrm>
              <a:off x="-1978283" y="3268793"/>
              <a:ext cx="1108800" cy="67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9426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itat">
    <p:spTree>
      <p:nvGrpSpPr>
        <p:cNvPr id="1" name=""/>
        <p:cNvGrpSpPr/>
        <p:nvPr/>
      </p:nvGrpSpPr>
      <p:grpSpPr>
        <a:xfrm>
          <a:off x="0" y="0"/>
          <a:ext cx="0" cy="0"/>
          <a:chOff x="0" y="0"/>
          <a:chExt cx="0" cy="0"/>
        </a:xfrm>
      </p:grpSpPr>
      <p:grpSp>
        <p:nvGrpSpPr>
          <p:cNvPr id="39" name="Gruppe 38">
            <a:extLst>
              <a:ext uri="{FF2B5EF4-FFF2-40B4-BE49-F238E27FC236}">
                <a16:creationId xmlns:a16="http://schemas.microsoft.com/office/drawing/2014/main" id="{AE83688A-156D-B445-6F54-4370A2E83E79}"/>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40" name="Gruppe 39">
              <a:extLst>
                <a:ext uri="{FF2B5EF4-FFF2-40B4-BE49-F238E27FC236}">
                  <a16:creationId xmlns:a16="http://schemas.microsoft.com/office/drawing/2014/main" id="{AF077E92-F3A8-0207-98F6-D2760C9198A1}"/>
                </a:ext>
              </a:extLst>
            </p:cNvPr>
            <p:cNvGrpSpPr/>
            <p:nvPr userDrawn="1"/>
          </p:nvGrpSpPr>
          <p:grpSpPr>
            <a:xfrm>
              <a:off x="-1838312" y="-9527"/>
              <a:ext cx="1721353" cy="2467796"/>
              <a:chOff x="-1838312" y="-9527"/>
              <a:chExt cx="1721353" cy="2467796"/>
            </a:xfrm>
          </p:grpSpPr>
          <p:grpSp>
            <p:nvGrpSpPr>
              <p:cNvPr id="43" name="Gruppe 42">
                <a:extLst>
                  <a:ext uri="{FF2B5EF4-FFF2-40B4-BE49-F238E27FC236}">
                    <a16:creationId xmlns:a16="http://schemas.microsoft.com/office/drawing/2014/main" id="{81DC3CC9-F722-B31D-3A77-859DE38E61D0}"/>
                  </a:ext>
                </a:extLst>
              </p:cNvPr>
              <p:cNvGrpSpPr/>
              <p:nvPr userDrawn="1"/>
            </p:nvGrpSpPr>
            <p:grpSpPr>
              <a:xfrm>
                <a:off x="-1838312" y="566838"/>
                <a:ext cx="1686995" cy="1891431"/>
                <a:chOff x="-2407803" y="1483724"/>
                <a:chExt cx="1686995" cy="1891431"/>
              </a:xfrm>
            </p:grpSpPr>
            <p:sp>
              <p:nvSpPr>
                <p:cNvPr id="45" name="Rektangel 44">
                  <a:extLst>
                    <a:ext uri="{FF2B5EF4-FFF2-40B4-BE49-F238E27FC236}">
                      <a16:creationId xmlns:a16="http://schemas.microsoft.com/office/drawing/2014/main" id="{FE708EB7-D807-DC38-B97C-9F068B3BAA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6" name="Gruppe 45">
                  <a:extLst>
                    <a:ext uri="{FF2B5EF4-FFF2-40B4-BE49-F238E27FC236}">
                      <a16:creationId xmlns:a16="http://schemas.microsoft.com/office/drawing/2014/main" id="{FDE27F9D-1A00-39D2-6498-D2CFD58C1AFB}"/>
                    </a:ext>
                  </a:extLst>
                </p:cNvPr>
                <p:cNvGrpSpPr/>
                <p:nvPr userDrawn="1"/>
              </p:nvGrpSpPr>
              <p:grpSpPr>
                <a:xfrm>
                  <a:off x="-2329929" y="1577145"/>
                  <a:ext cx="1531247" cy="737710"/>
                  <a:chOff x="-2855495" y="1483725"/>
                  <a:chExt cx="1531247" cy="737710"/>
                </a:xfrm>
              </p:grpSpPr>
              <p:sp>
                <p:nvSpPr>
                  <p:cNvPr id="51" name="Rektangel 50">
                    <a:extLst>
                      <a:ext uri="{FF2B5EF4-FFF2-40B4-BE49-F238E27FC236}">
                        <a16:creationId xmlns:a16="http://schemas.microsoft.com/office/drawing/2014/main" id="{F9F5DAF0-E0BA-6BB2-5D65-573928ED768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ktangel 51">
                    <a:extLst>
                      <a:ext uri="{FF2B5EF4-FFF2-40B4-BE49-F238E27FC236}">
                        <a16:creationId xmlns:a16="http://schemas.microsoft.com/office/drawing/2014/main" id="{2C7A048B-0C55-D090-2C62-69B98CEF2673}"/>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ktangel 52">
                    <a:extLst>
                      <a:ext uri="{FF2B5EF4-FFF2-40B4-BE49-F238E27FC236}">
                        <a16:creationId xmlns:a16="http://schemas.microsoft.com/office/drawing/2014/main" id="{EA201A11-55A2-A62B-1DF9-CB636B32ABEC}"/>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7" name="Gruppe 46">
                  <a:extLst>
                    <a:ext uri="{FF2B5EF4-FFF2-40B4-BE49-F238E27FC236}">
                      <a16:creationId xmlns:a16="http://schemas.microsoft.com/office/drawing/2014/main" id="{9ADA51FB-B06D-03C3-B7F4-A5465829324C}"/>
                    </a:ext>
                  </a:extLst>
                </p:cNvPr>
                <p:cNvGrpSpPr/>
                <p:nvPr userDrawn="1"/>
              </p:nvGrpSpPr>
              <p:grpSpPr>
                <a:xfrm>
                  <a:off x="-2329929" y="2483522"/>
                  <a:ext cx="1531247" cy="737710"/>
                  <a:chOff x="-2879557" y="2390102"/>
                  <a:chExt cx="1531247" cy="737710"/>
                </a:xfrm>
              </p:grpSpPr>
              <p:sp>
                <p:nvSpPr>
                  <p:cNvPr id="48" name="Rektangel 47">
                    <a:extLst>
                      <a:ext uri="{FF2B5EF4-FFF2-40B4-BE49-F238E27FC236}">
                        <a16:creationId xmlns:a16="http://schemas.microsoft.com/office/drawing/2014/main" id="{9042738A-5C5E-880A-386F-DB16F3CE199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ktangel 48">
                    <a:extLst>
                      <a:ext uri="{FF2B5EF4-FFF2-40B4-BE49-F238E27FC236}">
                        <a16:creationId xmlns:a16="http://schemas.microsoft.com/office/drawing/2014/main" id="{EC710A43-5372-F7A9-F946-29ADC0AB1505}"/>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ktangel 49">
                    <a:extLst>
                      <a:ext uri="{FF2B5EF4-FFF2-40B4-BE49-F238E27FC236}">
                        <a16:creationId xmlns:a16="http://schemas.microsoft.com/office/drawing/2014/main" id="{35C732DA-3D7F-96A9-1994-6B5C568960E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44" name="Tekstfelt 43">
                <a:extLst>
                  <a:ext uri="{FF2B5EF4-FFF2-40B4-BE49-F238E27FC236}">
                    <a16:creationId xmlns:a16="http://schemas.microsoft.com/office/drawing/2014/main" id="{6D46AD47-1981-017D-91B0-2A8AF70C32B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41" name="Rektangel 40">
              <a:extLst>
                <a:ext uri="{FF2B5EF4-FFF2-40B4-BE49-F238E27FC236}">
                  <a16:creationId xmlns:a16="http://schemas.microsoft.com/office/drawing/2014/main" id="{DA6835C6-0E1C-DCC9-45BA-95A3B099D276}"/>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C53F9878-EF25-7D94-6030-261CDF4E64F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5" name="Billede 4">
            <a:extLst>
              <a:ext uri="{FF2B5EF4-FFF2-40B4-BE49-F238E27FC236}">
                <a16:creationId xmlns:a16="http://schemas.microsoft.com/office/drawing/2014/main" id="{69BB8CFD-B16E-08C2-03CC-8F887FE5FD2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634246"/>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solidFill>
                  <a:schemeClr val="tx2"/>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solidFill>
                  <a:schemeClr val="tx2"/>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400">
                <a:solidFill>
                  <a:schemeClr val="tx2"/>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solidFill>
                  <a:schemeClr val="tx2"/>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3602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grammer og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56F6C-B5DF-289B-07EE-639A7CF36AC3}"/>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243D14F7-C167-4A6F-89C7-35B0CD270DFE}"/>
              </a:ext>
            </a:extLst>
          </p:cNvPr>
          <p:cNvSpPr>
            <a:spLocks noGrp="1"/>
          </p:cNvSpPr>
          <p:nvPr>
            <p:ph type="chart" sz="quarter" idx="12"/>
          </p:nvPr>
        </p:nvSpPr>
        <p:spPr>
          <a:xfrm>
            <a:off x="701675" y="2491170"/>
            <a:ext cx="10788650" cy="3592800"/>
          </a:xfrm>
        </p:spPr>
        <p:txBody>
          <a:bodyPr/>
          <a:lstStyle/>
          <a:p>
            <a:endParaRPr lang="es-ES"/>
          </a:p>
        </p:txBody>
      </p:sp>
      <p:sp>
        <p:nvSpPr>
          <p:cNvPr id="3" name="Pladsholder til sidefod 2">
            <a:extLst>
              <a:ext uri="{FF2B5EF4-FFF2-40B4-BE49-F238E27FC236}">
                <a16:creationId xmlns:a16="http://schemas.microsoft.com/office/drawing/2014/main" id="{2EDEA26D-C1A2-3383-5DCE-3307A836CFD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D7EA3E-A104-4D9E-22A2-ACE590E92C1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78450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B519363-AC71-D58E-D822-935AD3E8E6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55" y="2624922"/>
            <a:ext cx="2560000" cy="1440000"/>
          </a:xfrm>
          <a:prstGeom prst="rect">
            <a:avLst/>
          </a:prstGeom>
        </p:spPr>
      </p:pic>
      <p:sp>
        <p:nvSpPr>
          <p:cNvPr id="2" name="Titel 1">
            <a:extLst>
              <a:ext uri="{FF2B5EF4-FFF2-40B4-BE49-F238E27FC236}">
                <a16:creationId xmlns:a16="http://schemas.microsoft.com/office/drawing/2014/main" id="{DAF37E62-D89A-6DF1-78B9-B338509A50FC}"/>
              </a:ext>
            </a:extLst>
          </p:cNvPr>
          <p:cNvSpPr>
            <a:spLocks noGrp="1"/>
          </p:cNvSpPr>
          <p:nvPr>
            <p:ph type="title"/>
          </p:nvPr>
        </p:nvSpPr>
        <p:spPr/>
        <p:txBody>
          <a:bodyPr/>
          <a:lstStyle/>
          <a:p>
            <a:r>
              <a:rPr lang="da-DK"/>
              <a:t>Klik for at redigere titeltypografien i masteren</a:t>
            </a:r>
            <a:endParaRPr lang="es-ES"/>
          </a:p>
        </p:txBody>
      </p:sp>
      <p:sp>
        <p:nvSpPr>
          <p:cNvPr id="6" name="Pladsholder til SmartArt 5">
            <a:extLst>
              <a:ext uri="{FF2B5EF4-FFF2-40B4-BE49-F238E27FC236}">
                <a16:creationId xmlns:a16="http://schemas.microsoft.com/office/drawing/2014/main" id="{7C4BB992-87F2-83D5-921F-E64DC59269F3}"/>
              </a:ext>
            </a:extLst>
          </p:cNvPr>
          <p:cNvSpPr>
            <a:spLocks noGrp="1"/>
          </p:cNvSpPr>
          <p:nvPr>
            <p:ph type="dgm" sz="quarter" idx="12"/>
          </p:nvPr>
        </p:nvSpPr>
        <p:spPr>
          <a:xfrm>
            <a:off x="701675" y="2197768"/>
            <a:ext cx="10788650" cy="3895057"/>
          </a:xfrm>
        </p:spPr>
        <p:txBody>
          <a:bodyPr/>
          <a:lstStyle/>
          <a:p>
            <a:endParaRPr lang="es-ES"/>
          </a:p>
        </p:txBody>
      </p:sp>
      <p:sp>
        <p:nvSpPr>
          <p:cNvPr id="4" name="Pladsholder til slidenummer 3">
            <a:extLst>
              <a:ext uri="{FF2B5EF4-FFF2-40B4-BE49-F238E27FC236}">
                <a16:creationId xmlns:a16="http://schemas.microsoft.com/office/drawing/2014/main" id="{C44E2A57-960D-AFB6-403B-BB3E8EA26F91}"/>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3" name="Pladsholder til sidefod 2">
            <a:extLst>
              <a:ext uri="{FF2B5EF4-FFF2-40B4-BE49-F238E27FC236}">
                <a16:creationId xmlns:a16="http://schemas.microsoft.com/office/drawing/2014/main" id="{537BE4DE-83E4-6756-90CE-543336CAA0BC}"/>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7078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73C9888A-EFA8-1B2F-927F-59817DD8FC0D}"/>
              </a:ext>
              <a:ext uri="{C183D7F6-B498-43B3-948B-1728B52AA6E4}">
                <adec:decorative xmlns:adec="http://schemas.microsoft.com/office/drawing/2017/decorative" val="1"/>
              </a:ext>
            </a:extLst>
          </p:cNvPr>
          <p:cNvSpPr txBox="1"/>
          <p:nvPr userDrawn="1"/>
        </p:nvSpPr>
        <p:spPr>
          <a:xfrm>
            <a:off x="-3445304" y="430369"/>
            <a:ext cx="3300925" cy="797398"/>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logo, tal og titlen på præsentationen frem.</a:t>
            </a:r>
            <a:endParaRPr lang="es-ES" sz="1200" b="0" dirty="0">
              <a:solidFill>
                <a:srgbClr val="FF6800"/>
              </a:solidFill>
              <a:latin typeface="+mn-lt"/>
            </a:endParaRPr>
          </a:p>
        </p:txBody>
      </p:sp>
      <p:pic>
        <p:nvPicPr>
          <p:cNvPr id="2" name="Billede 1">
            <a:extLst>
              <a:ext uri="{FF2B5EF4-FFF2-40B4-BE49-F238E27FC236}">
                <a16:creationId xmlns:a16="http://schemas.microsoft.com/office/drawing/2014/main" id="{D958B5EA-6192-1F1F-C559-0197F5BCBA8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4" y="1227767"/>
            <a:ext cx="2560000" cy="1440000"/>
          </a:xfrm>
          <a:prstGeom prst="rect">
            <a:avLst/>
          </a:prstGeom>
        </p:spPr>
      </p:pic>
      <p:sp>
        <p:nvSpPr>
          <p:cNvPr id="14" name="Pladsholder til medieklip 13">
            <a:extLst>
              <a:ext uri="{FF2B5EF4-FFF2-40B4-BE49-F238E27FC236}">
                <a16:creationId xmlns:a16="http://schemas.microsoft.com/office/drawing/2014/main" id="{A3CCD1F3-476E-7212-2B0F-F05D18F0F457}"/>
              </a:ext>
            </a:extLst>
          </p:cNvPr>
          <p:cNvSpPr>
            <a:spLocks noGrp="1"/>
          </p:cNvSpPr>
          <p:nvPr>
            <p:ph type="media" sz="quarter" idx="12"/>
          </p:nvPr>
        </p:nvSpPr>
        <p:spPr>
          <a:xfrm>
            <a:off x="2"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8" name="Titel 1">
            <a:extLst>
              <a:ext uri="{FF2B5EF4-FFF2-40B4-BE49-F238E27FC236}">
                <a16:creationId xmlns:a16="http://schemas.microsoft.com/office/drawing/2014/main" id="{2B33C692-5BCE-385C-4B87-664288BCC30D}"/>
              </a:ext>
            </a:extLst>
          </p:cNvPr>
          <p:cNvSpPr>
            <a:spLocks noGrp="1"/>
          </p:cNvSpPr>
          <p:nvPr>
            <p:ph type="title"/>
          </p:nvPr>
        </p:nvSpPr>
        <p:spPr>
          <a:xfrm>
            <a:off x="701675" y="908050"/>
            <a:ext cx="9994900" cy="1002638"/>
          </a:xfrm>
        </p:spPr>
        <p:txBody>
          <a:bodyPr/>
          <a:lstStyle>
            <a:lvl1pPr>
              <a:defRPr>
                <a:solidFill>
                  <a:schemeClr val="bg1"/>
                </a:solidFill>
              </a:defRPr>
            </a:lvl1pPr>
          </a:lstStyle>
          <a:p>
            <a:r>
              <a:rPr lang="da-DK"/>
              <a:t>Klik for at redigere titeltypografien i masteren</a:t>
            </a:r>
            <a:endParaRPr lang="es-ES"/>
          </a:p>
        </p:txBody>
      </p:sp>
      <p:sp>
        <p:nvSpPr>
          <p:cNvPr id="4" name="Pladsholder til slidenummer 3">
            <a:extLst>
              <a:ext uri="{FF2B5EF4-FFF2-40B4-BE49-F238E27FC236}">
                <a16:creationId xmlns:a16="http://schemas.microsoft.com/office/drawing/2014/main" id="{A776BBB1-DA59-E895-6D0B-2AB3A9DAB38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3" name="Pladsholder til sidefod 2">
            <a:extLst>
              <a:ext uri="{FF2B5EF4-FFF2-40B4-BE49-F238E27FC236}">
                <a16:creationId xmlns:a16="http://schemas.microsoft.com/office/drawing/2014/main" id="{5BD29C20-432F-E467-ED3F-92E92D5CD7FC}"/>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94150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pic>
        <p:nvPicPr>
          <p:cNvPr id="8" name="Billede 7">
            <a:extLst>
              <a:ext uri="{FF2B5EF4-FFF2-40B4-BE49-F238E27FC236}">
                <a16:creationId xmlns:a16="http://schemas.microsoft.com/office/drawing/2014/main" id="{B71E93E6-A019-F466-44C8-0BB1ADEFB7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Tree>
    <p:extLst>
      <p:ext uri="{BB962C8B-B14F-4D97-AF65-F5344CB8AC3E}">
        <p14:creationId xmlns:p14="http://schemas.microsoft.com/office/powerpoint/2010/main" val="387973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el hvid baggru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pic>
        <p:nvPicPr>
          <p:cNvPr id="8" name="Billede 7">
            <a:extLst>
              <a:ext uri="{FF2B5EF4-FFF2-40B4-BE49-F238E27FC236}">
                <a16:creationId xmlns:a16="http://schemas.microsoft.com/office/drawing/2014/main" id="{B71E93E6-A019-F466-44C8-0BB1ADEFB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Tree>
    <p:extLst>
      <p:ext uri="{BB962C8B-B14F-4D97-AF65-F5344CB8AC3E}">
        <p14:creationId xmlns:p14="http://schemas.microsoft.com/office/powerpoint/2010/main" val="416839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grammer og Char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817A1-365D-670C-2C47-13E52BFC1F73}"/>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976B6964-E3C5-9C6A-D83B-FB7BE4F170B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A46B907F-6E87-6ADD-AF54-F607B38F1184}"/>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98260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Tak for i dag ">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BDDF8B10-BBE9-3493-9255-45B586655D74}"/>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0" name="Gruppe 19">
              <a:extLst>
                <a:ext uri="{FF2B5EF4-FFF2-40B4-BE49-F238E27FC236}">
                  <a16:creationId xmlns:a16="http://schemas.microsoft.com/office/drawing/2014/main" id="{DF83E0E4-A9F6-CB09-D185-96BB098C6ECC}"/>
                </a:ext>
              </a:extLst>
            </p:cNvPr>
            <p:cNvGrpSpPr/>
            <p:nvPr userDrawn="1"/>
          </p:nvGrpSpPr>
          <p:grpSpPr>
            <a:xfrm>
              <a:off x="-1838312" y="-9527"/>
              <a:ext cx="1721353" cy="2467796"/>
              <a:chOff x="-1838312" y="-9527"/>
              <a:chExt cx="1721353" cy="2467796"/>
            </a:xfrm>
          </p:grpSpPr>
          <p:grpSp>
            <p:nvGrpSpPr>
              <p:cNvPr id="25" name="Gruppe 24">
                <a:extLst>
                  <a:ext uri="{FF2B5EF4-FFF2-40B4-BE49-F238E27FC236}">
                    <a16:creationId xmlns:a16="http://schemas.microsoft.com/office/drawing/2014/main" id="{1ABF83D4-3760-EBB1-0096-18577DE4C04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7C63BFB9-17E3-1258-F249-F3DAFDB5A64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2180E696-D0AD-B724-3986-AB853D61D1B8}"/>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B0E05E8A-7722-600A-E3CE-22430D204F0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2C582DC3-8EE2-F9CC-3F13-8761D5D1B9BA}"/>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D40333C4-C110-65FE-FBFE-5C34839D224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F414CD84-9661-483C-8531-F8A245176F37}"/>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645D1F2-9BE7-0053-1B9B-458FEDD5EB1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9602566-B406-D44B-F3EA-113CE64F3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253BD74F-1C65-0D6A-9B98-A183FCFD340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83A0814-B6A6-A2BE-4BE6-07F968BD71BC}"/>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B4E25F03-58AA-7BED-226F-19A503D6BD9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EDB3A42B-DA17-3AD4-617F-B5037CCFE4D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A77EB8E0-ADF3-61E5-934B-962FACA4C81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8857"/>
            <a:ext cx="2560000" cy="1440000"/>
          </a:xfrm>
          <a:prstGeom prst="rect">
            <a:avLst/>
          </a:prstGeom>
        </p:spPr>
      </p:pic>
      <p:sp>
        <p:nvSpPr>
          <p:cNvPr id="22" name="Tekstfelt 21">
            <a:extLst>
              <a:ext uri="{FF2B5EF4-FFF2-40B4-BE49-F238E27FC236}">
                <a16:creationId xmlns:a16="http://schemas.microsoft.com/office/drawing/2014/main" id="{0F02EF36-1A07-CA34-1F8E-F1081329031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36899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Tak for i dag ">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EA541550-7266-AFF6-BD4D-E0BBD4D61F30}"/>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1" name="Gruppe 20">
              <a:extLst>
                <a:ext uri="{FF2B5EF4-FFF2-40B4-BE49-F238E27FC236}">
                  <a16:creationId xmlns:a16="http://schemas.microsoft.com/office/drawing/2014/main" id="{0605FF9C-17A5-6143-C976-BB47ACC9ED8B}"/>
                </a:ext>
              </a:extLst>
            </p:cNvPr>
            <p:cNvGrpSpPr/>
            <p:nvPr userDrawn="1"/>
          </p:nvGrpSpPr>
          <p:grpSpPr>
            <a:xfrm>
              <a:off x="-1838312" y="-9527"/>
              <a:ext cx="1721353" cy="2467796"/>
              <a:chOff x="-1838312" y="-9527"/>
              <a:chExt cx="1721353" cy="2467796"/>
            </a:xfrm>
          </p:grpSpPr>
          <p:grpSp>
            <p:nvGrpSpPr>
              <p:cNvPr id="25" name="Gruppe 24">
                <a:extLst>
                  <a:ext uri="{FF2B5EF4-FFF2-40B4-BE49-F238E27FC236}">
                    <a16:creationId xmlns:a16="http://schemas.microsoft.com/office/drawing/2014/main" id="{1022EB3F-72C8-F051-EDCC-3D11497B0274}"/>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523BFCE1-8C42-49FB-0D59-AE488D5E7CE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508A3E1F-08B3-71F4-1BF8-089E993FE68C}"/>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DEBA9D68-B8CB-70CB-4DDB-4AD10EB9E10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0A8E79C-84F1-5703-5D78-8278EF13BD4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6C5E916B-815F-9A44-D0BE-9687ADFFFA70}"/>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BF62F97C-731E-3F56-6155-1592B0F623F4}"/>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A9495F8-7B29-817D-9734-737D7FAB4CF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A61FDE5E-D4A1-32F7-29D4-B620E2D2DBFF}"/>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DF743F7E-DFAB-766B-81C8-80FF29531EC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2CDC10B-63FA-86F3-A3F2-5B5E0EA55A3D}"/>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1F936285-01DB-8302-E5BC-C0CBB15F1D56}"/>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12C96CA3-BDEF-3A44-3184-6071131FDF29}"/>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D761935F-B0FA-8E5A-D1DE-9D794A0226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720"/>
            <a:ext cx="2560000" cy="1440000"/>
          </a:xfrm>
          <a:prstGeom prst="rect">
            <a:avLst/>
          </a:prstGeom>
        </p:spPr>
      </p:pic>
      <p:sp>
        <p:nvSpPr>
          <p:cNvPr id="22" name="Tekstfelt 21">
            <a:extLst>
              <a:ext uri="{FF2B5EF4-FFF2-40B4-BE49-F238E27FC236}">
                <a16:creationId xmlns:a16="http://schemas.microsoft.com/office/drawing/2014/main" id="{D73B8AD8-0637-E144-0154-1D3E81B099FE}"/>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Lst>
          </p:cNvPr>
          <p:cNvSpPr/>
          <p:nvPr userDrawn="1"/>
        </p:nvSpPr>
        <p:spPr>
          <a:xfrm>
            <a:off x="6958433" y="0"/>
            <a:ext cx="9262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329609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Tak for i dag uden billede">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6675CFAA-4A71-EAE7-FFB5-181DAF11A2D6}"/>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3" name="Gruppe 2">
              <a:extLst>
                <a:ext uri="{FF2B5EF4-FFF2-40B4-BE49-F238E27FC236}">
                  <a16:creationId xmlns:a16="http://schemas.microsoft.com/office/drawing/2014/main" id="{E892E8B8-9594-F9E8-DB50-8D53C1F212EF}"/>
                </a:ext>
              </a:extLst>
            </p:cNvPr>
            <p:cNvGrpSpPr/>
            <p:nvPr userDrawn="1"/>
          </p:nvGrpSpPr>
          <p:grpSpPr>
            <a:xfrm>
              <a:off x="-1838312" y="-9527"/>
              <a:ext cx="1721353" cy="2467796"/>
              <a:chOff x="-1838312" y="-9527"/>
              <a:chExt cx="1721353" cy="2467796"/>
            </a:xfrm>
          </p:grpSpPr>
          <p:grpSp>
            <p:nvGrpSpPr>
              <p:cNvPr id="24" name="Gruppe 23">
                <a:extLst>
                  <a:ext uri="{FF2B5EF4-FFF2-40B4-BE49-F238E27FC236}">
                    <a16:creationId xmlns:a16="http://schemas.microsoft.com/office/drawing/2014/main" id="{6594486F-6260-D26D-8FFE-A8C678867056}"/>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D1C834EC-96C7-FB1B-A8A6-AB288C2882F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F706CBE8-9286-FE78-189A-69616D99BE79}"/>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44053F5B-1453-75E3-0E8A-BF3293C4837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CC2FD806-0166-812F-B0CE-8CF8AE8B503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798E2CD-0254-39E5-025B-C84DFF26FB98}"/>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B7F985D0-4B56-84F8-C2ED-6FBBBE361D6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B35B2CEC-6035-060F-2950-DA292EEA6183}"/>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43C50ECF-3DD9-E407-F59C-92B47DA3600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DE45E84D-F5BA-13BB-60B7-3B46D2877A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709C0F2F-A881-995E-D37C-C23D9D283CE0}"/>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4" name="Rektangel 3">
              <a:extLst>
                <a:ext uri="{FF2B5EF4-FFF2-40B4-BE49-F238E27FC236}">
                  <a16:creationId xmlns:a16="http://schemas.microsoft.com/office/drawing/2014/main" id="{800B4838-CD5E-1B9B-09B7-16B80CCF4BC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D0323E55-9DBE-8B44-AE54-6E202A0CCA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1" name="Billede 10">
            <a:extLst>
              <a:ext uri="{FF2B5EF4-FFF2-40B4-BE49-F238E27FC236}">
                <a16:creationId xmlns:a16="http://schemas.microsoft.com/office/drawing/2014/main" id="{2514E7EE-56EC-0AB6-340F-D87675DB59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99516"/>
            <a:ext cx="2560000" cy="1440000"/>
          </a:xfrm>
          <a:prstGeom prst="rect">
            <a:avLst/>
          </a:prstGeom>
        </p:spPr>
      </p:pic>
      <p:sp>
        <p:nvSpPr>
          <p:cNvPr id="7" name="Rektangel 6">
            <a:extLst>
              <a:ext uri="{FF2B5EF4-FFF2-40B4-BE49-F238E27FC236}">
                <a16:creationId xmlns:a16="http://schemas.microsoft.com/office/drawing/2014/main" id="{CAA51215-2205-AA6A-4205-C253DE5421A4}"/>
              </a:ext>
            </a:extLst>
          </p:cNvPr>
          <p:cNvSpPr/>
          <p:nvPr userDrawn="1"/>
        </p:nvSpPr>
        <p:spPr>
          <a:xfrm>
            <a:off x="879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1"/>
            <a:ext cx="3492000" cy="1002638"/>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89"/>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Lst>
          </p:cNvPr>
          <p:cNvSpPr/>
          <p:nvPr userDrawn="1"/>
        </p:nvSpPr>
        <p:spPr>
          <a:xfrm>
            <a:off x="6958433" y="0"/>
            <a:ext cx="9262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46272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5D3C3961-3500-08B9-2333-2068EB1303A2}"/>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1" name="Gruppe 20">
              <a:extLst>
                <a:ext uri="{FF2B5EF4-FFF2-40B4-BE49-F238E27FC236}">
                  <a16:creationId xmlns:a16="http://schemas.microsoft.com/office/drawing/2014/main" id="{F6CC4009-50BD-C404-36DE-EF1FC50A6A96}"/>
                </a:ext>
              </a:extLst>
            </p:cNvPr>
            <p:cNvGrpSpPr/>
            <p:nvPr userDrawn="1"/>
          </p:nvGrpSpPr>
          <p:grpSpPr>
            <a:xfrm>
              <a:off x="-1838312" y="-9527"/>
              <a:ext cx="1721353" cy="2467796"/>
              <a:chOff x="-1838312" y="-9527"/>
              <a:chExt cx="1721353" cy="2467796"/>
            </a:xfrm>
          </p:grpSpPr>
          <p:grpSp>
            <p:nvGrpSpPr>
              <p:cNvPr id="24" name="Gruppe 23">
                <a:extLst>
                  <a:ext uri="{FF2B5EF4-FFF2-40B4-BE49-F238E27FC236}">
                    <a16:creationId xmlns:a16="http://schemas.microsoft.com/office/drawing/2014/main" id="{3F15FE10-609B-E86B-0C3E-C15D7667F08B}"/>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CB62E44C-20DE-7718-C5F6-9950B2CEDA8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FE242BF9-336F-CBDC-5E72-7D62BE50A79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61D33240-827C-C529-94D5-0104143BE53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5864B1EE-A5CA-3F01-3A4B-0E1B3623278A}"/>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3B7A712-7D83-2B22-C153-F90D4F971DC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76D03491-8765-A083-D670-44EEF28F3263}"/>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9F687D1-42A0-193F-5EAA-F8E38EBE08B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95120BCA-E9D5-2439-66D1-4A13A6089F5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74A1E1E6-90DE-2FEC-15D2-52055310873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F7A08BF6-8FA0-FF77-1A84-0A7CB433D599}"/>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B7DD13CA-0229-EB13-1B3E-3452F96EABF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D71FFFF8-25E7-FA60-0E73-274D7A1DDAA1}"/>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B3E6D9B5-E343-7D86-97EC-35452A388F4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382" y="2709000"/>
            <a:ext cx="2560000" cy="1440000"/>
          </a:xfrm>
          <a:prstGeom prst="rect">
            <a:avLst/>
          </a:prstGeom>
        </p:spPr>
      </p:pic>
      <p:sp>
        <p:nvSpPr>
          <p:cNvPr id="7" name="Rektangel 6">
            <a:extLst>
              <a:ext uri="{FF2B5EF4-FFF2-40B4-BE49-F238E27FC236}">
                <a16:creationId xmlns:a16="http://schemas.microsoft.com/office/drawing/2014/main" id="{CAA51215-2205-AA6A-4205-C253DE5421A4}"/>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8" y="2336401"/>
            <a:ext cx="349282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0" y="3501189"/>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343223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 Breaker ">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4348F57-8F0A-7299-2858-5E49DFAD237F}"/>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4E838C4B-E50C-C76B-F4CF-065F4096546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390" y="2715907"/>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6671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B36B847A-7790-0552-5299-903DAE7C382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57B966A8-BF1F-BE4C-2A7D-0BE09E59F524}"/>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3" name="Gruppe 2">
            <a:extLst>
              <a:ext uri="{FF2B5EF4-FFF2-40B4-BE49-F238E27FC236}">
                <a16:creationId xmlns:a16="http://schemas.microsoft.com/office/drawing/2014/main" id="{A855A455-ACAA-B872-2D28-2547E30CC4DF}"/>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1" name="Gruppe 20">
              <a:extLst>
                <a:ext uri="{FF2B5EF4-FFF2-40B4-BE49-F238E27FC236}">
                  <a16:creationId xmlns:a16="http://schemas.microsoft.com/office/drawing/2014/main" id="{50B230E0-2C91-5298-87A5-71E4E4B688B9}"/>
                </a:ext>
              </a:extLst>
            </p:cNvPr>
            <p:cNvGrpSpPr/>
            <p:nvPr userDrawn="1"/>
          </p:nvGrpSpPr>
          <p:grpSpPr>
            <a:xfrm>
              <a:off x="-1838312" y="-9527"/>
              <a:ext cx="1721353" cy="2467796"/>
              <a:chOff x="-1838312" y="-9527"/>
              <a:chExt cx="1721353" cy="2467796"/>
            </a:xfrm>
          </p:grpSpPr>
          <p:grpSp>
            <p:nvGrpSpPr>
              <p:cNvPr id="25" name="Gruppe 24">
                <a:extLst>
                  <a:ext uri="{FF2B5EF4-FFF2-40B4-BE49-F238E27FC236}">
                    <a16:creationId xmlns:a16="http://schemas.microsoft.com/office/drawing/2014/main" id="{E54F2C21-0B0D-80EB-7D20-D62286FF0E8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7E78A14-3DFE-3F63-7656-4A0C310CA403}"/>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0DA312E3-F9E3-353D-640D-19981CA1347C}"/>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B58602F5-6107-5FFC-EEC6-0C5ED8F70CD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BBEFD3FF-4A97-9997-6A7E-AB4431D0C9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03D59BFF-B472-0489-8A7F-6EC2ABE3350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A9AE4618-2A04-9120-45A1-3C3BD1A4D6B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303E27D8-3310-E963-FD75-E367F3FFFD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3777CE4-C21B-8CE6-D43D-3550D79F1C9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94AFF830-9793-B3E1-D6B6-ECE5E442431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AFC1F03D-C9A2-4102-F4BE-BFE62C73B12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6B8D1219-FC5A-DE88-A804-123684340E5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9CCC1591-57B4-5403-0259-831917063829}"/>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descr="Et billede, der indeholder tekst, træ, udendørs, skilt">
            <a:extLst>
              <a:ext uri="{FF2B5EF4-FFF2-40B4-BE49-F238E27FC236}">
                <a16:creationId xmlns:a16="http://schemas.microsoft.com/office/drawing/2014/main" id="{6A101AA8-A190-83DF-5749-1EC8A15A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20871"/>
            <a:ext cx="2560000" cy="1440000"/>
          </a:xfrm>
          <a:prstGeom prst="rect">
            <a:avLst/>
          </a:prstGeom>
        </p:spPr>
      </p:pic>
    </p:spTree>
    <p:extLst>
      <p:ext uri="{BB962C8B-B14F-4D97-AF65-F5344CB8AC3E}">
        <p14:creationId xmlns:p14="http://schemas.microsoft.com/office/powerpoint/2010/main" val="21516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Velkommen">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4716E582-CB26-6971-2E54-7794E7D1F2F1}"/>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20" name="Gruppe 19">
              <a:extLst>
                <a:ext uri="{FF2B5EF4-FFF2-40B4-BE49-F238E27FC236}">
                  <a16:creationId xmlns:a16="http://schemas.microsoft.com/office/drawing/2014/main" id="{BB2C5490-C573-4DD8-7F1F-5A041F287B5E}"/>
                </a:ext>
              </a:extLst>
            </p:cNvPr>
            <p:cNvGrpSpPr/>
            <p:nvPr userDrawn="1"/>
          </p:nvGrpSpPr>
          <p:grpSpPr>
            <a:xfrm>
              <a:off x="-1838312" y="-9527"/>
              <a:ext cx="1721353" cy="2467796"/>
              <a:chOff x="-1838312" y="-9527"/>
              <a:chExt cx="1721353" cy="2467796"/>
            </a:xfrm>
          </p:grpSpPr>
          <p:grpSp>
            <p:nvGrpSpPr>
              <p:cNvPr id="25" name="Gruppe 24">
                <a:extLst>
                  <a:ext uri="{FF2B5EF4-FFF2-40B4-BE49-F238E27FC236}">
                    <a16:creationId xmlns:a16="http://schemas.microsoft.com/office/drawing/2014/main" id="{33F58A6E-2D1E-EB35-CE25-810E24AC3FB8}"/>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51E0758A-D7BE-FC60-E9A5-14AF3E43894F}"/>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9B7A2191-73D7-F369-1D98-15F87E872D44}"/>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606880D4-6426-2E2A-8492-5440855C0845}"/>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10743469-5D74-7D9D-DE3D-B59F698FDBF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E606D6D0-E95C-E642-1089-F19AAAFC46A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A2271DAD-8F80-AC63-75D9-FFCB5D08BFFF}"/>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4A645EAA-DBE6-B69F-E12D-36C4FAAC5A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1EFF8024-E655-A040-67AF-B6B731F441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EC77431B-D8A0-1914-EBDC-57A01792CC06}"/>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67595125-7C85-5C10-FE83-DD3CAA00752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127D1EE-ED9B-848E-9BB9-AFCF2B334C9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D3A0483A-2BED-349B-1956-DF95853220F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5" name="Billede 4">
            <a:extLst>
              <a:ext uri="{FF2B5EF4-FFF2-40B4-BE49-F238E27FC236}">
                <a16:creationId xmlns:a16="http://schemas.microsoft.com/office/drawing/2014/main" id="{F05C1AF0-5F9A-AE94-B715-56FC2EED242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19857"/>
            <a:ext cx="2560000" cy="1440000"/>
          </a:xfrm>
          <a:prstGeom prst="rect">
            <a:avLst/>
          </a:prstGeom>
        </p:spPr>
      </p:pic>
      <p:sp>
        <p:nvSpPr>
          <p:cNvPr id="22" name="Tekstfelt 21">
            <a:extLst>
              <a:ext uri="{FF2B5EF4-FFF2-40B4-BE49-F238E27FC236}">
                <a16:creationId xmlns:a16="http://schemas.microsoft.com/office/drawing/2014/main" id="{16352652-E3DF-9733-18D1-FED69BE784F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Lst>
          </p:cNvPr>
          <p:cNvSpPr/>
          <p:nvPr userDrawn="1"/>
        </p:nvSpPr>
        <p:spPr>
          <a:xfrm>
            <a:off x="4322945" y="0"/>
            <a:ext cx="9262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33971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velkommen uden bille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5ABD17F-B22D-446D-D8A9-4BF1E3B5235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D85C554A-DFC4-73D2-AF94-4E4EA7793A25}"/>
              </a:ext>
            </a:extLst>
          </p:cNvPr>
          <p:cNvSpPr/>
          <p:nvPr userDrawn="1"/>
        </p:nvSpPr>
        <p:spPr>
          <a:xfrm>
            <a:off x="4322945" y="0"/>
            <a:ext cx="9262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lvl1pPr>
          </a:lstStyle>
          <a:p>
            <a:pPr lvl="0"/>
            <a:r>
              <a:rPr lang="da-DK" dirty="0"/>
              <a:t>Klik for at redigere teksttypografierne i masteren</a:t>
            </a:r>
          </a:p>
        </p:txBody>
      </p:sp>
      <p:pic>
        <p:nvPicPr>
          <p:cNvPr id="8" name="Grafik 7">
            <a:extLst>
              <a:ext uri="{FF2B5EF4-FFF2-40B4-BE49-F238E27FC236}">
                <a16:creationId xmlns:a16="http://schemas.microsoft.com/office/drawing/2014/main" id="{6D9D3A26-673C-468F-50E4-AECB15EF943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5325" y="549275"/>
            <a:ext cx="2762968" cy="1649406"/>
          </a:xfrm>
          <a:prstGeom prst="rect">
            <a:avLst/>
          </a:prstGeom>
        </p:spPr>
      </p:pic>
      <p:pic>
        <p:nvPicPr>
          <p:cNvPr id="10" name="Billede 9">
            <a:extLst>
              <a:ext uri="{FF2B5EF4-FFF2-40B4-BE49-F238E27FC236}">
                <a16:creationId xmlns:a16="http://schemas.microsoft.com/office/drawing/2014/main" id="{18DB0A7A-46D5-B36A-2F17-32A15FDD7A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43199" y="2715908"/>
            <a:ext cx="2560000" cy="1440000"/>
          </a:xfrm>
          <a:prstGeom prst="rect">
            <a:avLst/>
          </a:prstGeom>
        </p:spPr>
      </p:pic>
    </p:spTree>
    <p:extLst>
      <p:ext uri="{BB962C8B-B14F-4D97-AF65-F5344CB8AC3E}">
        <p14:creationId xmlns:p14="http://schemas.microsoft.com/office/powerpoint/2010/main" val="177199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F0C86920-B0A1-91B5-0D7D-EC1A24A6C97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03262"/>
            <a:ext cx="2560000" cy="1440000"/>
          </a:xfrm>
          <a:prstGeom prst="rect">
            <a:avLst/>
          </a:prstGeom>
        </p:spPr>
      </p:pic>
      <p:pic>
        <p:nvPicPr>
          <p:cNvPr id="8" name="Grafik 7">
            <a:extLst>
              <a:ext uri="{FF2B5EF4-FFF2-40B4-BE49-F238E27FC236}">
                <a16:creationId xmlns:a16="http://schemas.microsoft.com/office/drawing/2014/main" id="{6D9D3A26-673C-468F-50E4-AECB15EF943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lvl1pPr>
              <a:defRPr>
                <a:solidFill>
                  <a:schemeClr val="tx2"/>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11124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6970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165683"/>
            <a:ext cx="10795000" cy="391158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Tree>
    <p:extLst>
      <p:ext uri="{BB962C8B-B14F-4D97-AF65-F5344CB8AC3E}">
        <p14:creationId xmlns:p14="http://schemas.microsoft.com/office/powerpoint/2010/main" val="86688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Tree>
    <p:extLst>
      <p:ext uri="{BB962C8B-B14F-4D97-AF65-F5344CB8AC3E}">
        <p14:creationId xmlns:p14="http://schemas.microsoft.com/office/powerpoint/2010/main" val="161657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236677"/>
            <a:ext cx="5138382" cy="3844368"/>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229853"/>
            <a:ext cx="5157763" cy="3844368"/>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Tree>
    <p:extLst>
      <p:ext uri="{BB962C8B-B14F-4D97-AF65-F5344CB8AC3E}">
        <p14:creationId xmlns:p14="http://schemas.microsoft.com/office/powerpoint/2010/main" val="320207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2" y="914400"/>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2" y="2932645"/>
            <a:ext cx="5137485" cy="315105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2"/>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Tree>
    <p:extLst>
      <p:ext uri="{BB962C8B-B14F-4D97-AF65-F5344CB8AC3E}">
        <p14:creationId xmlns:p14="http://schemas.microsoft.com/office/powerpoint/2010/main" val="32683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Overskrift og grå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Tree>
    <p:extLst>
      <p:ext uri="{BB962C8B-B14F-4D97-AF65-F5344CB8AC3E}">
        <p14:creationId xmlns:p14="http://schemas.microsoft.com/office/powerpoint/2010/main" val="351064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reaker ">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35826E4-70E1-393B-0E16-EA4529E1FC9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8" name="Titel 1">
            <a:extLst>
              <a:ext uri="{FF2B5EF4-FFF2-40B4-BE49-F238E27FC236}">
                <a16:creationId xmlns:a16="http://schemas.microsoft.com/office/drawing/2014/main" id="{539AF973-90B2-DA16-B049-C5025281A1EB}"/>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9" name="Undertitel 2">
            <a:extLst>
              <a:ext uri="{FF2B5EF4-FFF2-40B4-BE49-F238E27FC236}">
                <a16:creationId xmlns:a16="http://schemas.microsoft.com/office/drawing/2014/main" id="{339FC8A8-6E5B-831F-25F0-4FC49B665EDD}"/>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369527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Overskrift og hvid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Tree>
    <p:extLst>
      <p:ext uri="{BB962C8B-B14F-4D97-AF65-F5344CB8AC3E}">
        <p14:creationId xmlns:p14="http://schemas.microsoft.com/office/powerpoint/2010/main" val="296571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25635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D7ACE-B428-70AB-D9C8-CE0CCF3B374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829A8DC-4A0A-2775-B44D-C31072820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8F31783-7B4B-DF70-DC9A-38F46DEBDD56}"/>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5" name="Pladsholder til sidefod 4">
            <a:extLst>
              <a:ext uri="{FF2B5EF4-FFF2-40B4-BE49-F238E27FC236}">
                <a16:creationId xmlns:a16="http://schemas.microsoft.com/office/drawing/2014/main" id="{E931392D-533C-3DB4-D9B4-90C8EBC2F72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E5AC3C-244B-4A43-DC9F-F87606DE53D0}"/>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3215439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51449-2055-9D8C-51E7-114E10EEA3B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A5F294D-00DF-DE9D-59FE-3E9602DCDD6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A8F25D4-FF7C-9B16-CF18-74DBBD3E98C9}"/>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5" name="Pladsholder til sidefod 4">
            <a:extLst>
              <a:ext uri="{FF2B5EF4-FFF2-40B4-BE49-F238E27FC236}">
                <a16:creationId xmlns:a16="http://schemas.microsoft.com/office/drawing/2014/main" id="{160D1FEF-834D-A3EE-5A84-063541E1B81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5BAC953-F548-0960-1966-4EBA045A96F2}"/>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3848405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2F18C-C91F-8D32-ECF2-9BB9B133376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BFF0BA9-D3E8-701B-9F80-007A2C7D2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2EFC8CE-B04C-6E1E-3A05-CE945A039225}"/>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5" name="Pladsholder til sidefod 4">
            <a:extLst>
              <a:ext uri="{FF2B5EF4-FFF2-40B4-BE49-F238E27FC236}">
                <a16:creationId xmlns:a16="http://schemas.microsoft.com/office/drawing/2014/main" id="{EE860F39-DEB3-E148-FD8A-409E2C0F285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A894DB5-1AD6-E3EB-8246-42A1EA1051C1}"/>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1894625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074A8-3413-5027-55FA-A94F2AFE3DB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D5F76BD-1CD8-EE9B-B4C6-7FE6CF53753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B1E950E-E3FE-C95E-D07F-7365D12995F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3AECA4D-EF15-4FF2-E9C8-7069154B0FB1}"/>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6" name="Pladsholder til sidefod 5">
            <a:extLst>
              <a:ext uri="{FF2B5EF4-FFF2-40B4-BE49-F238E27FC236}">
                <a16:creationId xmlns:a16="http://schemas.microsoft.com/office/drawing/2014/main" id="{9A655502-6818-7036-4F04-49784D4E5CA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5D4A6D7-EEAF-3A3B-C905-3D5B82F9940C}"/>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4284645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A1FF4-3FCD-7A94-0359-C75BD803848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A5E0197-9388-855C-F579-B986D2570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982C6E8-6F9C-5D90-50CB-5613022E773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8360B3F-9540-EC5B-99F5-5C44735D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7EF567C-CC1C-24A7-9C81-91D4BA692C2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C61AC5A-B8B0-74BC-4991-024E6EDD2C83}"/>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8" name="Pladsholder til sidefod 7">
            <a:extLst>
              <a:ext uri="{FF2B5EF4-FFF2-40B4-BE49-F238E27FC236}">
                <a16:creationId xmlns:a16="http://schemas.microsoft.com/office/drawing/2014/main" id="{C13D0D18-8A89-075E-24C0-FCE806B3298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91ABC6F-1A93-B88F-27F2-EBECC0270ADB}"/>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16741308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C611F-F1AE-190D-DE97-82E2D4D26C3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49A92F3-A824-A0ED-E856-153B35ABA1A5}"/>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4" name="Pladsholder til sidefod 3">
            <a:extLst>
              <a:ext uri="{FF2B5EF4-FFF2-40B4-BE49-F238E27FC236}">
                <a16:creationId xmlns:a16="http://schemas.microsoft.com/office/drawing/2014/main" id="{E7A6DB35-2D0D-2B77-60CD-0F5FE3BEC00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A31DA3C-96A3-20B2-2DC6-DB8B7E4A696F}"/>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4347858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9A82BF2-3759-F4F1-FA72-DECB719BE52A}"/>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3" name="Pladsholder til sidefod 2">
            <a:extLst>
              <a:ext uri="{FF2B5EF4-FFF2-40B4-BE49-F238E27FC236}">
                <a16:creationId xmlns:a16="http://schemas.microsoft.com/office/drawing/2014/main" id="{0BE9C021-DC47-AC01-81D5-AFF72ED8660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BAD5A72-DF3B-2753-38FE-125AD27049D1}"/>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3902433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48C15-1914-E906-664B-29DB0219450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809959A-4751-D056-5126-15E443875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604F054-DC6A-663F-C70B-2AE38D956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274A48E-C592-0918-E849-40D4EA8DCCC7}"/>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6" name="Pladsholder til sidefod 5">
            <a:extLst>
              <a:ext uri="{FF2B5EF4-FFF2-40B4-BE49-F238E27FC236}">
                <a16:creationId xmlns:a16="http://schemas.microsoft.com/office/drawing/2014/main" id="{63514E62-2CCC-EF0A-2142-B797422B1A8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9ED656C-3B7F-2B18-00FC-4CD7711022B1}"/>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284613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11E2124-4730-7401-334E-ACF88F734D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20086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7DCDC-08C1-401F-464B-C53A2E9BBA7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73A8A5A-584F-6C84-3BB3-51EBE1854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E86BC26-8592-F8D3-2C22-2D376BE1D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07C4BDD-1ED9-DF6C-D992-2F18E95654D4}"/>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6" name="Pladsholder til sidefod 5">
            <a:extLst>
              <a:ext uri="{FF2B5EF4-FFF2-40B4-BE49-F238E27FC236}">
                <a16:creationId xmlns:a16="http://schemas.microsoft.com/office/drawing/2014/main" id="{71721A9F-C013-13C6-BB95-FCFD47CD6A0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0E532DE-C71F-0675-7061-4EFAE56D2A70}"/>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29902799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14008-C76E-74CF-7784-2903AF9F843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F49B962-577D-1BD3-2A11-6CE97929F3A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52CBBE-6CDF-D242-1022-7D5E672A3A4B}"/>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5" name="Pladsholder til sidefod 4">
            <a:extLst>
              <a:ext uri="{FF2B5EF4-FFF2-40B4-BE49-F238E27FC236}">
                <a16:creationId xmlns:a16="http://schemas.microsoft.com/office/drawing/2014/main" id="{3B3307C6-3E3B-8C2D-DACE-AA411E3D0FF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0CF1AE7-8AF4-F683-0F6A-B8F48EAF9F14}"/>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8268355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EA6A943-1E1D-06E1-D8FE-22AF0B7B632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B1D80BC-E7B8-C072-0A8B-F7F5E43C265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D3500BB-5A90-912F-9CBC-A2C14B211ED8}"/>
              </a:ext>
            </a:extLst>
          </p:cNvPr>
          <p:cNvSpPr>
            <a:spLocks noGrp="1"/>
          </p:cNvSpPr>
          <p:nvPr>
            <p:ph type="dt" sz="half" idx="10"/>
          </p:nvPr>
        </p:nvSpPr>
        <p:spPr/>
        <p:txBody>
          <a:bodyPr/>
          <a:lstStyle/>
          <a:p>
            <a:fld id="{04F08CE0-D35B-4455-A8F2-66AED71C70E9}" type="datetimeFigureOut">
              <a:rPr lang="da-DK" smtClean="0"/>
              <a:t>01-11-2024</a:t>
            </a:fld>
            <a:endParaRPr lang="da-DK"/>
          </a:p>
        </p:txBody>
      </p:sp>
      <p:sp>
        <p:nvSpPr>
          <p:cNvPr id="5" name="Pladsholder til sidefod 4">
            <a:extLst>
              <a:ext uri="{FF2B5EF4-FFF2-40B4-BE49-F238E27FC236}">
                <a16:creationId xmlns:a16="http://schemas.microsoft.com/office/drawing/2014/main" id="{E6D6854E-4C07-B526-5E48-63052882A47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C480DA8-51DD-941F-7F29-3307E0CAE4BA}"/>
              </a:ext>
            </a:extLst>
          </p:cNvPr>
          <p:cNvSpPr>
            <a:spLocks noGrp="1"/>
          </p:cNvSpPr>
          <p:nvPr>
            <p:ph type="sldNum" sz="quarter" idx="12"/>
          </p:nvPr>
        </p:nvSpPr>
        <p:spPr/>
        <p:txBody>
          <a:bodyPr/>
          <a:lstStyle/>
          <a:p>
            <a:fld id="{D70FB694-35CF-4CE2-9A10-2C2D86DC88EA}" type="slidenum">
              <a:rPr lang="da-DK" smtClean="0"/>
              <a:t>‹nr.›</a:t>
            </a:fld>
            <a:endParaRPr lang="da-DK"/>
          </a:p>
        </p:txBody>
      </p:sp>
    </p:spTree>
    <p:extLst>
      <p:ext uri="{BB962C8B-B14F-4D97-AF65-F5344CB8AC3E}">
        <p14:creationId xmlns:p14="http://schemas.microsoft.com/office/powerpoint/2010/main" val="3980491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8"/>
            <a:ext cx="4729162"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17073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45515EF-5228-6E33-D1B5-13EB3AC44A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15905" y="2688609"/>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9">
            <a:extLst>
              <a:ext uri="{FF2B5EF4-FFF2-40B4-BE49-F238E27FC236}">
                <a16:creationId xmlns:a16="http://schemas.microsoft.com/office/drawing/2014/main" id="{DA387C5D-66F2-3A50-DA34-0E70DE6CD2B4}"/>
              </a:ext>
            </a:extLst>
          </p:cNvPr>
          <p:cNvSpPr>
            <a:spLocks noGrp="1"/>
          </p:cNvSpPr>
          <p:nvPr>
            <p:ph type="body" sz="quarter" idx="13"/>
          </p:nvPr>
        </p:nvSpPr>
        <p:spPr>
          <a:xfrm>
            <a:off x="6761163" y="1235242"/>
            <a:ext cx="4729162" cy="4857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88993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Citat">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A12F3DD-586D-6B21-89CC-0C00C156A04F}"/>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A85FC827-0F64-1DFE-7929-8FD4B439A53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0D9071B-2623-7ABE-3435-A24BBB67458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763CBCC9-4D76-69F7-4B5F-910C7D25DB0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100D77E7-5E52-F909-667B-DEE33C1D6A8B}"/>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D921AE3-B466-4B27-4267-9300DDF6A13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A845F3B-9675-A445-B59E-C6D14FF163C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F276320A-228B-3F1A-36A5-1CAC33096E3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4F654E1-32C0-3A44-0513-BEBC2E4660EF}"/>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ABF4BD7-1085-3A89-CF5B-3F45394BF1A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6D5CAAD-9F8E-1290-F216-3A1249ED4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AB7779C-6DD1-C4FC-13DF-153A1DDCE47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04610C7-BD59-9F18-6AA1-149BBA4FBA17}"/>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F32C654-96D7-B22D-3A08-569CF39E2CD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989A907-62FB-35D1-2CB7-049899B688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C459DAFE-5439-E812-80C5-F1765D86581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2154"/>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40436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itat">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428B48B5-7841-7D73-88CC-6FE67C3BF8F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81A26F80-D4F4-D446-ACB9-7F40DAF35AC9}"/>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55FECDD2-9683-9949-5AC9-8AA73E21646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8457AA59-866E-D64F-5B6C-F38765C6059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C7FDE396-C1D7-3E79-CAB7-ED66BBAC3AAD}"/>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1D4F1B19-2754-1F4C-8806-9D007CC6A79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1BC871E-DDDA-9457-BF78-16E0F7C0384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0BC1B36-1199-E8E6-6837-77D315865C0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952225C-9D7B-D58F-2636-2202811C58C0}"/>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F5E9C6E8-D16E-BF52-E82D-AF3CD15D281F}"/>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FF56E815-84FD-F07A-D618-2761CFF0B5B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EA936EB2-8C41-DCE7-B254-01628D19DA1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05EE1BFA-022A-2854-5552-D0D04240D855}"/>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2CCFBC12-2312-892E-3855-4EB6861FD7F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36BD0CB-1D54-55D0-066B-15C7E126D67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B5615270-6A92-29AD-5BAB-AA4ADD997E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8999"/>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2"/>
            <a:ext cx="333675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solidFill>
                  <a:schemeClr val="bg1"/>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83715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1 Break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AD1E01-6820-005D-83C8-820395DA87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2265"/>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39413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2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20F8559-5EDD-93D9-D1A9-266A5FE255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135"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256828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3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8BFA85-825C-C48E-7139-D78D4EBE70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27612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lede og 1 tekstboks">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063B8C0C-9497-C0F1-AEF1-4519E3D482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8394"/>
            <a:ext cx="2560000" cy="1440000"/>
          </a:xfrm>
          <a:prstGeom prst="rect">
            <a:avLst/>
          </a:prstGeom>
        </p:spPr>
      </p:pic>
      <p:sp>
        <p:nvSpPr>
          <p:cNvPr id="12" name="Tekstfelt 11">
            <a:extLst>
              <a:ext uri="{FF2B5EF4-FFF2-40B4-BE49-F238E27FC236}">
                <a16:creationId xmlns:a16="http://schemas.microsoft.com/office/drawing/2014/main" id="{532C4C15-FCB2-C369-9F0C-3A9F77DA0FE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0"/>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5" y="908050"/>
            <a:ext cx="4684713" cy="1002638"/>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solidFill>
        </p:spPr>
        <p:txBody>
          <a:bodyPr/>
          <a:lstStyle/>
          <a:p>
            <a:endParaRPr lang="es-ES"/>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19701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billede og 1 tekstboks">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C9A437B-8630-7992-44CC-FD9A5BE8CD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3353" y="2692790"/>
            <a:ext cx="2560000" cy="1440000"/>
          </a:xfrm>
          <a:prstGeom prst="rect">
            <a:avLst/>
          </a:prstGeom>
        </p:spPr>
      </p:pic>
      <p:grpSp>
        <p:nvGrpSpPr>
          <p:cNvPr id="14" name="Gruppe 13">
            <a:extLst>
              <a:ext uri="{FF2B5EF4-FFF2-40B4-BE49-F238E27FC236}">
                <a16:creationId xmlns:a16="http://schemas.microsoft.com/office/drawing/2014/main" id="{C127C3D2-C056-2CA7-E52F-2E47E3C87344}"/>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AACE32F-87D6-FDC4-90F9-8229A8B0C8E3}"/>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C3B707F1-D979-948C-465F-2EE526D4EA1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0"/>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5" y="908050"/>
            <a:ext cx="4684713" cy="1002638"/>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lumMod val="90000"/>
            </a:schemeClr>
          </a:solidFill>
        </p:spPr>
        <p:txBody>
          <a:bodyPr/>
          <a:lstStyle/>
          <a:p>
            <a:endParaRPr lang="es-ES"/>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76126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A56DBAC-2E75-4512-E958-3CD921FEC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2" name="Tekstfelt 11">
            <a:extLst>
              <a:ext uri="{FF2B5EF4-FFF2-40B4-BE49-F238E27FC236}">
                <a16:creationId xmlns:a16="http://schemas.microsoft.com/office/drawing/2014/main" id="{D058C618-1D25-04A0-6B15-524265F3653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F73D669A-69E1-690B-DBD0-4EEB0B3B37B8}"/>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95815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llede og 5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50A58F6-8E94-69C6-183D-861F88C016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grpSp>
        <p:nvGrpSpPr>
          <p:cNvPr id="18" name="Gruppe 17">
            <a:extLst>
              <a:ext uri="{FF2B5EF4-FFF2-40B4-BE49-F238E27FC236}">
                <a16:creationId xmlns:a16="http://schemas.microsoft.com/office/drawing/2014/main" id="{D387C0BE-338E-ED2F-67D0-2E078D26248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0" name="Tekstfelt 9">
              <a:extLst>
                <a:ext uri="{FF2B5EF4-FFF2-40B4-BE49-F238E27FC236}">
                  <a16:creationId xmlns:a16="http://schemas.microsoft.com/office/drawing/2014/main" id="{285FC25A-F6FF-1F19-7FB9-443B8CCD1ED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D64AB73-2322-B863-F604-23C7B70EC01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908050"/>
            <a:ext cx="4684713" cy="1002638"/>
          </a:xfrm>
        </p:spPr>
        <p:txBody>
          <a:bodyPr/>
          <a:lstStyle/>
          <a:p>
            <a:r>
              <a:rPr lang="da-DK" dirty="0"/>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5" y="2435356"/>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1305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llede og til Ikoner 4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1BA45D-D33D-17CF-FF6D-DC19BD1C6A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99944"/>
            <a:ext cx="2560000" cy="1440000"/>
          </a:xfrm>
          <a:prstGeom prst="rect">
            <a:avLst/>
          </a:prstGeom>
        </p:spPr>
      </p:pic>
      <p:sp>
        <p:nvSpPr>
          <p:cNvPr id="10" name="Tekstfelt 9">
            <a:extLst>
              <a:ext uri="{FF2B5EF4-FFF2-40B4-BE49-F238E27FC236}">
                <a16:creationId xmlns:a16="http://schemas.microsoft.com/office/drawing/2014/main" id="{C2616AD9-C9C4-5685-7EDE-01EFEAEE9A7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9834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7456B06-7785-CA9F-72C6-ADF18AD946A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0338"/>
            <a:ext cx="2560000" cy="1440000"/>
          </a:xfrm>
          <a:prstGeom prst="rect">
            <a:avLst/>
          </a:prstGeom>
        </p:spPr>
      </p:pic>
      <p:grpSp>
        <p:nvGrpSpPr>
          <p:cNvPr id="14" name="Gruppe 13">
            <a:extLst>
              <a:ext uri="{FF2B5EF4-FFF2-40B4-BE49-F238E27FC236}">
                <a16:creationId xmlns:a16="http://schemas.microsoft.com/office/drawing/2014/main" id="{EB64912C-9712-1362-A213-7B9DDF2B3F77}"/>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BFC2CDB-2298-F744-A320-6E6890CBBACF}"/>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76C360E1-FD82-169C-BABB-9E37CBC46FA3}"/>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 uri="{C183D7F6-B498-43B3-948B-1728B52AA6E4}">
                <adec:decorative xmlns:adec="http://schemas.microsoft.com/office/drawing/2017/decorative" val="0"/>
              </a:ext>
            </a:extLst>
          </p:cNvPr>
          <p:cNvSpPr>
            <a:spLocks noGrp="1"/>
          </p:cNvSpPr>
          <p:nvPr>
            <p:ph type="pic" sz="quarter" idx="15"/>
          </p:nvPr>
        </p:nvSpPr>
        <p:spPr>
          <a:xfrm>
            <a:off x="6094800" y="3429000"/>
            <a:ext cx="6096023"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77045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verskrift 2 tekstbokse og 1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E172D73-6662-AACE-1C5D-454A6356AF9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2818"/>
            <a:ext cx="2560000" cy="1440000"/>
          </a:xfrm>
          <a:prstGeom prst="rect">
            <a:avLst/>
          </a:prstGeom>
        </p:spPr>
      </p:pic>
      <p:grpSp>
        <p:nvGrpSpPr>
          <p:cNvPr id="15" name="Gruppe 14">
            <a:extLst>
              <a:ext uri="{FF2B5EF4-FFF2-40B4-BE49-F238E27FC236}">
                <a16:creationId xmlns:a16="http://schemas.microsoft.com/office/drawing/2014/main" id="{EADD4DE5-C29D-7289-D25F-66CD3E0BF03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097DC424-DE26-D867-6383-E98D02EB9694}"/>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B969498-9827-C447-A8FF-9B628EF8F10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31972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9689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Overskrift 2 tekstbokse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B031EE-790E-CE29-B666-113FF3F9669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22659"/>
            <a:ext cx="2560000" cy="1440000"/>
          </a:xfrm>
          <a:prstGeom prst="rect">
            <a:avLst/>
          </a:prstGeom>
        </p:spPr>
      </p:pic>
      <p:grpSp>
        <p:nvGrpSpPr>
          <p:cNvPr id="9" name="Gruppe 8">
            <a:extLst>
              <a:ext uri="{FF2B5EF4-FFF2-40B4-BE49-F238E27FC236}">
                <a16:creationId xmlns:a16="http://schemas.microsoft.com/office/drawing/2014/main" id="{E28ADBAB-18F6-7B46-EE72-6C3A2489CED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148E9BC9-7765-A784-1D64-29E388093F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9CDD5E2C-8EA9-EE40-4AC5-E2BF7F1A412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86800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AE750A8-5109-91B8-418B-D15D807CEB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2258"/>
            <a:ext cx="2560000" cy="1440000"/>
          </a:xfrm>
          <a:prstGeom prst="rect">
            <a:avLst/>
          </a:prstGeom>
        </p:spPr>
      </p:pic>
      <p:grpSp>
        <p:nvGrpSpPr>
          <p:cNvPr id="6" name="Gruppe 5">
            <a:extLst>
              <a:ext uri="{FF2B5EF4-FFF2-40B4-BE49-F238E27FC236}">
                <a16:creationId xmlns:a16="http://schemas.microsoft.com/office/drawing/2014/main" id="{C124F20B-A22D-0847-BF73-A33FC402F139}"/>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1" name="Tekstfelt 10">
              <a:extLst>
                <a:ext uri="{FF2B5EF4-FFF2-40B4-BE49-F238E27FC236}">
                  <a16:creationId xmlns:a16="http://schemas.microsoft.com/office/drawing/2014/main" id="{5FD8E140-23BA-6371-C776-A44BF4E9B9C9}"/>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5E4DDF8A-2A33-34F8-88FF-4BD17E70409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Rektangel 8">
            <a:extLst>
              <a:ext uri="{FF2B5EF4-FFF2-40B4-BE49-F238E27FC236}">
                <a16:creationId xmlns:a16="http://schemas.microsoft.com/office/drawing/2014/main" id="{931D671C-1474-D703-4076-EF96F72486E1}"/>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Grafik 12">
            <a:extLst>
              <a:ext uri="{FF2B5EF4-FFF2-40B4-BE49-F238E27FC236}">
                <a16:creationId xmlns:a16="http://schemas.microsoft.com/office/drawing/2014/main" id="{12905D35-D7A5-D5C7-A3C6-ACD65C5042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32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936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lede og 2 tekstbokse">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9FBD02F1-67C4-0897-60A8-CAA4F0FE2267}"/>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92605177-68D0-0154-C343-B8C79746DC0E}"/>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4722888E-2AE7-9651-FF9F-BB5504D132EF}"/>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6D40063F-C681-7B89-5AD3-FA5BF75F58B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1C413BBA-020B-1282-C1B7-EB1D15963BDD}"/>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4EB5E555-0A4C-11D1-F21F-A0733F77F2B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B05F6DA-71A6-658B-BA34-FA97368713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DC80255-FFAB-4982-5D4D-7E12BC537D3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858A789E-6E82-4D85-7758-3AB99D0D50AD}"/>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ED2D1BA-A406-ABAB-6AA6-1607634C17F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2E0C995D-8F08-24B7-47DB-F22A8E5E4EC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3B29E325-0DE9-E3C0-D758-F06520EA2EE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C8D46028-73E2-AECF-1472-5CE6E9A983AD}"/>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AFB7C5F-4A90-55C4-7267-16046EF7EC2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406ED3C5-4FF1-A62D-763E-80B42E133D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7B997986-483C-E2FC-36B6-FCB710DD2B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24" name="Tekstfelt 23">
            <a:extLst>
              <a:ext uri="{FF2B5EF4-FFF2-40B4-BE49-F238E27FC236}">
                <a16:creationId xmlns:a16="http://schemas.microsoft.com/office/drawing/2014/main" id="{BD332B74-DEC1-1C52-F698-40B76C6F49DD}"/>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5" y="917024"/>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5" y="2703445"/>
            <a:ext cx="4684713" cy="338938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6"/>
            <a:ext cx="4735514" cy="20177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3107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B9B64FC-630F-8F98-1C03-A0C3C62658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3" y="2709000"/>
            <a:ext cx="2560000" cy="1440000"/>
          </a:xfrm>
          <a:prstGeom prst="rect">
            <a:avLst/>
          </a:prstGeom>
        </p:spPr>
      </p:pic>
      <p:grpSp>
        <p:nvGrpSpPr>
          <p:cNvPr id="5" name="Gruppe 4">
            <a:extLst>
              <a:ext uri="{FF2B5EF4-FFF2-40B4-BE49-F238E27FC236}">
                <a16:creationId xmlns:a16="http://schemas.microsoft.com/office/drawing/2014/main" id="{36FFAEB5-C425-5956-85A0-6F3DF142531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CB3608D1-4B3C-C15F-40EA-8A10B00F4967}"/>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3A4DAF2F-8C48-CE30-A1CE-4FB1DCE594D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002638"/>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4"/>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8"/>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2"/>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57300"/>
            <a:ext cx="4729162" cy="16613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96670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5 tekstbokse til ikon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042B816-2A3C-C539-9F3F-8504D33256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8394"/>
            <a:ext cx="2560000" cy="1440000"/>
          </a:xfrm>
          <a:prstGeom prst="rect">
            <a:avLst/>
          </a:prstGeom>
        </p:spPr>
      </p:pic>
      <p:grpSp>
        <p:nvGrpSpPr>
          <p:cNvPr id="8" name="Gruppe 7">
            <a:extLst>
              <a:ext uri="{FF2B5EF4-FFF2-40B4-BE49-F238E27FC236}">
                <a16:creationId xmlns:a16="http://schemas.microsoft.com/office/drawing/2014/main" id="{49BBA5BB-B2D4-B473-1E14-CC077735C6F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0" name="Tekstfelt 9">
              <a:extLst>
                <a:ext uri="{FF2B5EF4-FFF2-40B4-BE49-F238E27FC236}">
                  <a16:creationId xmlns:a16="http://schemas.microsoft.com/office/drawing/2014/main" id="{7E615DDD-2EE1-B144-D261-59C7D6D5028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EC2073EE-2B49-DED1-A495-38A3DFE8DC58}"/>
                </a:ext>
                <a:ext uri="{C183D7F6-B498-43B3-948B-1728B52AA6E4}">
                  <adec:decorative xmlns:adec="http://schemas.microsoft.com/office/drawing/2017/decorative" val="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908050"/>
            <a:ext cx="4684713" cy="1002638"/>
          </a:xfrm>
        </p:spPr>
        <p:txBody>
          <a:bodyPr/>
          <a:lstStyle/>
          <a:p>
            <a:r>
              <a:rPr lang="da-DK"/>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5" y="2435356"/>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11608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tekstbokse og et bille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7AF05B9-F072-E431-69C9-8C7BB549B457}"/>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166410"/>
          </a:xfrm>
        </p:spPr>
        <p:txBody>
          <a:bodyPr anchor="t"/>
          <a:lstStyle>
            <a:lvl1pPr>
              <a:defRPr>
                <a:solidFill>
                  <a:schemeClr val="bg1"/>
                </a:solidFill>
              </a:defRPr>
            </a:lvl1pPr>
          </a:lstStyle>
          <a:p>
            <a:r>
              <a:rPr lang="da-DK" dirty="0"/>
              <a:t>Klik for at redigere titeltypografien i masteren</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76350"/>
            <a:ext cx="4729162" cy="16232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0" name="Grafik 9">
            <a:extLst>
              <a:ext uri="{FF2B5EF4-FFF2-40B4-BE49-F238E27FC236}">
                <a16:creationId xmlns:a16="http://schemas.microsoft.com/office/drawing/2014/main" id="{B3BD5E7A-A023-6348-8D92-E7238AC65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538484"/>
            <a:ext cx="4687888" cy="355434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8" name="Billede 7">
            <a:extLst>
              <a:ext uri="{FF2B5EF4-FFF2-40B4-BE49-F238E27FC236}">
                <a16:creationId xmlns:a16="http://schemas.microsoft.com/office/drawing/2014/main" id="{B25002B8-12A3-F291-4485-A4F850EFE1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9553" y="2716809"/>
            <a:ext cx="2560000" cy="1440000"/>
          </a:xfrm>
          <a:prstGeom prst="rect">
            <a:avLst/>
          </a:prstGeom>
        </p:spPr>
      </p:pic>
      <p:sp>
        <p:nvSpPr>
          <p:cNvPr id="13" name="Tekstfelt 12">
            <a:extLst>
              <a:ext uri="{FF2B5EF4-FFF2-40B4-BE49-F238E27FC236}">
                <a16:creationId xmlns:a16="http://schemas.microsoft.com/office/drawing/2014/main" id="{9AF9C502-4495-E3C0-2426-2E8489C6B3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07DE1FB9-5130-4401-3B13-E55BA204C70F}"/>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226332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3D098DC2-9709-AD7D-8210-514BE5E4DBE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2" name="Gruppe 21">
              <a:extLst>
                <a:ext uri="{FF2B5EF4-FFF2-40B4-BE49-F238E27FC236}">
                  <a16:creationId xmlns:a16="http://schemas.microsoft.com/office/drawing/2014/main" id="{CCACFC27-83A5-653A-789F-DB15D120A0A4}"/>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643E7C0B-136C-7EDA-40E8-DD01765CB01D}"/>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3AAC5BBA-E439-6756-0832-902E284A38E6}"/>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2E1E7C77-1BC5-CC5D-5222-04B6B3A07EAE}"/>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F84424E1-CC4C-9AF3-B3BB-358A90FED0C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DD6E3A4-BA95-8D1D-72BE-11FA62B08A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FE431416-2F7A-61CB-29AD-561F4573B4F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A60AC80F-EA8E-430D-2A8F-1ACB6A8D16C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D20632B6-D549-F548-2EAD-41664B790930}"/>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8A9EA559-01AF-DC35-460F-966CB30FA8C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2FFF2F6C-4406-D200-45C3-06CAD31335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500631E8-ED3F-BB5B-1292-902BAC98E6A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F263517C-542F-4AE7-DDA7-2A2CA46D0B7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D8BD098C-54B9-1063-9CB5-48CEF7F19EB4}"/>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1" name="Billede 20">
            <a:extLst>
              <a:ext uri="{FF2B5EF4-FFF2-40B4-BE49-F238E27FC236}">
                <a16:creationId xmlns:a16="http://schemas.microsoft.com/office/drawing/2014/main" id="{EDDD6B14-3570-2A55-D9C0-B89299B5E1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7580"/>
            <a:ext cx="2560000" cy="1440000"/>
          </a:xfrm>
          <a:prstGeom prst="rect">
            <a:avLst/>
          </a:prstGeom>
        </p:spPr>
      </p:pic>
      <p:grpSp>
        <p:nvGrpSpPr>
          <p:cNvPr id="5" name="Gruppe 4">
            <a:extLst>
              <a:ext uri="{FF2B5EF4-FFF2-40B4-BE49-F238E27FC236}">
                <a16:creationId xmlns:a16="http://schemas.microsoft.com/office/drawing/2014/main" id="{28357BC8-BFF7-1929-5CD3-B28A2A4D3C02}"/>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3" name="Tekstfelt 22">
              <a:extLst>
                <a:ext uri="{FF2B5EF4-FFF2-40B4-BE49-F238E27FC236}">
                  <a16:creationId xmlns:a16="http://schemas.microsoft.com/office/drawing/2014/main" id="{632F083F-1067-51CF-F686-7BF2AD0E60C8}"/>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BD4ACA68-4842-5AA2-EAA6-EF5BD4A9CC7E}"/>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5" y="2466313"/>
            <a:ext cx="4684713" cy="36455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650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tekstbokse til meget teks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67C43F-E018-03DD-1651-AC8E785D682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2" name="Rektangel 1">
            <a:extLst>
              <a:ext uri="{FF2B5EF4-FFF2-40B4-BE49-F238E27FC236}">
                <a16:creationId xmlns:a16="http://schemas.microsoft.com/office/drawing/2014/main" id="{96422027-F08D-320A-F93F-6AB61A11CC08}"/>
              </a:ext>
              <a:ext uri="{C183D7F6-B498-43B3-948B-1728B52AA6E4}">
                <adec:decorative xmlns:adec="http://schemas.microsoft.com/office/drawing/2017/decorative" val="1"/>
              </a:ext>
            </a:extLst>
          </p:cNvPr>
          <p:cNvSpPr/>
          <p:nvPr userDrawn="1"/>
        </p:nvSpPr>
        <p:spPr>
          <a:xfrm>
            <a:off x="6088062" y="0"/>
            <a:ext cx="612394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483AB0BF-535F-2E0A-A96C-E23498C4955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5" y="1295400"/>
            <a:ext cx="4721225" cy="552450"/>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2095499"/>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5" y="3676650"/>
            <a:ext cx="4721225" cy="552450"/>
          </a:xfrm>
        </p:spPr>
        <p:txBody>
          <a:bodyPr anchor="t"/>
          <a:lstStyle>
            <a:lvl1pPr marL="0" indent="0">
              <a:buNone/>
              <a:defRPr sz="20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3" y="4476750"/>
            <a:ext cx="4706937" cy="161607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9847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AC77DE0-49F4-741D-FFD1-2990F14829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277" y="2709000"/>
            <a:ext cx="2560000" cy="1440000"/>
          </a:xfrm>
          <a:prstGeom prst="rect">
            <a:avLst/>
          </a:prstGeom>
        </p:spPr>
      </p:pic>
      <p:grpSp>
        <p:nvGrpSpPr>
          <p:cNvPr id="14" name="Gruppe 13">
            <a:extLst>
              <a:ext uri="{FF2B5EF4-FFF2-40B4-BE49-F238E27FC236}">
                <a16:creationId xmlns:a16="http://schemas.microsoft.com/office/drawing/2014/main" id="{5191E277-8D93-B524-D771-99CA6FD761B5}"/>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4C37CC05-39B4-C37D-3DAF-B90229C5E44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A204164F-3E30-A1C2-7B2C-AA4987BBBA3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48050"/>
            <a:ext cx="6096000" cy="3409950"/>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6112035" y="5330"/>
            <a:ext cx="6096000" cy="6852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fik 5">
            <a:extLst>
              <a:ext uri="{FF2B5EF4-FFF2-40B4-BE49-F238E27FC236}">
                <a16:creationId xmlns:a16="http://schemas.microsoft.com/office/drawing/2014/main" id="{A549EDC4-E677-5BC0-8C52-A54873F893F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0"/>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8" y="1257300"/>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2"/>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2"/>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62294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ede og 5 tekstbokse til meget tekst">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316D167B-0A82-D554-F533-99A2B84B43D0}"/>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8" name="Gruppe 27">
              <a:extLst>
                <a:ext uri="{FF2B5EF4-FFF2-40B4-BE49-F238E27FC236}">
                  <a16:creationId xmlns:a16="http://schemas.microsoft.com/office/drawing/2014/main" id="{A8A2FF09-A80B-C0B3-D8E0-EDEEBA87E7B4}"/>
                </a:ext>
              </a:extLst>
            </p:cNvPr>
            <p:cNvGrpSpPr/>
            <p:nvPr userDrawn="1"/>
          </p:nvGrpSpPr>
          <p:grpSpPr>
            <a:xfrm>
              <a:off x="-1838312" y="-38102"/>
              <a:ext cx="1721353" cy="2467796"/>
              <a:chOff x="-1838312" y="-9527"/>
              <a:chExt cx="1721353" cy="2467796"/>
            </a:xfrm>
          </p:grpSpPr>
          <p:grpSp>
            <p:nvGrpSpPr>
              <p:cNvPr id="31" name="Gruppe 30">
                <a:extLst>
                  <a:ext uri="{FF2B5EF4-FFF2-40B4-BE49-F238E27FC236}">
                    <a16:creationId xmlns:a16="http://schemas.microsoft.com/office/drawing/2014/main" id="{D6DE3E4A-3E6B-A33E-CBB7-25C47F57D1CE}"/>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A30FCF2C-85C9-2571-563C-A002CDF2402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pe 33">
                  <a:extLst>
                    <a:ext uri="{FF2B5EF4-FFF2-40B4-BE49-F238E27FC236}">
                      <a16:creationId xmlns:a16="http://schemas.microsoft.com/office/drawing/2014/main" id="{FA36E4AE-7ACB-B892-92F3-AD4EC166C984}"/>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18725B7E-7AD8-9633-E65A-CADB5A1BCDA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6F33C8EB-AA4C-E107-9609-9F3F096E043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ktangel 40">
                    <a:extLst>
                      <a:ext uri="{FF2B5EF4-FFF2-40B4-BE49-F238E27FC236}">
                        <a16:creationId xmlns:a16="http://schemas.microsoft.com/office/drawing/2014/main" id="{83D54488-AE27-2B0B-C61C-4C851FE8489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pe 34">
                  <a:extLst>
                    <a:ext uri="{FF2B5EF4-FFF2-40B4-BE49-F238E27FC236}">
                      <a16:creationId xmlns:a16="http://schemas.microsoft.com/office/drawing/2014/main" id="{776F1C0A-4A28-185B-8D32-0AED18264DC0}"/>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524D8956-0728-4D51-DAE6-D2E177B2B5A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59CBDF96-2C34-E3D0-FB5A-423E664776D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B92EE15-37EF-1F4C-97B5-3B081B38B7E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Tekstfelt 31">
                <a:extLst>
                  <a:ext uri="{FF2B5EF4-FFF2-40B4-BE49-F238E27FC236}">
                    <a16:creationId xmlns:a16="http://schemas.microsoft.com/office/drawing/2014/main" id="{EFF22FD9-0F0E-4A15-FF4D-A9E7DCDC23F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39677E34-2C79-D3F7-019B-52B0A5959599}"/>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D8A49487-1C14-4F5D-EBD5-B2F76E8A3987}"/>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3511CBAC-21D2-AB52-0D04-F8CDB94C484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9000"/>
            <a:ext cx="2560000" cy="1440000"/>
          </a:xfrm>
          <a:prstGeom prst="rect">
            <a:avLst/>
          </a:prstGeom>
        </p:spPr>
      </p:pic>
      <p:sp>
        <p:nvSpPr>
          <p:cNvPr id="27" name="Tekstfelt 26">
            <a:extLst>
              <a:ext uri="{FF2B5EF4-FFF2-40B4-BE49-F238E27FC236}">
                <a16:creationId xmlns:a16="http://schemas.microsoft.com/office/drawing/2014/main" id="{7CC52717-4EFE-6A51-8223-F81EBE3B27F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1FDAEDE0-F169-1241-0D59-0211D047522A}"/>
              </a:ext>
              <a:ext uri="{C183D7F6-B498-43B3-948B-1728B52AA6E4}">
                <adec:decorative xmlns:adec="http://schemas.microsoft.com/office/drawing/2017/decorative" val="1"/>
              </a:ext>
            </a:extLst>
          </p:cNvPr>
          <p:cNvSpPr/>
          <p:nvPr userDrawn="1"/>
        </p:nvSpPr>
        <p:spPr>
          <a:xfrm>
            <a:off x="6083350" y="0"/>
            <a:ext cx="6108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0"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61987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lede og 2 tekstbokse til meget tekst">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EC2F7ED9-9BF7-C7B7-EB72-6BD221FEDCE1}"/>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6E0F90FB-0873-456D-DC29-D33DECC48B0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6EE91A7A-7179-946D-CCF7-21B1AF1DA04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FC2FD682-5FCF-426B-2F13-A6DE7F8ABFC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BCF29FE-8F2E-13B3-1918-6F489B08F9F1}"/>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8576FA2D-9D8F-7A7D-0974-5C154609DA9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2BA24124-6A67-09D8-D140-44B65791E384}"/>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88002E0B-A862-95A5-97BA-A9AC8537AE8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3520676-EE25-4A2E-10B7-AB070D0720B5}"/>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5C40E531-FD7C-E82E-D713-A66D6367159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39D8874-B0D4-10BC-7F6D-E19AF031450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C92C1C8E-0B84-3A99-1735-4265A900B2DD}"/>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F2B9F35-EF73-D6E9-993A-9425431201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885782AC-377D-3B03-0B08-D68A5694E9E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A9482C38-3859-6BCE-9319-DDFED00395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8F9F6FC-AABB-9DFE-5144-9DAF71BAF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5466"/>
            <a:ext cx="2560000" cy="1440000"/>
          </a:xfrm>
          <a:prstGeom prst="rect">
            <a:avLst/>
          </a:prstGeom>
        </p:spPr>
      </p:pic>
      <p:sp>
        <p:nvSpPr>
          <p:cNvPr id="24" name="Tekstfelt 23">
            <a:extLst>
              <a:ext uri="{FF2B5EF4-FFF2-40B4-BE49-F238E27FC236}">
                <a16:creationId xmlns:a16="http://schemas.microsoft.com/office/drawing/2014/main" id="{E8F98C31-2796-A94D-49BA-AD4E49EA4A3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12633" y="-9527"/>
            <a:ext cx="6096000" cy="6867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3" name="Rektangel 22">
            <a:extLst>
              <a:ext uri="{FF2B5EF4-FFF2-40B4-BE49-F238E27FC236}">
                <a16:creationId xmlns:a16="http://schemas.microsoft.com/office/drawing/2014/main" id="{7A3D8254-D5C5-62D8-33D2-CD6369C5E846}"/>
              </a:ext>
              <a:ext uri="{C183D7F6-B498-43B3-948B-1728B52AA6E4}">
                <adec:decorative xmlns:adec="http://schemas.microsoft.com/office/drawing/2017/decorative" val="1"/>
              </a:ext>
            </a:extLst>
          </p:cNvPr>
          <p:cNvSpPr/>
          <p:nvPr userDrawn="1"/>
        </p:nvSpPr>
        <p:spPr>
          <a:xfrm>
            <a:off x="6083367" y="-9528"/>
            <a:ext cx="6128067" cy="343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67" y="-9528"/>
            <a:ext cx="61272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3" y="3852152"/>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53384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2 tekstbokse til meget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B158799-4A98-BFA7-79AD-7A6A76E42DB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12877"/>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0"/>
              </a:ext>
            </a:extLst>
          </p:cNvPr>
          <p:cNvSpPr/>
          <p:nvPr userDrawn="1"/>
        </p:nvSpPr>
        <p:spPr>
          <a:xfrm>
            <a:off x="6095994"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FAFF689B-B4D2-C4B4-6065-00A880E28BF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29812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2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EF3F206-CA59-8F86-4DE1-C2CA07F2BD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947" y="2709000"/>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6C4A6E2D-BD68-F1F4-2A3C-CD9F1AF69E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62424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636A738-C33A-2AB5-4088-9C4721100EB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100" y="2723611"/>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6658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61FA892-0E92-92A2-CC1B-E916A63AD4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82827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2.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slideLayout" Target="../slideLayouts/slideLayout114.xml"/><Relationship Id="rId47" Type="http://schemas.openxmlformats.org/officeDocument/2006/relationships/slideLayout" Target="../slideLayouts/slideLayout119.xml"/><Relationship Id="rId50" Type="http://schemas.openxmlformats.org/officeDocument/2006/relationships/slideLayout" Target="../slideLayouts/slideLayout122.xml"/><Relationship Id="rId55" Type="http://schemas.openxmlformats.org/officeDocument/2006/relationships/slideLayout" Target="../slideLayouts/slideLayout127.xml"/><Relationship Id="rId63" Type="http://schemas.openxmlformats.org/officeDocument/2006/relationships/image" Target="../media/image54.png"/><Relationship Id="rId7" Type="http://schemas.openxmlformats.org/officeDocument/2006/relationships/slideLayout" Target="../slideLayouts/slideLayout7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9" Type="http://schemas.openxmlformats.org/officeDocument/2006/relationships/slideLayout" Target="../slideLayouts/slideLayout101.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slideLayout" Target="../slideLayouts/slideLayout112.xml"/><Relationship Id="rId45" Type="http://schemas.openxmlformats.org/officeDocument/2006/relationships/slideLayout" Target="../slideLayouts/slideLayout117.xml"/><Relationship Id="rId53" Type="http://schemas.openxmlformats.org/officeDocument/2006/relationships/slideLayout" Target="../slideLayouts/slideLayout125.xml"/><Relationship Id="rId58" Type="http://schemas.openxmlformats.org/officeDocument/2006/relationships/slideLayout" Target="../slideLayouts/slideLayout130.xml"/><Relationship Id="rId5" Type="http://schemas.openxmlformats.org/officeDocument/2006/relationships/slideLayout" Target="../slideLayouts/slideLayout77.xml"/><Relationship Id="rId61" Type="http://schemas.openxmlformats.org/officeDocument/2006/relationships/slideLayout" Target="../slideLayouts/slideLayout133.xml"/><Relationship Id="rId19" Type="http://schemas.openxmlformats.org/officeDocument/2006/relationships/slideLayout" Target="../slideLayouts/slideLayout9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43" Type="http://schemas.openxmlformats.org/officeDocument/2006/relationships/slideLayout" Target="../slideLayouts/slideLayout115.xml"/><Relationship Id="rId48" Type="http://schemas.openxmlformats.org/officeDocument/2006/relationships/slideLayout" Target="../slideLayouts/slideLayout120.xml"/><Relationship Id="rId56" Type="http://schemas.openxmlformats.org/officeDocument/2006/relationships/slideLayout" Target="../slideLayouts/slideLayout128.xml"/><Relationship Id="rId64" Type="http://schemas.openxmlformats.org/officeDocument/2006/relationships/image" Target="../media/image55.svg"/><Relationship Id="rId8" Type="http://schemas.openxmlformats.org/officeDocument/2006/relationships/slideLayout" Target="../slideLayouts/slideLayout80.xml"/><Relationship Id="rId51" Type="http://schemas.openxmlformats.org/officeDocument/2006/relationships/slideLayout" Target="../slideLayouts/slideLayout123.xml"/><Relationship Id="rId3" Type="http://schemas.openxmlformats.org/officeDocument/2006/relationships/slideLayout" Target="../slideLayouts/slideLayout75.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46" Type="http://schemas.openxmlformats.org/officeDocument/2006/relationships/slideLayout" Target="../slideLayouts/slideLayout118.xml"/><Relationship Id="rId59" Type="http://schemas.openxmlformats.org/officeDocument/2006/relationships/slideLayout" Target="../slideLayouts/slideLayout131.xml"/><Relationship Id="rId20" Type="http://schemas.openxmlformats.org/officeDocument/2006/relationships/slideLayout" Target="../slideLayouts/slideLayout92.xml"/><Relationship Id="rId41" Type="http://schemas.openxmlformats.org/officeDocument/2006/relationships/slideLayout" Target="../slideLayouts/slideLayout113.xml"/><Relationship Id="rId54" Type="http://schemas.openxmlformats.org/officeDocument/2006/relationships/slideLayout" Target="../slideLayouts/slideLayout126.xml"/><Relationship Id="rId62" Type="http://schemas.openxmlformats.org/officeDocument/2006/relationships/theme" Target="../theme/theme3.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49" Type="http://schemas.openxmlformats.org/officeDocument/2006/relationships/slideLayout" Target="../slideLayouts/slideLayout121.xml"/><Relationship Id="rId57" Type="http://schemas.openxmlformats.org/officeDocument/2006/relationships/slideLayout" Target="../slideLayouts/slideLayout129.xml"/><Relationship Id="rId10" Type="http://schemas.openxmlformats.org/officeDocument/2006/relationships/slideLayout" Target="../slideLayouts/slideLayout82.xml"/><Relationship Id="rId31" Type="http://schemas.openxmlformats.org/officeDocument/2006/relationships/slideLayout" Target="../slideLayouts/slideLayout103.xml"/><Relationship Id="rId44" Type="http://schemas.openxmlformats.org/officeDocument/2006/relationships/slideLayout" Target="../slideLayouts/slideLayout116.xml"/><Relationship Id="rId52" Type="http://schemas.openxmlformats.org/officeDocument/2006/relationships/slideLayout" Target="../slideLayouts/slideLayout124.xml"/><Relationship Id="rId60" Type="http://schemas.openxmlformats.org/officeDocument/2006/relationships/slideLayout" Target="../slideLayouts/slideLayout13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8"/>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46509"/>
            <a:ext cx="10795000" cy="3935610"/>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3"/>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7"/>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 uri="{C183D7F6-B498-43B3-948B-1728B52AA6E4}">
                <adec:decorative xmlns:adec="http://schemas.microsoft.com/office/drawing/2017/decorative" val="1"/>
              </a:ext>
            </a:extLst>
          </p:cNvPr>
          <p:cNvPicPr>
            <a:picLocks noChangeAspect="1"/>
          </p:cNvPicPr>
          <p:nvPr userDrawn="1"/>
        </p:nvPicPr>
        <p:blipFill>
          <a:blip r:embed="rId63" cstate="email">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10931537" y="558817"/>
            <a:ext cx="565138" cy="337370"/>
          </a:xfrm>
          <a:prstGeom prst="rect">
            <a:avLst/>
          </a:prstGeom>
        </p:spPr>
      </p:pic>
      <p:grpSp>
        <p:nvGrpSpPr>
          <p:cNvPr id="16" name="Gruppe 15">
            <a:extLst>
              <a:ext uri="{FF2B5EF4-FFF2-40B4-BE49-F238E27FC236}">
                <a16:creationId xmlns:a16="http://schemas.microsoft.com/office/drawing/2014/main" id="{6A1043E5-D0A7-CA62-F37C-C2EFF9EA502A}"/>
              </a:ext>
              <a:ext uri="{C183D7F6-B498-43B3-948B-1728B52AA6E4}">
                <adec:decorative xmlns:adec="http://schemas.microsoft.com/office/drawing/2017/decorative" val="1"/>
              </a:ext>
            </a:extLst>
          </p:cNvPr>
          <p:cNvGrpSpPr/>
          <p:nvPr userDrawn="1"/>
        </p:nvGrpSpPr>
        <p:grpSpPr>
          <a:xfrm>
            <a:off x="-1838313" y="-9527"/>
            <a:ext cx="1721354" cy="2467796"/>
            <a:chOff x="-1838313" y="-9527"/>
            <a:chExt cx="1721354" cy="2467796"/>
          </a:xfrm>
        </p:grpSpPr>
        <p:grpSp>
          <p:nvGrpSpPr>
            <p:cNvPr id="58" name="Gruppe 57">
              <a:extLst>
                <a:ext uri="{FF2B5EF4-FFF2-40B4-BE49-F238E27FC236}">
                  <a16:creationId xmlns:a16="http://schemas.microsoft.com/office/drawing/2014/main" id="{143FAA6E-FC30-37C1-0FCA-EC9E42298851}"/>
                </a:ext>
              </a:extLst>
            </p:cNvPr>
            <p:cNvGrpSpPr/>
            <p:nvPr userDrawn="1"/>
          </p:nvGrpSpPr>
          <p:grpSpPr>
            <a:xfrm>
              <a:off x="-1838312" y="-9527"/>
              <a:ext cx="1721353" cy="2467796"/>
              <a:chOff x="-1838312" y="-9527"/>
              <a:chExt cx="1721353" cy="2467796"/>
            </a:xfrm>
          </p:grpSpPr>
          <p:grpSp>
            <p:nvGrpSpPr>
              <p:cNvPr id="4" name="Gruppe 3">
                <a:extLst>
                  <a:ext uri="{FF2B5EF4-FFF2-40B4-BE49-F238E27FC236}">
                    <a16:creationId xmlns:a16="http://schemas.microsoft.com/office/drawing/2014/main" id="{3F8A4EA2-4394-40A4-197E-B8453E465F4F}"/>
                  </a:ext>
                </a:extLst>
              </p:cNvPr>
              <p:cNvGrpSpPr/>
              <p:nvPr userDrawn="1"/>
            </p:nvGrpSpPr>
            <p:grpSpPr>
              <a:xfrm>
                <a:off x="-1838312" y="566838"/>
                <a:ext cx="1686995" cy="1891431"/>
                <a:chOff x="-2407803" y="1483724"/>
                <a:chExt cx="1686995" cy="1891431"/>
              </a:xfrm>
            </p:grpSpPr>
            <p:sp>
              <p:nvSpPr>
                <p:cNvPr id="8" name="Rektangel 7">
                  <a:extLst>
                    <a:ext uri="{FF2B5EF4-FFF2-40B4-BE49-F238E27FC236}">
                      <a16:creationId xmlns:a16="http://schemas.microsoft.com/office/drawing/2014/main" id="{3C3D4C51-EFFC-AB40-CAC4-81D7D05AAA8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pe 9">
                  <a:extLst>
                    <a:ext uri="{FF2B5EF4-FFF2-40B4-BE49-F238E27FC236}">
                      <a16:creationId xmlns:a16="http://schemas.microsoft.com/office/drawing/2014/main" id="{38B7DE10-E31E-D7F6-42D0-0A244ECB8AF0}"/>
                    </a:ext>
                  </a:extLst>
                </p:cNvPr>
                <p:cNvGrpSpPr/>
                <p:nvPr userDrawn="1"/>
              </p:nvGrpSpPr>
              <p:grpSpPr>
                <a:xfrm>
                  <a:off x="-2329929" y="1577145"/>
                  <a:ext cx="1531247" cy="737710"/>
                  <a:chOff x="-2855495" y="1483725"/>
                  <a:chExt cx="1531247" cy="737710"/>
                </a:xfrm>
              </p:grpSpPr>
              <p:sp>
                <p:nvSpPr>
                  <p:cNvPr id="51" name="Rektangel 50">
                    <a:extLst>
                      <a:ext uri="{FF2B5EF4-FFF2-40B4-BE49-F238E27FC236}">
                        <a16:creationId xmlns:a16="http://schemas.microsoft.com/office/drawing/2014/main" id="{87E439C3-4BE3-0156-7409-63AE1623376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ktangel 54">
                    <a:extLst>
                      <a:ext uri="{FF2B5EF4-FFF2-40B4-BE49-F238E27FC236}">
                        <a16:creationId xmlns:a16="http://schemas.microsoft.com/office/drawing/2014/main" id="{4C3EA789-0CAA-56AD-00F9-ED09E65D8E0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Rektangel 55">
                    <a:extLst>
                      <a:ext uri="{FF2B5EF4-FFF2-40B4-BE49-F238E27FC236}">
                        <a16:creationId xmlns:a16="http://schemas.microsoft.com/office/drawing/2014/main" id="{106FADAD-BE7F-FA56-5246-017570198EB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1" name="Gruppe 10">
                  <a:extLst>
                    <a:ext uri="{FF2B5EF4-FFF2-40B4-BE49-F238E27FC236}">
                      <a16:creationId xmlns:a16="http://schemas.microsoft.com/office/drawing/2014/main" id="{D4D6EE05-7F43-0FDE-4FF8-05FE554B3038}"/>
                    </a:ext>
                  </a:extLst>
                </p:cNvPr>
                <p:cNvGrpSpPr/>
                <p:nvPr userDrawn="1"/>
              </p:nvGrpSpPr>
              <p:grpSpPr>
                <a:xfrm>
                  <a:off x="-2329929" y="2483522"/>
                  <a:ext cx="1531247" cy="737710"/>
                  <a:chOff x="-2879557" y="2390102"/>
                  <a:chExt cx="1531247" cy="737710"/>
                </a:xfrm>
              </p:grpSpPr>
              <p:sp>
                <p:nvSpPr>
                  <p:cNvPr id="12" name="Rektangel 11">
                    <a:extLst>
                      <a:ext uri="{FF2B5EF4-FFF2-40B4-BE49-F238E27FC236}">
                        <a16:creationId xmlns:a16="http://schemas.microsoft.com/office/drawing/2014/main" id="{CB4CA63C-6565-70E1-C3B5-37EC1E4CAD2B}"/>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ktangel 12">
                    <a:extLst>
                      <a:ext uri="{FF2B5EF4-FFF2-40B4-BE49-F238E27FC236}">
                        <a16:creationId xmlns:a16="http://schemas.microsoft.com/office/drawing/2014/main" id="{1D54DA99-B2E5-5AFF-D813-679B02B735A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ktangel 14">
                    <a:extLst>
                      <a:ext uri="{FF2B5EF4-FFF2-40B4-BE49-F238E27FC236}">
                        <a16:creationId xmlns:a16="http://schemas.microsoft.com/office/drawing/2014/main" id="{5AC07DD9-3E22-2CE1-D19D-D0873D53269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7" name="Tekstfelt 56">
                <a:extLst>
                  <a:ext uri="{FF2B5EF4-FFF2-40B4-BE49-F238E27FC236}">
                    <a16:creationId xmlns:a16="http://schemas.microsoft.com/office/drawing/2014/main" id="{D89599CD-03AA-D194-90D0-3D411A88222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84B8BDD6-8DDB-9F12-2479-6FED5664DF82}"/>
                </a:ext>
              </a:extLst>
            </p:cNvPr>
            <p:cNvSpPr/>
            <p:nvPr userDrawn="1"/>
          </p:nvSpPr>
          <p:spPr>
            <a:xfrm>
              <a:off x="-1838312" y="55731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CD05EE1A-3EBF-8572-AA36-E70FFC57BE82}"/>
                </a:ext>
              </a:extLst>
            </p:cNvPr>
            <p:cNvSpPr/>
            <p:nvPr userDrawn="1"/>
          </p:nvSpPr>
          <p:spPr>
            <a:xfrm>
              <a:off x="-1838313" y="148186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9328456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7" r:id="rId3"/>
    <p:sldLayoutId id="2147483678" r:id="rId4"/>
    <p:sldLayoutId id="2147483649" r:id="rId5"/>
    <p:sldLayoutId id="2147483660" r:id="rId6"/>
    <p:sldLayoutId id="2147483661" r:id="rId7"/>
    <p:sldLayoutId id="2147483669" r:id="rId8"/>
    <p:sldLayoutId id="2147483657" r:id="rId9"/>
    <p:sldLayoutId id="2147483658" r:id="rId10"/>
    <p:sldLayoutId id="2147483695" r:id="rId11"/>
    <p:sldLayoutId id="2147483670" r:id="rId12"/>
    <p:sldLayoutId id="2147483673" r:id="rId13"/>
    <p:sldLayoutId id="2147483674" r:id="rId14"/>
    <p:sldLayoutId id="2147483672" r:id="rId15"/>
    <p:sldLayoutId id="2147483663" r:id="rId16"/>
    <p:sldLayoutId id="2147483666" r:id="rId17"/>
    <p:sldLayoutId id="2147483686" r:id="rId18"/>
    <p:sldLayoutId id="2147483659" r:id="rId19"/>
    <p:sldLayoutId id="2147483675" r:id="rId20"/>
    <p:sldLayoutId id="2147483701" r:id="rId21"/>
    <p:sldLayoutId id="2147483676" r:id="rId22"/>
    <p:sldLayoutId id="2147483690" r:id="rId23"/>
    <p:sldLayoutId id="2147483691" r:id="rId24"/>
    <p:sldLayoutId id="2147483692" r:id="rId25"/>
    <p:sldLayoutId id="2147483693" r:id="rId26"/>
    <p:sldLayoutId id="2147483694" r:id="rId27"/>
    <p:sldLayoutId id="2147483664" r:id="rId28"/>
    <p:sldLayoutId id="2147483679" r:id="rId29"/>
    <p:sldLayoutId id="2147483683" r:id="rId30"/>
    <p:sldLayoutId id="2147483684" r:id="rId31"/>
    <p:sldLayoutId id="2147483696" r:id="rId32"/>
    <p:sldLayoutId id="2147483706" r:id="rId33"/>
    <p:sldLayoutId id="2147483707" r:id="rId34"/>
    <p:sldLayoutId id="2147483697" r:id="rId35"/>
    <p:sldLayoutId id="2147483698" r:id="rId36"/>
    <p:sldLayoutId id="2147483699" r:id="rId37"/>
    <p:sldLayoutId id="2147483687" r:id="rId38"/>
    <p:sldLayoutId id="2147483688" r:id="rId39"/>
    <p:sldLayoutId id="2147483712" r:id="rId40"/>
    <p:sldLayoutId id="2147483710" r:id="rId41"/>
    <p:sldLayoutId id="2147483709" r:id="rId42"/>
    <p:sldLayoutId id="2147483689" r:id="rId43"/>
    <p:sldLayoutId id="2147483708" r:id="rId44"/>
    <p:sldLayoutId id="2147483711" r:id="rId45"/>
    <p:sldLayoutId id="2147483656" r:id="rId46"/>
    <p:sldLayoutId id="2147483680" r:id="rId47"/>
    <p:sldLayoutId id="2147483704" r:id="rId48"/>
    <p:sldLayoutId id="2147483705" r:id="rId49"/>
    <p:sldLayoutId id="2147483662" r:id="rId50"/>
    <p:sldLayoutId id="2147483682" r:id="rId51"/>
    <p:sldLayoutId id="2147483702" r:id="rId52"/>
    <p:sldLayoutId id="2147483703" r:id="rId53"/>
    <p:sldLayoutId id="2147483681" r:id="rId54"/>
    <p:sldLayoutId id="2147483650" r:id="rId55"/>
    <p:sldLayoutId id="2147483651" r:id="rId56"/>
    <p:sldLayoutId id="2147483652" r:id="rId57"/>
    <p:sldLayoutId id="2147483653" r:id="rId58"/>
    <p:sldLayoutId id="2147483654" r:id="rId59"/>
    <p:sldLayoutId id="2147483671" r:id="rId60"/>
    <p:sldLayoutId id="2147483655"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80000" indent="-180000" algn="l" defTabSz="914400"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38" userDrawn="1">
          <p15:clr>
            <a:srgbClr val="F26B43"/>
          </p15:clr>
        </p15:guide>
        <p15:guide id="4" orient="horz" pos="346" userDrawn="1">
          <p15:clr>
            <a:srgbClr val="F26B43"/>
          </p15:clr>
        </p15:guide>
        <p15:guide id="5" orient="horz" pos="3838" userDrawn="1">
          <p15:clr>
            <a:srgbClr val="F26B43"/>
          </p15:clr>
        </p15:guide>
        <p15:guide id="6" pos="438" userDrawn="1">
          <p15:clr>
            <a:srgbClr val="F26B43"/>
          </p15:clr>
        </p15:guide>
        <p15:guide id="7" orient="horz" pos="570" userDrawn="1">
          <p15:clr>
            <a:srgbClr val="F26B43"/>
          </p15:clr>
        </p15:guide>
        <p15:guide id="8" pos="3690" userDrawn="1">
          <p15:clr>
            <a:srgbClr val="F26B43"/>
          </p15:clr>
        </p15:guide>
        <p15:guide id="9" pos="3985" userDrawn="1">
          <p15:clr>
            <a:srgbClr val="F26B43"/>
          </p15:clr>
        </p15:guide>
        <p15:guide id="11" pos="3393" userDrawn="1">
          <p15:clr>
            <a:srgbClr val="F26B43"/>
          </p15:clr>
        </p15:guide>
        <p15:guide id="12" pos="1184" userDrawn="1">
          <p15:clr>
            <a:srgbClr val="F26B43"/>
          </p15:clr>
        </p15:guide>
        <p15:guide id="13" pos="42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610D281-04E6-8A2D-916C-FC3F86EFC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A5FF343-AC28-E731-0227-1F985E25B2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9C1B2A5-78CF-BF2E-A84D-37453094D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08CE0-D35B-4455-A8F2-66AED71C70E9}" type="datetimeFigureOut">
              <a:rPr lang="da-DK" smtClean="0"/>
              <a:t>01-11-2024</a:t>
            </a:fld>
            <a:endParaRPr lang="da-DK"/>
          </a:p>
        </p:txBody>
      </p:sp>
      <p:sp>
        <p:nvSpPr>
          <p:cNvPr id="5" name="Pladsholder til sidefod 4">
            <a:extLst>
              <a:ext uri="{FF2B5EF4-FFF2-40B4-BE49-F238E27FC236}">
                <a16:creationId xmlns:a16="http://schemas.microsoft.com/office/drawing/2014/main" id="{2354EB24-5F24-3502-9CBC-9782FEAF5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FAA475B-B1B2-FCCF-7BC5-83E4CC1DE0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FB694-35CF-4CE2-9A10-2C2D86DC88EA}" type="slidenum">
              <a:rPr lang="da-DK" smtClean="0"/>
              <a:t>‹nr.›</a:t>
            </a:fld>
            <a:endParaRPr lang="da-DK"/>
          </a:p>
        </p:txBody>
      </p:sp>
    </p:spTree>
    <p:extLst>
      <p:ext uri="{BB962C8B-B14F-4D97-AF65-F5344CB8AC3E}">
        <p14:creationId xmlns:p14="http://schemas.microsoft.com/office/powerpoint/2010/main" val="61888835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8"/>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01205"/>
            <a:ext cx="10795000" cy="398091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3"/>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7"/>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Lst>
          </p:cNvPr>
          <p:cNvPicPr>
            <a:picLocks noChangeAspect="1"/>
          </p:cNvPicPr>
          <p:nvPr userDrawn="1"/>
        </p:nvPicPr>
        <p:blipFill>
          <a:blip r:embed="rId63" cstate="screen">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10931537" y="558817"/>
            <a:ext cx="565138" cy="337370"/>
          </a:xfrm>
          <a:prstGeom prst="rect">
            <a:avLst/>
          </a:prstGeom>
        </p:spPr>
      </p:pic>
      <p:grpSp>
        <p:nvGrpSpPr>
          <p:cNvPr id="17" name="Gruppe 16">
            <a:extLst>
              <a:ext uri="{FF2B5EF4-FFF2-40B4-BE49-F238E27FC236}">
                <a16:creationId xmlns:a16="http://schemas.microsoft.com/office/drawing/2014/main" id="{7976C3B7-367B-EEFD-01FF-7DAD9895B14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58" name="Gruppe 57">
              <a:extLst>
                <a:ext uri="{FF2B5EF4-FFF2-40B4-BE49-F238E27FC236}">
                  <a16:creationId xmlns:a16="http://schemas.microsoft.com/office/drawing/2014/main" id="{62B84B9D-6FC4-CACC-E61D-2888E4D579FA}"/>
                </a:ext>
              </a:extLst>
            </p:cNvPr>
            <p:cNvGrpSpPr/>
            <p:nvPr userDrawn="1"/>
          </p:nvGrpSpPr>
          <p:grpSpPr>
            <a:xfrm>
              <a:off x="-1838312" y="-38102"/>
              <a:ext cx="1721353" cy="2467796"/>
              <a:chOff x="-1838312" y="-9527"/>
              <a:chExt cx="1721353" cy="2467796"/>
            </a:xfrm>
          </p:grpSpPr>
          <p:grpSp>
            <p:nvGrpSpPr>
              <p:cNvPr id="56" name="Gruppe 55">
                <a:extLst>
                  <a:ext uri="{FF2B5EF4-FFF2-40B4-BE49-F238E27FC236}">
                    <a16:creationId xmlns:a16="http://schemas.microsoft.com/office/drawing/2014/main" id="{6DAE384C-26E6-BC23-5DB6-1E352E725B4F}"/>
                  </a:ext>
                </a:extLst>
              </p:cNvPr>
              <p:cNvGrpSpPr/>
              <p:nvPr userDrawn="1"/>
            </p:nvGrpSpPr>
            <p:grpSpPr>
              <a:xfrm>
                <a:off x="-1838312" y="566838"/>
                <a:ext cx="1686995" cy="1891431"/>
                <a:chOff x="-2407803" y="1483724"/>
                <a:chExt cx="1686995" cy="1891431"/>
              </a:xfrm>
            </p:grpSpPr>
            <p:sp>
              <p:nvSpPr>
                <p:cNvPr id="55" name="Rektangel 54">
                  <a:extLst>
                    <a:ext uri="{FF2B5EF4-FFF2-40B4-BE49-F238E27FC236}">
                      <a16:creationId xmlns:a16="http://schemas.microsoft.com/office/drawing/2014/main" id="{D0A8DC51-CCCC-4583-95C9-8DDEDF9EA8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pe 14">
                  <a:extLst>
                    <a:ext uri="{FF2B5EF4-FFF2-40B4-BE49-F238E27FC236}">
                      <a16:creationId xmlns:a16="http://schemas.microsoft.com/office/drawing/2014/main" id="{9E81AD9D-424F-4FA4-7F3A-350E9DE50163}"/>
                    </a:ext>
                  </a:extLst>
                </p:cNvPr>
                <p:cNvGrpSpPr/>
                <p:nvPr userDrawn="1"/>
              </p:nvGrpSpPr>
              <p:grpSpPr>
                <a:xfrm>
                  <a:off x="-2329929" y="1577145"/>
                  <a:ext cx="1531247" cy="737710"/>
                  <a:chOff x="-2855495" y="1483725"/>
                  <a:chExt cx="1531247" cy="737710"/>
                </a:xfrm>
              </p:grpSpPr>
              <p:sp>
                <p:nvSpPr>
                  <p:cNvPr id="4" name="Rektangel 3">
                    <a:extLst>
                      <a:ext uri="{FF2B5EF4-FFF2-40B4-BE49-F238E27FC236}">
                        <a16:creationId xmlns:a16="http://schemas.microsoft.com/office/drawing/2014/main" id="{2FF9A06C-F03F-B5FD-4E8D-40437C13838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ktangel 7">
                    <a:extLst>
                      <a:ext uri="{FF2B5EF4-FFF2-40B4-BE49-F238E27FC236}">
                        <a16:creationId xmlns:a16="http://schemas.microsoft.com/office/drawing/2014/main" id="{164E61BA-136F-B14D-44B3-516620005EA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ktangel 9">
                    <a:extLst>
                      <a:ext uri="{FF2B5EF4-FFF2-40B4-BE49-F238E27FC236}">
                        <a16:creationId xmlns:a16="http://schemas.microsoft.com/office/drawing/2014/main" id="{7DAD56D3-3909-7AE3-9024-70CD7B0BC00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1" name="Gruppe 50">
                  <a:extLst>
                    <a:ext uri="{FF2B5EF4-FFF2-40B4-BE49-F238E27FC236}">
                      <a16:creationId xmlns:a16="http://schemas.microsoft.com/office/drawing/2014/main" id="{5F4E8AB2-63CA-6DD8-C45B-2FDCBDB9CDC9}"/>
                    </a:ext>
                  </a:extLst>
                </p:cNvPr>
                <p:cNvGrpSpPr/>
                <p:nvPr userDrawn="1"/>
              </p:nvGrpSpPr>
              <p:grpSpPr>
                <a:xfrm>
                  <a:off x="-2329929" y="2483522"/>
                  <a:ext cx="1531247" cy="737710"/>
                  <a:chOff x="-2879557" y="2390102"/>
                  <a:chExt cx="1531247" cy="737710"/>
                </a:xfrm>
              </p:grpSpPr>
              <p:sp>
                <p:nvSpPr>
                  <p:cNvPr id="11" name="Rektangel 10">
                    <a:extLst>
                      <a:ext uri="{FF2B5EF4-FFF2-40B4-BE49-F238E27FC236}">
                        <a16:creationId xmlns:a16="http://schemas.microsoft.com/office/drawing/2014/main" id="{64AF931D-257E-55B8-E291-A2F1C546DAC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B5FCD5A1-81B0-35DC-5FC1-337668B3E2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ktangel 12">
                    <a:extLst>
                      <a:ext uri="{FF2B5EF4-FFF2-40B4-BE49-F238E27FC236}">
                        <a16:creationId xmlns:a16="http://schemas.microsoft.com/office/drawing/2014/main" id="{BAC169FC-CBA6-0ED8-B819-036F98C88F58}"/>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7" name="Tekstfelt 56">
                <a:extLst>
                  <a:ext uri="{FF2B5EF4-FFF2-40B4-BE49-F238E27FC236}">
                    <a16:creationId xmlns:a16="http://schemas.microsoft.com/office/drawing/2014/main" id="{DD24EAC3-AE39-E15F-C202-6415FFB04B6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D548134A-07AF-4213-AFEA-3BB7B1D7D81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744930B-8CBB-6B07-1DE1-9B252B9440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20356318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 id="2147483831" r:id="rId45"/>
    <p:sldLayoutId id="2147483832" r:id="rId46"/>
    <p:sldLayoutId id="2147483833" r:id="rId47"/>
    <p:sldLayoutId id="2147483834" r:id="rId48"/>
    <p:sldLayoutId id="2147483835" r:id="rId49"/>
    <p:sldLayoutId id="2147483836" r:id="rId50"/>
    <p:sldLayoutId id="2147483837" r:id="rId51"/>
    <p:sldLayoutId id="2147483838" r:id="rId52"/>
    <p:sldLayoutId id="2147483839" r:id="rId53"/>
    <p:sldLayoutId id="2147483840" r:id="rId54"/>
    <p:sldLayoutId id="2147483841" r:id="rId55"/>
    <p:sldLayoutId id="2147483842" r:id="rId56"/>
    <p:sldLayoutId id="2147483843" r:id="rId57"/>
    <p:sldLayoutId id="2147483844" r:id="rId58"/>
    <p:sldLayoutId id="2147483845" r:id="rId59"/>
    <p:sldLayoutId id="2147483846" r:id="rId60"/>
    <p:sldLayoutId id="2147483847"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80000" indent="-180000" algn="l" defTabSz="914400"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38">
          <p15:clr>
            <a:srgbClr val="F26B43"/>
          </p15:clr>
        </p15:guide>
        <p15:guide id="4" orient="horz" pos="346">
          <p15:clr>
            <a:srgbClr val="F26B43"/>
          </p15:clr>
        </p15:guide>
        <p15:guide id="5" orient="horz" pos="3838">
          <p15:clr>
            <a:srgbClr val="F26B43"/>
          </p15:clr>
        </p15:guide>
        <p15:guide id="6" pos="438">
          <p15:clr>
            <a:srgbClr val="F26B43"/>
          </p15:clr>
        </p15:guide>
        <p15:guide id="7" orient="horz" pos="570">
          <p15:clr>
            <a:srgbClr val="F26B43"/>
          </p15:clr>
        </p15:guide>
        <p15:guide id="8" pos="3690">
          <p15:clr>
            <a:srgbClr val="F26B43"/>
          </p15:clr>
        </p15:guide>
        <p15:guide id="9" pos="3985">
          <p15:clr>
            <a:srgbClr val="F26B43"/>
          </p15:clr>
        </p15:guide>
        <p15:guide id="11" pos="3393">
          <p15:clr>
            <a:srgbClr val="F26B43"/>
          </p15:clr>
        </p15:guide>
        <p15:guide id="12" pos="1184">
          <p15:clr>
            <a:srgbClr val="F26B43"/>
          </p15:clr>
        </p15:guide>
        <p15:guide id="13" pos="425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8" Type="http://schemas.openxmlformats.org/officeDocument/2006/relationships/hyperlink" Target="https://medcom.dk/wp-content/uploads/2023/02/trin_for_trin_guide_til_hjemmepleje-sygehusmeddelelser_juli2017.pdf" TargetMode="External"/><Relationship Id="rId3" Type="http://schemas.openxmlformats.org/officeDocument/2006/relationships/hyperlink" Target="https://www.retsinformation.dk/eli/lta/2022/210" TargetMode="External"/><Relationship Id="rId7" Type="http://schemas.openxmlformats.org/officeDocument/2006/relationships/hyperlink" Target="https://stps.dk/" TargetMode="External"/><Relationship Id="rId2" Type="http://schemas.openxmlformats.org/officeDocument/2006/relationships/notesSlide" Target="../notesSlides/notesSlide20.xml"/><Relationship Id="rId1" Type="http://schemas.openxmlformats.org/officeDocument/2006/relationships/slideLayout" Target="../slideLayouts/slideLayout130.xml"/><Relationship Id="rId6" Type="http://schemas.openxmlformats.org/officeDocument/2006/relationships/hyperlink" Target="https://www.retsinformation.dk/eli/retsinfo/2013/9019" TargetMode="External"/><Relationship Id="rId11" Type="http://schemas.openxmlformats.org/officeDocument/2006/relationships/hyperlink" Target="https://sundhedsdatastyrelsen.dk/da/registre-og-services/esundhed/sundhedsdata_paa_tvaers" TargetMode="External"/><Relationship Id="rId5" Type="http://schemas.openxmlformats.org/officeDocument/2006/relationships/hyperlink" Target="https://www.retsinformation.dk/eli/retsinfo/2021/9521" TargetMode="External"/><Relationship Id="rId10" Type="http://schemas.openxmlformats.org/officeDocument/2006/relationships/hyperlink" Target="https://www.kl.dk/oekonomi-og-administration/oekonomi-og-styring/flis" TargetMode="External"/><Relationship Id="rId4" Type="http://schemas.openxmlformats.org/officeDocument/2006/relationships/hyperlink" Target="https://www.retsinformation.dk/eli/lta/2021/1225" TargetMode="External"/><Relationship Id="rId9" Type="http://schemas.openxmlformats.org/officeDocument/2006/relationships/hyperlink" Target="https://www.kl.dk/sundhed-og-aeldre/data-dokumentation-og-digitalisering/kl-gatewa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2" Type="http://schemas.openxmlformats.org/officeDocument/2006/relationships/hyperlink" Target="mailto:FSIII@kombit.dk" TargetMode="Externa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xml"/><Relationship Id="rId1" Type="http://schemas.openxmlformats.org/officeDocument/2006/relationships/slideLayout" Target="../slideLayouts/slideLayout131.xml"/></Relationships>
</file>

<file path=ppt/slides/_rels/slide6.xml.rels><?xml version="1.0" encoding="UTF-8" standalone="yes"?>
<Relationships xmlns="http://schemas.openxmlformats.org/package/2006/relationships"><Relationship Id="rId3" Type="http://schemas.openxmlformats.org/officeDocument/2006/relationships/hyperlink" Target="https://stps.dk/materialer-fra-afholdte-arrangementer/webinar-journalfoering-paa-sygepleje-og-aeldreomraadet" TargetMode="External"/><Relationship Id="rId2" Type="http://schemas.openxmlformats.org/officeDocument/2006/relationships/notesSlide" Target="../notesSlides/notesSlide5.xml"/><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16ACED08-AD67-DA9E-E8C5-AE2F44BBBBF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Pladsholder til sidefod 5">
            <a:extLst>
              <a:ext uri="{FF2B5EF4-FFF2-40B4-BE49-F238E27FC236}">
                <a16:creationId xmlns:a16="http://schemas.microsoft.com/office/drawing/2014/main" id="{7D90D35C-6E4C-98B7-4FB9-B9DCF4FD107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Georgia"/>
                <a:ea typeface="+mn-ea"/>
                <a:cs typeface="+mn-cs"/>
              </a:rPr>
              <a:t>Skriv hvad præsentationen handler om</a:t>
            </a: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sp>
        <p:nvSpPr>
          <p:cNvPr id="9" name="Tekstfelt 8">
            <a:extLst>
              <a:ext uri="{FF2B5EF4-FFF2-40B4-BE49-F238E27FC236}">
                <a16:creationId xmlns:a16="http://schemas.microsoft.com/office/drawing/2014/main" id="{0D368C8C-57F8-772A-A443-7D15A41EFD94}"/>
              </a:ext>
            </a:extLst>
          </p:cNvPr>
          <p:cNvSpPr txBox="1"/>
          <p:nvPr/>
        </p:nvSpPr>
        <p:spPr>
          <a:xfrm>
            <a:off x="2338832" y="6020080"/>
            <a:ext cx="1811393" cy="30777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08080">
                    <a:lumMod val="90000"/>
                    <a:lumOff val="10000"/>
                  </a:srgbClr>
                </a:solidFill>
                <a:effectLst/>
                <a:uLnTx/>
                <a:uFillTx/>
                <a:latin typeface="Georgia"/>
                <a:ea typeface="+mn-ea"/>
                <a:cs typeface="+mn-cs"/>
              </a:rPr>
              <a:t>Fælles Sprog III</a:t>
            </a:r>
            <a:endParaRPr kumimoji="0" lang="da-DK" sz="2000" b="0" i="0" u="none" strike="noStrike" kern="1200" cap="none" spc="0" normalizeH="0" baseline="0" noProof="0" dirty="0">
              <a:ln>
                <a:noFill/>
              </a:ln>
              <a:solidFill>
                <a:srgbClr val="FF6800"/>
              </a:solidFill>
              <a:effectLst/>
              <a:uLnTx/>
              <a:uFillTx/>
              <a:latin typeface="Georgia"/>
              <a:ea typeface="+mn-ea"/>
              <a:cs typeface="+mn-cs"/>
            </a:endParaRPr>
          </a:p>
        </p:txBody>
      </p:sp>
      <p:pic>
        <p:nvPicPr>
          <p:cNvPr id="1026" name="Billede 6">
            <a:extLst>
              <a:ext uri="{FF2B5EF4-FFF2-40B4-BE49-F238E27FC236}">
                <a16:creationId xmlns:a16="http://schemas.microsoft.com/office/drawing/2014/main" id="{663147DE-F7DD-B5E6-C2AF-FFBBF0A41531}"/>
              </a:ext>
              <a:ext uri="{C183D7F6-B498-43B3-948B-1728B52AA6E4}">
                <adec:decorative xmlns:adec="http://schemas.microsoft.com/office/drawing/2017/decorative" val="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518"/>
            <a:ext cx="12192000"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4">
            <a:extLst>
              <a:ext uri="{FF2B5EF4-FFF2-40B4-BE49-F238E27FC236}">
                <a16:creationId xmlns:a16="http://schemas.microsoft.com/office/drawing/2014/main" id="{AF01B8E1-E9E0-A5CC-ED1C-D0214BD436FD}"/>
              </a:ext>
            </a:extLst>
          </p:cNvPr>
          <p:cNvSpPr>
            <a:spLocks noGrp="1"/>
          </p:cNvSpPr>
          <p:nvPr>
            <p:ph type="title"/>
          </p:nvPr>
        </p:nvSpPr>
        <p:spPr>
          <a:xfrm>
            <a:off x="0" y="763325"/>
            <a:ext cx="12192000" cy="2449002"/>
          </a:xfrm>
        </p:spPr>
        <p:txBody>
          <a:bodyPr vert="horz" lIns="91440" tIns="45720" rIns="91440" bIns="45720" rtlCol="0" anchor="b">
            <a:normAutofit/>
          </a:bodyPr>
          <a:lstStyle/>
          <a:p>
            <a:pPr algn="ctr"/>
            <a:r>
              <a:rPr lang="da-DK" sz="4400" b="1" dirty="0">
                <a:solidFill>
                  <a:srgbClr val="576B7C"/>
                </a:solidFill>
              </a:rPr>
              <a:t>En guide til dokumentation  </a:t>
            </a:r>
            <a:br>
              <a:rPr lang="da-DK" sz="4400" b="1" dirty="0">
                <a:solidFill>
                  <a:srgbClr val="576B7C"/>
                </a:solidFill>
              </a:rPr>
            </a:br>
            <a:r>
              <a:rPr lang="da-DK" sz="4400" b="1" dirty="0">
                <a:solidFill>
                  <a:srgbClr val="576B7C"/>
                </a:solidFill>
              </a:rPr>
              <a:t>- </a:t>
            </a:r>
            <a:r>
              <a:rPr lang="da-DK" sz="4400" b="1">
                <a:solidFill>
                  <a:srgbClr val="576B7C"/>
                </a:solidFill>
              </a:rPr>
              <a:t>Kommunal sygepleje                         </a:t>
            </a:r>
            <a:br>
              <a:rPr lang="en-US" sz="4400" b="1" dirty="0">
                <a:solidFill>
                  <a:srgbClr val="576B7C"/>
                </a:solidFill>
              </a:rPr>
            </a:br>
            <a:r>
              <a:rPr lang="en-US" sz="2800" dirty="0">
                <a:solidFill>
                  <a:srgbClr val="576B7C"/>
                </a:solidFill>
              </a:rPr>
              <a:t>Sundhedslovens § 138  </a:t>
            </a:r>
          </a:p>
        </p:txBody>
      </p:sp>
      <p:sp>
        <p:nvSpPr>
          <p:cNvPr id="2" name="Rektangel 1">
            <a:extLst>
              <a:ext uri="{FF2B5EF4-FFF2-40B4-BE49-F238E27FC236}">
                <a16:creationId xmlns:a16="http://schemas.microsoft.com/office/drawing/2014/main" id="{6936DAE3-F491-45C5-59DC-7D18DDDF0D32}"/>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3" name="Tekstfelt 2">
            <a:extLst>
              <a:ext uri="{FF2B5EF4-FFF2-40B4-BE49-F238E27FC236}">
                <a16:creationId xmlns:a16="http://schemas.microsoft.com/office/drawing/2014/main" id="{9D8DB645-1864-FFE7-2322-C617B3E84D0F}"/>
              </a:ext>
            </a:extLst>
          </p:cNvPr>
          <p:cNvSpPr txBox="1"/>
          <p:nvPr/>
        </p:nvSpPr>
        <p:spPr>
          <a:xfrm>
            <a:off x="531421" y="6250076"/>
            <a:ext cx="1275990"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solidFill>
                <a:effectLst/>
                <a:uLnTx/>
                <a:uFillTx/>
                <a:latin typeface="Georgia"/>
                <a:ea typeface="+mn-ea"/>
                <a:cs typeface="+mn-cs"/>
              </a:rPr>
              <a:t>Version 1.0</a:t>
            </a:r>
          </a:p>
        </p:txBody>
      </p:sp>
    </p:spTree>
    <p:extLst>
      <p:ext uri="{BB962C8B-B14F-4D97-AF65-F5344CB8AC3E}">
        <p14:creationId xmlns:p14="http://schemas.microsoft.com/office/powerpoint/2010/main" val="188179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5FF63-3510-A276-6E6B-FD8892E8D134}"/>
              </a:ext>
            </a:extLst>
          </p:cNvPr>
          <p:cNvSpPr>
            <a:spLocks noGrp="1"/>
          </p:cNvSpPr>
          <p:nvPr>
            <p:ph type="title"/>
          </p:nvPr>
        </p:nvSpPr>
        <p:spPr>
          <a:xfrm>
            <a:off x="1098550" y="329133"/>
            <a:ext cx="9994899" cy="566908"/>
          </a:xfrm>
        </p:spPr>
        <p:txBody>
          <a:bodyPr vert="horz" lIns="0" tIns="0" rIns="0" bIns="0" rtlCol="0" anchor="ctr">
            <a:noAutofit/>
          </a:bodyPr>
          <a:lstStyle/>
          <a:p>
            <a:r>
              <a:rPr lang="da-DK" sz="2800" b="1" dirty="0">
                <a:solidFill>
                  <a:srgbClr val="576B7C"/>
                </a:solidFill>
              </a:rPr>
              <a:t>Eksempel på anvendelse af Fælles Sprog III</a:t>
            </a:r>
            <a:br>
              <a:rPr lang="da-DK" sz="2800" b="1" dirty="0">
                <a:solidFill>
                  <a:srgbClr val="576B7C"/>
                </a:solidFill>
              </a:rPr>
            </a:br>
            <a:r>
              <a:rPr lang="da-DK" sz="2800" b="1" dirty="0">
                <a:solidFill>
                  <a:srgbClr val="576B7C"/>
                </a:solidFill>
              </a:rPr>
              <a:t> </a:t>
            </a:r>
            <a:endParaRPr lang="da-DK" sz="2800" dirty="0">
              <a:solidFill>
                <a:srgbClr val="576B7C"/>
              </a:solidFill>
            </a:endParaRPr>
          </a:p>
        </p:txBody>
      </p:sp>
      <p:sp>
        <p:nvSpPr>
          <p:cNvPr id="3" name="Pladsholder til slidenummer 2">
            <a:extLst>
              <a:ext uri="{FF2B5EF4-FFF2-40B4-BE49-F238E27FC236}">
                <a16:creationId xmlns:a16="http://schemas.microsoft.com/office/drawing/2014/main" id="{10BDC2BC-9B4E-7ECA-1B85-D97FF21C995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5" name="Tekstfelt 4">
            <a:extLst>
              <a:ext uri="{FF2B5EF4-FFF2-40B4-BE49-F238E27FC236}">
                <a16:creationId xmlns:a16="http://schemas.microsoft.com/office/drawing/2014/main" id="{6730FD02-87A0-51E4-ED50-5742CFF7CA25}"/>
              </a:ext>
            </a:extLst>
          </p:cNvPr>
          <p:cNvSpPr txBox="1"/>
          <p:nvPr/>
        </p:nvSpPr>
        <p:spPr>
          <a:xfrm>
            <a:off x="599505" y="612587"/>
            <a:ext cx="10166559" cy="1077218"/>
          </a:xfrm>
          <a:prstGeom prst="rect">
            <a:avLst/>
          </a:prstGeom>
          <a:noFill/>
        </p:spPr>
        <p:txBody>
          <a:bodyPr wrap="square" lIns="0" tIns="0" rIns="0" bIns="0" rtlCol="0">
            <a:spAutoFit/>
          </a:bodyPr>
          <a:lstStyle/>
          <a:p>
            <a:r>
              <a:rPr lang="da-DK" sz="1400" b="1" dirty="0">
                <a:solidFill>
                  <a:prstClr val="black"/>
                </a:solidFill>
                <a:latin typeface="Georgia"/>
              </a:rPr>
              <a:t>Inge</a:t>
            </a:r>
            <a:r>
              <a:rPr lang="da-DK" sz="1400" dirty="0">
                <a:solidFill>
                  <a:prstClr val="black"/>
                </a:solidFill>
                <a:latin typeface="Georgia"/>
              </a:rPr>
              <a:t> </a:t>
            </a:r>
          </a:p>
          <a:p>
            <a:r>
              <a:rPr lang="da-DK" sz="1400" dirty="0">
                <a:solidFill>
                  <a:prstClr val="black"/>
                </a:solidFill>
                <a:latin typeface="Georgia"/>
              </a:rPr>
              <a:t>Inge er 91 år og har fået diagnosticeret Alzheimer, hun har tendens til depressivt humør og er i antidepressiv behandling. Inge fremstår til tider forvirret og ved ikke, hvad der skal ske, i disse situationer bliver hun meget oprørt og ked af det. Her har hun brug for støtte. Inge har tendens til obstipation, og det behandles med </a:t>
            </a:r>
            <a:r>
              <a:rPr lang="da-DK" sz="1400" dirty="0" err="1">
                <a:solidFill>
                  <a:prstClr val="black"/>
                </a:solidFill>
                <a:latin typeface="Georgia"/>
              </a:rPr>
              <a:t>Movicol</a:t>
            </a:r>
            <a:r>
              <a:rPr lang="da-DK" sz="1400" dirty="0">
                <a:solidFill>
                  <a:prstClr val="black"/>
                </a:solidFill>
                <a:latin typeface="Georgia"/>
              </a:rPr>
              <a:t> </a:t>
            </a:r>
            <a:r>
              <a:rPr lang="da-DK" sz="1400" dirty="0" err="1">
                <a:solidFill>
                  <a:prstClr val="black"/>
                </a:solidFill>
                <a:latin typeface="Georgia"/>
              </a:rPr>
              <a:t>p.n</a:t>
            </a:r>
            <a:r>
              <a:rPr lang="da-DK" sz="1400" dirty="0">
                <a:solidFill>
                  <a:prstClr val="black"/>
                </a:solidFill>
                <a:latin typeface="Georgia"/>
              </a:rPr>
              <a:t>. </a:t>
            </a:r>
          </a:p>
          <a:p>
            <a:r>
              <a:rPr lang="da-DK" sz="1400" dirty="0">
                <a:solidFill>
                  <a:prstClr val="black"/>
                </a:solidFill>
                <a:latin typeface="Georgia"/>
              </a:rPr>
              <a:t>Inge har diabetes type 1 og har problemer med svingende blodsukker. </a:t>
            </a:r>
          </a:p>
        </p:txBody>
      </p:sp>
      <p:sp>
        <p:nvSpPr>
          <p:cNvPr id="8" name="Rektangel 7">
            <a:extLst>
              <a:ext uri="{FF2B5EF4-FFF2-40B4-BE49-F238E27FC236}">
                <a16:creationId xmlns:a16="http://schemas.microsoft.com/office/drawing/2014/main" id="{3D038683-2981-30A1-A98D-57B531A41DE6}"/>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10" name="Rektangel 9">
            <a:extLst>
              <a:ext uri="{FF2B5EF4-FFF2-40B4-BE49-F238E27FC236}">
                <a16:creationId xmlns:a16="http://schemas.microsoft.com/office/drawing/2014/main" id="{25B84E48-AE48-8091-E507-96F7B9267DEF}"/>
              </a:ext>
              <a:ext uri="{C183D7F6-B498-43B3-948B-1728B52AA6E4}">
                <adec:decorative xmlns:adec="http://schemas.microsoft.com/office/drawing/2017/decorative" val="1"/>
              </a:ext>
            </a:extLst>
          </p:cNvPr>
          <p:cNvSpPr/>
          <p:nvPr/>
        </p:nvSpPr>
        <p:spPr>
          <a:xfrm>
            <a:off x="308277" y="2431358"/>
            <a:ext cx="1638594" cy="4091991"/>
          </a:xfrm>
          <a:prstGeom prst="rect">
            <a:avLst/>
          </a:prstGeom>
          <a:solidFill>
            <a:srgbClr val="5F5F5F">
              <a:lumMod val="40000"/>
              <a:lumOff val="60000"/>
            </a:srgbClr>
          </a:solidFill>
          <a:ln w="9525" cap="flat" cmpd="sng" algn="ctr">
            <a:noFill/>
            <a:prstDash val="solid"/>
            <a:miter lim="800000"/>
          </a:ln>
          <a:effectLst/>
        </p:spPr>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white"/>
                </a:solidFill>
                <a:effectLst/>
                <a:uLnTx/>
                <a:uFillTx/>
                <a:latin typeface="Georgia"/>
                <a:ea typeface="+mn-ea"/>
                <a:cs typeface="+mn-cs"/>
              </a:rPr>
              <a:t>Modtagelse af henvisning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srgbClr val="C00000"/>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srgbClr val="C00000"/>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Kommunen modtager en henvendelse fra egen læge.</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kern="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Inge oprettes i systemet.</a:t>
            </a:r>
          </a:p>
        </p:txBody>
      </p:sp>
      <p:sp>
        <p:nvSpPr>
          <p:cNvPr id="12" name="Rektangel 11">
            <a:extLst>
              <a:ext uri="{FF2B5EF4-FFF2-40B4-BE49-F238E27FC236}">
                <a16:creationId xmlns:a16="http://schemas.microsoft.com/office/drawing/2014/main" id="{51C55491-8A16-8162-A3B0-0F741D2718C3}"/>
              </a:ext>
              <a:ext uri="{C183D7F6-B498-43B3-948B-1728B52AA6E4}">
                <adec:decorative xmlns:adec="http://schemas.microsoft.com/office/drawing/2017/decorative" val="1"/>
              </a:ext>
            </a:extLst>
          </p:cNvPr>
          <p:cNvSpPr/>
          <p:nvPr/>
        </p:nvSpPr>
        <p:spPr>
          <a:xfrm>
            <a:off x="2114780" y="2436875"/>
            <a:ext cx="6041341" cy="4091992"/>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Afklaring af borgerens behov og motivation</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white"/>
                </a:solidFill>
                <a:effectLst/>
                <a:uLnTx/>
                <a:uFillTx/>
                <a:latin typeface="Georgia"/>
                <a:ea typeface="+mn-ea"/>
                <a:cs typeface="+mn-cs"/>
              </a:rPr>
              <a:t> </a:t>
            </a: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defRPr/>
            </a:pPr>
            <a:r>
              <a:rPr lang="da-DK" sz="1200" b="1" dirty="0">
                <a:effectLst/>
              </a:rPr>
              <a:t>Problemer med Ernæring</a:t>
            </a:r>
          </a:p>
          <a:p>
            <a:pPr marL="0" marR="0" lvl="0" indent="0" algn="ctr" defTabSz="914400" rtl="0" eaLnBrk="1" fontAlgn="auto" latinLnBrk="0" hangingPunct="1">
              <a:lnSpc>
                <a:spcPts val="1200"/>
              </a:lnSpc>
              <a:spcBef>
                <a:spcPts val="0"/>
              </a:spcBef>
              <a:spcAft>
                <a:spcPts val="800"/>
              </a:spcAft>
              <a:buClrTx/>
              <a:buSzTx/>
              <a:buFontTx/>
              <a:buNone/>
              <a:tabLst/>
              <a:defRPr/>
            </a:pPr>
            <a:r>
              <a:rPr lang="da-DK" sz="1200" b="0" kern="1200" dirty="0">
                <a:solidFill>
                  <a:schemeClr val="bg1"/>
                </a:solidFill>
                <a:effectLst/>
              </a:rPr>
              <a:t>Svingende blodsukker grundet type 1 diabetes. Det svingende blodsukker kommer til udtryk ved udtalt tørst og mund­tørhed, hyppige vand­ladninger, især om natten, træthed. almen utilpashed, og nedsat stemningsleje. Diabetesambulatorie på </a:t>
            </a:r>
            <a:r>
              <a:rPr lang="da-DK" sz="1200" b="0" kern="1200" dirty="0" err="1">
                <a:solidFill>
                  <a:schemeClr val="bg1"/>
                </a:solidFill>
                <a:effectLst/>
              </a:rPr>
              <a:t>Aftenly</a:t>
            </a:r>
            <a:r>
              <a:rPr lang="da-DK" sz="1200" b="0" kern="1200" dirty="0">
                <a:solidFill>
                  <a:schemeClr val="bg1"/>
                </a:solidFill>
                <a:effectLst/>
              </a:rPr>
              <a:t> hospital er behandlingsansvarlig. BS-måling x 2 dgl. </a:t>
            </a:r>
            <a:endParaRPr lang="da-DK" sz="1200" dirty="0">
              <a:solidFill>
                <a:schemeClr val="bg1"/>
              </a:solidFill>
              <a:latin typeface="+mn-lt"/>
              <a:ea typeface="+mn-ea"/>
              <a:cs typeface="+mn-cs"/>
            </a:endParaRPr>
          </a:p>
          <a:p>
            <a:pPr algn="ctr">
              <a:lnSpc>
                <a:spcPts val="1200"/>
              </a:lnSpc>
              <a:spcAft>
                <a:spcPts val="800"/>
              </a:spcAft>
              <a:defRPr/>
            </a:pPr>
            <a:r>
              <a:rPr lang="da-DK" sz="1200" b="1" dirty="0"/>
              <a:t>Problemer med trivsel</a:t>
            </a:r>
          </a:p>
          <a:p>
            <a:pPr algn="ctr">
              <a:lnSpc>
                <a:spcPts val="1200"/>
              </a:lnSpc>
              <a:spcAft>
                <a:spcPts val="800"/>
              </a:spcAft>
              <a:defRPr/>
            </a:pPr>
            <a:r>
              <a:rPr lang="da-DK" sz="1200" dirty="0">
                <a:solidFill>
                  <a:schemeClr val="bg1"/>
                </a:solidFill>
              </a:rPr>
              <a:t>Tendens til nedtrykt stemningsleje, oftest ud på aftentimerne. Bliver hurtigt oprørt og ked af det. Kan afledes. Kan støttes i at håndterer situationer, hvor hun bliver ked af det. Er i antidepressiv behandling.</a:t>
            </a:r>
          </a:p>
          <a:p>
            <a:pPr algn="ctr">
              <a:lnSpc>
                <a:spcPts val="1200"/>
              </a:lnSpc>
              <a:spcAft>
                <a:spcPts val="800"/>
              </a:spcAft>
              <a:defRPr/>
            </a:pPr>
            <a:r>
              <a:rPr lang="da-DK" sz="1200" b="1" dirty="0">
                <a:solidFill>
                  <a:schemeClr val="bg1"/>
                </a:solidFill>
              </a:rPr>
              <a:t>Problemer med hukommelse</a:t>
            </a:r>
          </a:p>
          <a:p>
            <a:pPr algn="ctr">
              <a:lnSpc>
                <a:spcPts val="1200"/>
              </a:lnSpc>
              <a:spcAft>
                <a:spcPts val="800"/>
              </a:spcAft>
              <a:defRPr/>
            </a:pPr>
            <a:r>
              <a:rPr lang="da-DK" sz="1200" b="0" dirty="0">
                <a:solidFill>
                  <a:schemeClr val="bg1"/>
                </a:solidFill>
                <a:effectLst/>
              </a:rPr>
              <a:t>Fremstår forvirret og konfus. Bliver oprørt og ked af det, når hun ikke kan finde rundt og huske aftaler. Kan ikke overskue nye navne på medicin og glemmer at tage eller tager dobbelt. Følges på </a:t>
            </a:r>
            <a:r>
              <a:rPr lang="da-DK" sz="1200" b="0" dirty="0" err="1">
                <a:solidFill>
                  <a:schemeClr val="bg1"/>
                </a:solidFill>
                <a:effectLst/>
              </a:rPr>
              <a:t>Aftenly</a:t>
            </a:r>
            <a:r>
              <a:rPr lang="da-DK" sz="1200" b="0" dirty="0">
                <a:solidFill>
                  <a:schemeClr val="bg1"/>
                </a:solidFill>
                <a:effectLst/>
              </a:rPr>
              <a:t> demensambulatorie.</a:t>
            </a:r>
          </a:p>
          <a:p>
            <a:pPr marL="107950" marR="107950" lvl="0" indent="0" algn="ctr" defTabSz="914400" rtl="0" eaLnBrk="1" fontAlgn="auto" latinLnBrk="0" hangingPunct="1">
              <a:lnSpc>
                <a:spcPct val="100000"/>
              </a:lnSpc>
              <a:spcBef>
                <a:spcPts val="0"/>
              </a:spcBef>
              <a:spcAft>
                <a:spcPts val="0"/>
              </a:spcAft>
              <a:buClrTx/>
              <a:buSzTx/>
              <a:buFontTx/>
              <a:buNone/>
              <a:tabLst/>
              <a:defRPr/>
            </a:pPr>
            <a:endParaRPr lang="da-DK" sz="1200" b="1" dirty="0">
              <a:solidFill>
                <a:schemeClr val="bg1"/>
              </a:solidFill>
              <a:effectLst/>
            </a:endParaRPr>
          </a:p>
          <a:p>
            <a:pPr marL="107950" marR="107950" algn="ctr">
              <a:defRPr/>
            </a:pPr>
            <a:r>
              <a:rPr lang="da-DK" sz="1200" b="1" dirty="0"/>
              <a:t>Problemer med mave og tarm</a:t>
            </a:r>
            <a:endParaRPr lang="da-DK" sz="1200" b="1" dirty="0">
              <a:solidFill>
                <a:schemeClr val="bg1"/>
              </a:solidFill>
            </a:endParaRPr>
          </a:p>
          <a:p>
            <a:pPr marL="107950" marR="107950" algn="ctr">
              <a:defRPr/>
            </a:pPr>
            <a:r>
              <a:rPr lang="da-DK" sz="1200" b="0" dirty="0">
                <a:solidFill>
                  <a:schemeClr val="bg1"/>
                </a:solidFill>
              </a:rPr>
              <a:t>Tendens til obstipation. Borgers normale afføringsmønster er daglig lind afføring, oftest om morgenen. Der føres afføringsskema dagligt og der gives</a:t>
            </a:r>
            <a:r>
              <a:rPr lang="da-DK" sz="1200" b="0" dirty="0">
                <a:solidFill>
                  <a:schemeClr val="tx1"/>
                </a:solidFill>
              </a:rPr>
              <a:t> </a:t>
            </a:r>
            <a:r>
              <a:rPr lang="da-DK" sz="1200" b="0" dirty="0" err="1">
                <a:solidFill>
                  <a:schemeClr val="bg1"/>
                </a:solidFill>
              </a:rPr>
              <a:t>p.n</a:t>
            </a:r>
            <a:r>
              <a:rPr lang="da-DK" sz="1200" b="0" dirty="0">
                <a:solidFill>
                  <a:schemeClr val="bg1"/>
                </a:solidFill>
              </a:rPr>
              <a:t>. behandling ved udeblivelse af afføring i 2 døgn.</a:t>
            </a:r>
          </a:p>
          <a:p>
            <a:pPr marL="107950" marR="107950" algn="ctr">
              <a:defRPr/>
            </a:pPr>
            <a:endParaRPr lang="da-DK" sz="1200" b="1" dirty="0"/>
          </a:p>
          <a:p>
            <a:pPr marL="107950" marR="107950" lvl="0" indent="0" algn="ctr" defTabSz="914400" rtl="0" eaLnBrk="1" fontAlgn="auto" latinLnBrk="0" hangingPunct="1">
              <a:lnSpc>
                <a:spcPct val="100000"/>
              </a:lnSpc>
              <a:spcBef>
                <a:spcPts val="0"/>
              </a:spcBef>
              <a:spcAft>
                <a:spcPts val="0"/>
              </a:spcAft>
              <a:buClrTx/>
              <a:buSzTx/>
              <a:buFontTx/>
              <a:buNone/>
              <a:tabLst/>
              <a:defRPr/>
            </a:pPr>
            <a:endParaRPr lang="da-DK" sz="1200" b="0" dirty="0">
              <a:solidFill>
                <a:schemeClr val="bg1"/>
              </a:solidFill>
              <a:effectLst/>
            </a:endParaRPr>
          </a:p>
          <a:p>
            <a:pPr algn="ctr">
              <a:lnSpc>
                <a:spcPts val="1200"/>
              </a:lnSpc>
              <a:spcAft>
                <a:spcPts val="800"/>
              </a:spcAft>
              <a:defRPr/>
            </a:pPr>
            <a:endParaRPr lang="da-DK" sz="1200" b="1" dirty="0">
              <a:solidFill>
                <a:schemeClr val="bg1"/>
              </a:solidFill>
              <a:latin typeface="+mj-lt"/>
            </a:endParaRPr>
          </a:p>
          <a:p>
            <a:pPr algn="ctr">
              <a:lnSpc>
                <a:spcPts val="1200"/>
              </a:lnSpc>
              <a:spcAft>
                <a:spcPts val="800"/>
              </a:spcAft>
              <a:defRPr/>
            </a:pPr>
            <a:endParaRPr lang="da-DK" sz="1200" dirty="0">
              <a:solidFill>
                <a:schemeClr val="bg1"/>
              </a:solidFill>
            </a:endParaRPr>
          </a:p>
          <a:p>
            <a:pPr algn="ctr">
              <a:lnSpc>
                <a:spcPts val="1200"/>
              </a:lnSpc>
              <a:spcAft>
                <a:spcPts val="800"/>
              </a:spcAft>
              <a:defRPr/>
            </a:pPr>
            <a:endParaRPr lang="da-DK" sz="1200" dirty="0">
              <a:solidFill>
                <a:schemeClr val="bg1"/>
              </a:solidFill>
            </a:endParaRPr>
          </a:p>
          <a:p>
            <a:pPr algn="ctr">
              <a:lnSpc>
                <a:spcPts val="1200"/>
              </a:lnSpc>
              <a:spcAft>
                <a:spcPts val="800"/>
              </a:spcAft>
              <a:defRPr/>
            </a:pPr>
            <a:endParaRPr lang="da-DK" sz="1200" dirty="0">
              <a:solidFill>
                <a:schemeClr val="bg1"/>
              </a:solidFill>
            </a:endParaRPr>
          </a:p>
          <a:p>
            <a:pPr algn="ctr">
              <a:lnSpc>
                <a:spcPts val="1200"/>
              </a:lnSpc>
              <a:spcAft>
                <a:spcPts val="800"/>
              </a:spcAft>
              <a:defRPr/>
            </a:pPr>
            <a:endParaRPr lang="da-DK" sz="1200" b="1" dirty="0"/>
          </a:p>
          <a:p>
            <a:pPr marL="0" marR="0" lvl="0" indent="0" algn="ctr" defTabSz="914400" rtl="0" eaLnBrk="1" fontAlgn="auto" latinLnBrk="0" hangingPunct="1">
              <a:lnSpc>
                <a:spcPts val="1200"/>
              </a:lnSpc>
              <a:spcBef>
                <a:spcPts val="0"/>
              </a:spcBef>
              <a:spcAft>
                <a:spcPts val="800"/>
              </a:spcAft>
              <a:buClrTx/>
              <a:buSzTx/>
              <a:buFontTx/>
              <a:buNone/>
              <a:tabLst/>
              <a:defRPr/>
            </a:pPr>
            <a:endParaRPr lang="da-DK" sz="1200" b="0" kern="1200" dirty="0">
              <a:solidFill>
                <a:schemeClr val="bg1"/>
              </a:solidFill>
              <a:effectLst/>
              <a:latin typeface="+mn-lt"/>
              <a:ea typeface="+mn-ea"/>
              <a:cs typeface="+mn-cs"/>
            </a:endParaRPr>
          </a:p>
          <a:p>
            <a:pPr algn="ctr">
              <a:lnSpc>
                <a:spcPct val="104000"/>
              </a:lnSpc>
              <a:defRPr/>
            </a:pPr>
            <a:endParaRPr lang="da-DK" sz="1400" b="1" dirty="0">
              <a:effectLst/>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ktangel 14">
            <a:extLst>
              <a:ext uri="{FF2B5EF4-FFF2-40B4-BE49-F238E27FC236}">
                <a16:creationId xmlns:a16="http://schemas.microsoft.com/office/drawing/2014/main" id="{4609EAE0-B34A-F2FF-5694-79C567E75765}"/>
              </a:ext>
              <a:ext uri="{C183D7F6-B498-43B3-948B-1728B52AA6E4}">
                <adec:decorative xmlns:adec="http://schemas.microsoft.com/office/drawing/2017/decorative" val="1"/>
              </a:ext>
            </a:extLst>
          </p:cNvPr>
          <p:cNvSpPr/>
          <p:nvPr/>
        </p:nvSpPr>
        <p:spPr>
          <a:xfrm>
            <a:off x="8229600" y="2431356"/>
            <a:ext cx="1923016" cy="4091991"/>
          </a:xfrm>
          <a:prstGeom prst="rect">
            <a:avLst/>
          </a:prstGeom>
          <a:solidFill>
            <a:srgbClr val="969696">
              <a:lumMod val="75000"/>
            </a:srgbClr>
          </a:solidFill>
          <a:ln w="9525" cap="flat" cmpd="sng" algn="ctr">
            <a:noFill/>
            <a:prstDash val="solid"/>
            <a:miter lim="800000"/>
          </a:ln>
          <a:effectLst/>
        </p:spPr>
        <p:txBody>
          <a:bodyPr rtlCol="0" anchor="t"/>
          <a:lstStyle/>
          <a:p>
            <a:pPr algn="ctr">
              <a:lnSpc>
                <a:spcPct val="104000"/>
              </a:lnSpc>
              <a:defRPr/>
            </a:pPr>
            <a:r>
              <a:rPr lang="da-DK" sz="1400" b="1" dirty="0">
                <a:solidFill>
                  <a:prstClr val="white"/>
                </a:solidFill>
                <a:latin typeface="Georgia"/>
              </a:rPr>
              <a:t>Følgende indsatser iværksættes </a:t>
            </a:r>
          </a:p>
          <a:p>
            <a:pPr algn="ctr"/>
            <a:endParaRPr lang="da-DK" sz="1400" b="0" dirty="0">
              <a:solidFill>
                <a:schemeClr val="bg1"/>
              </a:solidFill>
            </a:endParaRPr>
          </a:p>
          <a:p>
            <a:pPr marR="0" lvl="0" algn="ctr" defTabSz="914400" rtl="0" eaLnBrk="1" fontAlgn="auto" latinLnBrk="0" hangingPunct="1">
              <a:lnSpc>
                <a:spcPct val="100000"/>
              </a:lnSpc>
              <a:spcBef>
                <a:spcPts val="0"/>
              </a:spcBef>
              <a:spcAft>
                <a:spcPts val="0"/>
              </a:spcAft>
              <a:buClrTx/>
              <a:buSzTx/>
              <a:tabLst/>
              <a:defRPr/>
            </a:pPr>
            <a:r>
              <a:rPr lang="da-DK" sz="1200" b="1" dirty="0">
                <a:solidFill>
                  <a:schemeClr val="bg1"/>
                </a:solidFill>
              </a:rPr>
              <a:t>Undersøgelser og måling af værdier</a:t>
            </a:r>
          </a:p>
          <a:p>
            <a:pPr marL="0" marR="0" lvl="0" indent="0" algn="ctr" defTabSz="914400" rtl="0" eaLnBrk="1" fontAlgn="auto" latinLnBrk="0" hangingPunct="1">
              <a:lnSpc>
                <a:spcPct val="100000"/>
              </a:lnSpc>
              <a:spcBef>
                <a:spcPts val="0"/>
              </a:spcBef>
              <a:spcAft>
                <a:spcPts val="0"/>
              </a:spcAft>
              <a:buClrTx/>
              <a:buSzTx/>
              <a:tabLst/>
              <a:defRPr/>
            </a:pPr>
            <a:endParaRPr lang="da-DK" sz="1200" b="1" dirty="0">
              <a:solidFill>
                <a:schemeClr val="bg1"/>
              </a:solidFill>
            </a:endParaRPr>
          </a:p>
          <a:p>
            <a:pPr marR="0" lvl="0" algn="ctr" defTabSz="914400" rtl="0" eaLnBrk="1" fontAlgn="auto" latinLnBrk="0" hangingPunct="1">
              <a:lnSpc>
                <a:spcPct val="100000"/>
              </a:lnSpc>
              <a:spcBef>
                <a:spcPts val="0"/>
              </a:spcBef>
              <a:spcAft>
                <a:spcPts val="0"/>
              </a:spcAft>
              <a:buClrTx/>
              <a:buSzTx/>
              <a:tabLst/>
              <a:defRPr/>
            </a:pPr>
            <a:r>
              <a:rPr lang="da-DK" sz="1200" b="1" dirty="0">
                <a:solidFill>
                  <a:schemeClr val="bg1"/>
                </a:solidFill>
              </a:rPr>
              <a:t>Psykisk pleje og støtte</a:t>
            </a:r>
          </a:p>
          <a:p>
            <a:pPr marL="0" marR="0" lvl="0" indent="0" algn="ctr" defTabSz="914400" rtl="0" eaLnBrk="1" fontAlgn="auto" latinLnBrk="0" hangingPunct="1">
              <a:lnSpc>
                <a:spcPct val="100000"/>
              </a:lnSpc>
              <a:spcBef>
                <a:spcPts val="0"/>
              </a:spcBef>
              <a:spcAft>
                <a:spcPts val="0"/>
              </a:spcAft>
              <a:buClrTx/>
              <a:buSzTx/>
              <a:tabLst/>
              <a:defRPr/>
            </a:pPr>
            <a:endParaRPr lang="da-DK" sz="1200" b="1" dirty="0">
              <a:solidFill>
                <a:schemeClr val="bg1"/>
              </a:solidFill>
            </a:endParaRPr>
          </a:p>
          <a:p>
            <a:pPr marR="0" lvl="0" algn="ctr" defTabSz="914400" rtl="0" eaLnBrk="1" fontAlgn="auto" latinLnBrk="0" hangingPunct="1">
              <a:lnSpc>
                <a:spcPct val="100000"/>
              </a:lnSpc>
              <a:spcBef>
                <a:spcPts val="0"/>
              </a:spcBef>
              <a:spcAft>
                <a:spcPts val="0"/>
              </a:spcAft>
              <a:buClrTx/>
              <a:buSzTx/>
              <a:tabLst/>
              <a:defRPr/>
            </a:pPr>
            <a:r>
              <a:rPr lang="da-DK" sz="1200" b="1" dirty="0">
                <a:solidFill>
                  <a:schemeClr val="bg1"/>
                </a:solidFill>
              </a:rPr>
              <a:t>Medicin</a:t>
            </a:r>
          </a:p>
          <a:p>
            <a:pPr marR="0" lvl="0" algn="ctr" defTabSz="914400" rtl="0" eaLnBrk="1" fontAlgn="auto" latinLnBrk="0" hangingPunct="1">
              <a:lnSpc>
                <a:spcPct val="100000"/>
              </a:lnSpc>
              <a:spcBef>
                <a:spcPts val="0"/>
              </a:spcBef>
              <a:spcAft>
                <a:spcPts val="0"/>
              </a:spcAft>
              <a:buClrTx/>
              <a:buSzTx/>
              <a:tabLst/>
              <a:defRPr/>
            </a:pPr>
            <a:r>
              <a:rPr lang="da-DK" sz="1200" b="1" dirty="0">
                <a:solidFill>
                  <a:schemeClr val="bg1"/>
                </a:solidFill>
              </a:rPr>
              <a:t>administration</a:t>
            </a:r>
          </a:p>
          <a:p>
            <a:pPr marL="0" marR="0" lvl="0" indent="0" algn="ctr" defTabSz="914400" rtl="0" eaLnBrk="1" fontAlgn="auto" latinLnBrk="0" hangingPunct="1">
              <a:lnSpc>
                <a:spcPct val="100000"/>
              </a:lnSpc>
              <a:spcBef>
                <a:spcPts val="0"/>
              </a:spcBef>
              <a:spcAft>
                <a:spcPts val="0"/>
              </a:spcAft>
              <a:buClrTx/>
              <a:buSzTx/>
              <a:tabLst/>
              <a:defRPr/>
            </a:pPr>
            <a:endParaRPr lang="da-DK" sz="1200" b="1" dirty="0">
              <a:solidFill>
                <a:schemeClr val="bg1"/>
              </a:solidFill>
            </a:endParaRPr>
          </a:p>
          <a:p>
            <a:pPr marR="0" lvl="0" algn="ctr" defTabSz="914400" rtl="0" eaLnBrk="1" fontAlgn="auto" latinLnBrk="0" hangingPunct="1">
              <a:lnSpc>
                <a:spcPct val="100000"/>
              </a:lnSpc>
              <a:spcBef>
                <a:spcPts val="0"/>
              </a:spcBef>
              <a:spcAft>
                <a:spcPts val="0"/>
              </a:spcAft>
              <a:buClrTx/>
              <a:buSzTx/>
              <a:tabLst/>
              <a:defRPr/>
            </a:pPr>
            <a:r>
              <a:rPr lang="da-DK" sz="1200" b="1" dirty="0">
                <a:solidFill>
                  <a:schemeClr val="bg1"/>
                </a:solidFill>
              </a:rPr>
              <a:t>Medicindispensering</a:t>
            </a:r>
          </a:p>
          <a:p>
            <a:pPr marL="0" marR="0" lvl="0" indent="0" algn="ctr" defTabSz="914400" rtl="0" eaLnBrk="1" fontAlgn="auto" latinLnBrk="0" hangingPunct="1">
              <a:lnSpc>
                <a:spcPct val="100000"/>
              </a:lnSpc>
              <a:spcBef>
                <a:spcPts val="0"/>
              </a:spcBef>
              <a:spcAft>
                <a:spcPts val="0"/>
              </a:spcAft>
              <a:buClrTx/>
              <a:buSzTx/>
              <a:tabLst/>
              <a:defRPr/>
            </a:pPr>
            <a:endParaRPr lang="da-DK" sz="1200" b="1" dirty="0">
              <a:solidFill>
                <a:schemeClr val="bg1"/>
              </a:solidFill>
            </a:endParaRPr>
          </a:p>
          <a:p>
            <a:pPr marR="0" lvl="0" algn="ctr" defTabSz="914400" rtl="0" eaLnBrk="1" fontAlgn="auto" latinLnBrk="0" hangingPunct="1">
              <a:lnSpc>
                <a:spcPct val="100000"/>
              </a:lnSpc>
              <a:spcBef>
                <a:spcPts val="0"/>
              </a:spcBef>
              <a:spcAft>
                <a:spcPts val="0"/>
              </a:spcAft>
              <a:buClrTx/>
              <a:buSzTx/>
              <a:tabLst/>
              <a:defRPr/>
            </a:pPr>
            <a:r>
              <a:rPr lang="da-DK" sz="1200" b="1" dirty="0">
                <a:solidFill>
                  <a:schemeClr val="bg1"/>
                </a:solidFill>
                <a:effectLst/>
              </a:rPr>
              <a:t>Behandling</a:t>
            </a:r>
            <a:r>
              <a:rPr lang="da-DK" sz="1200" b="1" spc="-40" dirty="0">
                <a:solidFill>
                  <a:schemeClr val="bg1"/>
                </a:solidFill>
                <a:effectLst/>
              </a:rPr>
              <a:t> </a:t>
            </a:r>
            <a:r>
              <a:rPr lang="da-DK" sz="1200" b="1" dirty="0">
                <a:solidFill>
                  <a:schemeClr val="bg1"/>
                </a:solidFill>
                <a:effectLst/>
              </a:rPr>
              <a:t>og</a:t>
            </a:r>
            <a:r>
              <a:rPr lang="da-DK" sz="1200" b="1" spc="-40" dirty="0">
                <a:solidFill>
                  <a:schemeClr val="bg1"/>
                </a:solidFill>
                <a:effectLst/>
              </a:rPr>
              <a:t> </a:t>
            </a:r>
            <a:r>
              <a:rPr lang="da-DK" sz="1200" b="1" dirty="0">
                <a:solidFill>
                  <a:schemeClr val="bg1"/>
                </a:solidFill>
                <a:effectLst/>
              </a:rPr>
              <a:t>pleje</a:t>
            </a:r>
            <a:r>
              <a:rPr lang="da-DK" sz="1200" b="1" spc="-30" dirty="0">
                <a:solidFill>
                  <a:schemeClr val="bg1"/>
                </a:solidFill>
                <a:effectLst/>
              </a:rPr>
              <a:t> </a:t>
            </a:r>
            <a:r>
              <a:rPr lang="da-DK" sz="1200" b="1" dirty="0">
                <a:solidFill>
                  <a:schemeClr val="bg1"/>
                </a:solidFill>
                <a:effectLst/>
              </a:rPr>
              <a:t>af</a:t>
            </a:r>
            <a:r>
              <a:rPr lang="da-DK" sz="1200" b="1" spc="-30" dirty="0">
                <a:solidFill>
                  <a:schemeClr val="bg1"/>
                </a:solidFill>
                <a:effectLst/>
              </a:rPr>
              <a:t> </a:t>
            </a:r>
            <a:r>
              <a:rPr lang="da-DK" sz="1200" b="1" dirty="0">
                <a:solidFill>
                  <a:schemeClr val="bg1"/>
                </a:solidFill>
                <a:effectLst/>
              </a:rPr>
              <a:t>mave-</a:t>
            </a:r>
            <a:r>
              <a:rPr lang="da-DK" sz="1200" b="1" spc="-10" dirty="0">
                <a:solidFill>
                  <a:schemeClr val="bg1"/>
                </a:solidFill>
                <a:effectLst/>
              </a:rPr>
              <a:t>tarmproblem</a:t>
            </a:r>
            <a:endParaRPr lang="da-DK" sz="1200" b="1" dirty="0">
              <a:solidFill>
                <a:schemeClr val="bg1"/>
              </a:solidFill>
              <a:latin typeface="+mj-lt"/>
            </a:endParaRPr>
          </a:p>
          <a:p>
            <a:pPr algn="ctr"/>
            <a:r>
              <a:rPr lang="da-DK" sz="1200" b="1" dirty="0">
                <a:solidFill>
                  <a:schemeClr val="bg1"/>
                </a:solidFill>
              </a:rPr>
              <a:t> </a:t>
            </a:r>
          </a:p>
        </p:txBody>
      </p:sp>
      <p:sp>
        <p:nvSpPr>
          <p:cNvPr id="19" name="Rektangel 18">
            <a:extLst>
              <a:ext uri="{FF2B5EF4-FFF2-40B4-BE49-F238E27FC236}">
                <a16:creationId xmlns:a16="http://schemas.microsoft.com/office/drawing/2014/main" id="{D026A456-E28B-DD0F-E581-C7EE9821EE13}"/>
              </a:ext>
              <a:ext uri="{C183D7F6-B498-43B3-948B-1728B52AA6E4}">
                <adec:decorative xmlns:adec="http://schemas.microsoft.com/office/drawing/2017/decorative" val="1"/>
              </a:ext>
            </a:extLst>
          </p:cNvPr>
          <p:cNvSpPr/>
          <p:nvPr/>
        </p:nvSpPr>
        <p:spPr>
          <a:xfrm>
            <a:off x="10245129" y="2415984"/>
            <a:ext cx="1923016" cy="4107363"/>
          </a:xfrm>
          <a:prstGeom prst="rect">
            <a:avLst/>
          </a:prstGeom>
          <a:solidFill>
            <a:srgbClr val="5F5F5F">
              <a:lumMod val="75000"/>
            </a:srgbClr>
          </a:solidFill>
          <a:ln w="9525" cap="flat" cmpd="sng" algn="ctr">
            <a:noFill/>
            <a:prstDash val="solid"/>
            <a:miter lim="800000"/>
          </a:ln>
          <a:effectLst/>
        </p:spPr>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white"/>
                </a:solidFill>
                <a:effectLst/>
                <a:uLnTx/>
                <a:uFillTx/>
                <a:latin typeface="Georgia"/>
                <a:ea typeface="+mn-ea"/>
                <a:cs typeface="+mn-cs"/>
              </a:rPr>
              <a:t>Afslutning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0" cap="none" spc="0" normalizeH="0" baseline="0" noProof="0" dirty="0">
              <a:ln>
                <a:noFill/>
              </a:ln>
              <a:solidFill>
                <a:prstClr val="white"/>
              </a:solidFill>
              <a:effectLst/>
              <a:uLnTx/>
              <a:uFillTx/>
              <a:latin typeface="Georgia"/>
              <a:ea typeface="+mn-ea"/>
              <a:cs typeface="+mn-cs"/>
            </a:endParaRPr>
          </a:p>
          <a:p>
            <a:pPr algn="ctr">
              <a:lnSpc>
                <a:spcPct val="104000"/>
              </a:lnSpc>
              <a:defRPr/>
            </a:pPr>
            <a:r>
              <a:rPr kumimoji="0" lang="da-DK" sz="1200" i="0" u="none" strike="noStrike" kern="1200" cap="none" spc="0" normalizeH="0" baseline="0" noProof="0" dirty="0">
                <a:ln>
                  <a:noFill/>
                </a:ln>
                <a:solidFill>
                  <a:prstClr val="white"/>
                </a:solidFill>
                <a:effectLst/>
                <a:uLnTx/>
                <a:uFillTx/>
                <a:latin typeface="Georgia"/>
                <a:ea typeface="+mn-ea"/>
                <a:cs typeface="+mn-cs"/>
              </a:rPr>
              <a:t>Opfølgning/evaluering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algn="ctr">
              <a:lnSpc>
                <a:spcPct val="104000"/>
              </a:lnSpc>
            </a:pPr>
            <a:endParaRPr lang="da-DK" sz="1100" dirty="0">
              <a:solidFill>
                <a:schemeClr val="bg1"/>
              </a:solidFill>
              <a:latin typeface="+mj-lt"/>
            </a:endParaRPr>
          </a:p>
          <a:p>
            <a:pPr algn="ctr">
              <a:lnSpc>
                <a:spcPct val="104000"/>
              </a:lnSpc>
            </a:pPr>
            <a:r>
              <a:rPr lang="da-DK" sz="1200" dirty="0">
                <a:solidFill>
                  <a:schemeClr val="bg1"/>
                </a:solidFill>
                <a:latin typeface="+mj-lt"/>
              </a:rPr>
              <a:t>Den sygeplejefaglige medarbejder skal vurdere, om behandlingen har haft den ønskede effekt.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kern="0" dirty="0">
                <a:solidFill>
                  <a:prstClr val="white"/>
                </a:solidFill>
                <a:latin typeface="Georgia"/>
              </a:rPr>
              <a:t>Tilstande og indsatser afsluttes, når Inge ikke længe modtager behandling.</a:t>
            </a: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white"/>
              </a:solidFill>
              <a:effectLst/>
              <a:uLnTx/>
              <a:uFillTx/>
              <a:latin typeface="Georgia"/>
              <a:ea typeface="+mn-ea"/>
              <a:cs typeface="+mn-cs"/>
            </a:endParaRPr>
          </a:p>
        </p:txBody>
      </p:sp>
      <p:grpSp>
        <p:nvGrpSpPr>
          <p:cNvPr id="6" name="Gruppe 5">
            <a:extLst>
              <a:ext uri="{FF2B5EF4-FFF2-40B4-BE49-F238E27FC236}">
                <a16:creationId xmlns:a16="http://schemas.microsoft.com/office/drawing/2014/main" id="{462CAEC0-F8C3-80AC-167E-8ECB02426FCD}"/>
              </a:ext>
            </a:extLst>
          </p:cNvPr>
          <p:cNvGrpSpPr/>
          <p:nvPr/>
        </p:nvGrpSpPr>
        <p:grpSpPr>
          <a:xfrm>
            <a:off x="-493356" y="1913696"/>
            <a:ext cx="13664115" cy="314852"/>
            <a:chOff x="-602956" y="1957818"/>
            <a:chExt cx="13664115" cy="637309"/>
          </a:xfrm>
          <a:solidFill>
            <a:srgbClr val="7F7F7F"/>
          </a:solidFill>
        </p:grpSpPr>
        <p:sp>
          <p:nvSpPr>
            <p:cNvPr id="7" name="Højrepil 56">
              <a:extLst>
                <a:ext uri="{FF2B5EF4-FFF2-40B4-BE49-F238E27FC236}">
                  <a16:creationId xmlns:a16="http://schemas.microsoft.com/office/drawing/2014/main" id="{3C2DABBF-CC9A-9654-350A-E303364A07B2}"/>
                </a:ext>
              </a:extLst>
            </p:cNvPr>
            <p:cNvSpPr/>
            <p:nvPr/>
          </p:nvSpPr>
          <p:spPr>
            <a:xfrm>
              <a:off x="10853887" y="1957818"/>
              <a:ext cx="2207272"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9" name="Højrepil 57">
              <a:extLst>
                <a:ext uri="{FF2B5EF4-FFF2-40B4-BE49-F238E27FC236}">
                  <a16:creationId xmlns:a16="http://schemas.microsoft.com/office/drawing/2014/main" id="{91AE2598-3D1F-C3C3-B4B1-B4F926F6282A}"/>
                </a:ext>
              </a:extLst>
            </p:cNvPr>
            <p:cNvSpPr/>
            <p:nvPr/>
          </p:nvSpPr>
          <p:spPr>
            <a:xfrm>
              <a:off x="270025" y="1957818"/>
              <a:ext cx="11340950"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1" name="Højrepil 58">
              <a:extLst>
                <a:ext uri="{FF2B5EF4-FFF2-40B4-BE49-F238E27FC236}">
                  <a16:creationId xmlns:a16="http://schemas.microsoft.com/office/drawing/2014/main" id="{FD224FD3-2FD1-2ABD-B4EC-656EE1E199D4}"/>
                </a:ext>
              </a:extLst>
            </p:cNvPr>
            <p:cNvSpPr/>
            <p:nvPr/>
          </p:nvSpPr>
          <p:spPr>
            <a:xfrm>
              <a:off x="-602956" y="1957818"/>
              <a:ext cx="1496291"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grpSp>
    </p:spTree>
    <p:extLst>
      <p:ext uri="{BB962C8B-B14F-4D97-AF65-F5344CB8AC3E}">
        <p14:creationId xmlns:p14="http://schemas.microsoft.com/office/powerpoint/2010/main" val="26321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5FF63-3510-A276-6E6B-FD8892E8D134}"/>
              </a:ext>
            </a:extLst>
          </p:cNvPr>
          <p:cNvSpPr>
            <a:spLocks noGrp="1"/>
          </p:cNvSpPr>
          <p:nvPr>
            <p:ph type="title"/>
          </p:nvPr>
        </p:nvSpPr>
        <p:spPr>
          <a:xfrm>
            <a:off x="1098550" y="329133"/>
            <a:ext cx="9994899" cy="566908"/>
          </a:xfrm>
        </p:spPr>
        <p:txBody>
          <a:bodyPr vert="horz" lIns="0" tIns="0" rIns="0" bIns="0" rtlCol="0" anchor="ctr">
            <a:noAutofit/>
          </a:bodyPr>
          <a:lstStyle/>
          <a:p>
            <a:r>
              <a:rPr lang="da-DK" sz="2800" b="1" dirty="0">
                <a:solidFill>
                  <a:srgbClr val="576B7C"/>
                </a:solidFill>
              </a:rPr>
              <a:t>Eksempel på anvendelse af Fælles Sprog III</a:t>
            </a:r>
            <a:br>
              <a:rPr lang="da-DK" sz="2800" b="1" dirty="0">
                <a:solidFill>
                  <a:srgbClr val="576B7C"/>
                </a:solidFill>
              </a:rPr>
            </a:br>
            <a:r>
              <a:rPr lang="da-DK" sz="2800" b="1" dirty="0">
                <a:solidFill>
                  <a:srgbClr val="576B7C"/>
                </a:solidFill>
              </a:rPr>
              <a:t> </a:t>
            </a:r>
            <a:endParaRPr lang="da-DK" sz="2800" dirty="0">
              <a:solidFill>
                <a:srgbClr val="576B7C"/>
              </a:solidFill>
            </a:endParaRPr>
          </a:p>
        </p:txBody>
      </p:sp>
      <p:sp>
        <p:nvSpPr>
          <p:cNvPr id="3" name="Pladsholder til slidenummer 2">
            <a:extLst>
              <a:ext uri="{FF2B5EF4-FFF2-40B4-BE49-F238E27FC236}">
                <a16:creationId xmlns:a16="http://schemas.microsoft.com/office/drawing/2014/main" id="{10BDC2BC-9B4E-7ECA-1B85-D97FF21C995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5" name="Tekstfelt 4">
            <a:extLst>
              <a:ext uri="{FF2B5EF4-FFF2-40B4-BE49-F238E27FC236}">
                <a16:creationId xmlns:a16="http://schemas.microsoft.com/office/drawing/2014/main" id="{6730FD02-87A0-51E4-ED50-5742CFF7CA25}"/>
              </a:ext>
            </a:extLst>
          </p:cNvPr>
          <p:cNvSpPr txBox="1"/>
          <p:nvPr/>
        </p:nvSpPr>
        <p:spPr>
          <a:xfrm>
            <a:off x="599505" y="612587"/>
            <a:ext cx="10166559" cy="1077218"/>
          </a:xfrm>
          <a:prstGeom prst="rect">
            <a:avLst/>
          </a:prstGeom>
          <a:noFill/>
        </p:spPr>
        <p:txBody>
          <a:bodyPr wrap="square" lIns="0" tIns="0" rIns="0" bIns="0" rtlCol="0">
            <a:spAutoFit/>
          </a:bodyPr>
          <a:lstStyle/>
          <a:p>
            <a:pPr defTabSz="914377"/>
            <a:r>
              <a:rPr lang="da-DK" sz="1400" b="1" dirty="0">
                <a:solidFill>
                  <a:prstClr val="black"/>
                </a:solidFill>
                <a:latin typeface="Georgia"/>
              </a:rPr>
              <a:t>Anne</a:t>
            </a:r>
          </a:p>
          <a:p>
            <a:pPr defTabSz="914377"/>
            <a:r>
              <a:rPr lang="da-DK" sz="1400" dirty="0">
                <a:solidFill>
                  <a:prstClr val="black"/>
                </a:solidFill>
                <a:latin typeface="Georgia"/>
              </a:rPr>
              <a:t>Anne er 66 år, bor alene og har  hidtil været selvhjulpen. Anne er faldet og har pådraget sig et hoftebrud, og har efterfølgende fået foretaget en </a:t>
            </a:r>
            <a:r>
              <a:rPr lang="da-DK" sz="1400" dirty="0" err="1">
                <a:solidFill>
                  <a:prstClr val="black"/>
                </a:solidFill>
                <a:latin typeface="Georgia"/>
              </a:rPr>
              <a:t>hoftealloplastik</a:t>
            </a:r>
            <a:r>
              <a:rPr lang="da-DK" sz="1400" dirty="0">
                <a:solidFill>
                  <a:prstClr val="black"/>
                </a:solidFill>
                <a:latin typeface="Georgia"/>
              </a:rPr>
              <a:t>. Ved en kontrol er der konstateret infektion i operationssåret, som Anne ikke selv har reageret på. Hun har smerter, og kan ikke smertedækkes med håndkøbsmedicin. Grundet smerter, har hun afvist genoptræning, men kan motiveres til at træne.</a:t>
            </a:r>
          </a:p>
        </p:txBody>
      </p:sp>
      <p:sp>
        <p:nvSpPr>
          <p:cNvPr id="8" name="Rektangel 7">
            <a:extLst>
              <a:ext uri="{FF2B5EF4-FFF2-40B4-BE49-F238E27FC236}">
                <a16:creationId xmlns:a16="http://schemas.microsoft.com/office/drawing/2014/main" id="{3D038683-2981-30A1-A98D-57B531A41DE6}"/>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10" name="Rektangel 9">
            <a:extLst>
              <a:ext uri="{FF2B5EF4-FFF2-40B4-BE49-F238E27FC236}">
                <a16:creationId xmlns:a16="http://schemas.microsoft.com/office/drawing/2014/main" id="{25B84E48-AE48-8091-E507-96F7B9267DEF}"/>
              </a:ext>
              <a:ext uri="{C183D7F6-B498-43B3-948B-1728B52AA6E4}">
                <adec:decorative xmlns:adec="http://schemas.microsoft.com/office/drawing/2017/decorative" val="1"/>
              </a:ext>
            </a:extLst>
          </p:cNvPr>
          <p:cNvSpPr/>
          <p:nvPr/>
        </p:nvSpPr>
        <p:spPr>
          <a:xfrm>
            <a:off x="308276" y="2223032"/>
            <a:ext cx="1638595" cy="4438934"/>
          </a:xfrm>
          <a:prstGeom prst="rect">
            <a:avLst/>
          </a:prstGeom>
          <a:solidFill>
            <a:srgbClr val="5F5F5F">
              <a:lumMod val="40000"/>
              <a:lumOff val="60000"/>
            </a:srgbClr>
          </a:solidFill>
          <a:ln w="9525" cap="flat" cmpd="sng" algn="ctr">
            <a:noFill/>
            <a:prstDash val="solid"/>
            <a:miter lim="800000"/>
          </a:ln>
          <a:effectLst/>
        </p:spPr>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white"/>
                </a:solidFill>
                <a:effectLst/>
                <a:uLnTx/>
                <a:uFillTx/>
                <a:latin typeface="Georgia"/>
                <a:ea typeface="+mn-ea"/>
                <a:cs typeface="+mn-cs"/>
              </a:rPr>
              <a:t>Modtagelse af henvisning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srgbClr val="C00000"/>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srgbClr val="C00000"/>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Kommunen modtager en henvendelse fra egen læge.</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kern="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Anne oprettes i systemet.</a:t>
            </a:r>
          </a:p>
        </p:txBody>
      </p:sp>
      <p:sp>
        <p:nvSpPr>
          <p:cNvPr id="12" name="Rektangel 11">
            <a:extLst>
              <a:ext uri="{FF2B5EF4-FFF2-40B4-BE49-F238E27FC236}">
                <a16:creationId xmlns:a16="http://schemas.microsoft.com/office/drawing/2014/main" id="{51C55491-8A16-8162-A3B0-0F741D2718C3}"/>
              </a:ext>
              <a:ext uri="{C183D7F6-B498-43B3-948B-1728B52AA6E4}">
                <adec:decorative xmlns:adec="http://schemas.microsoft.com/office/drawing/2017/decorative" val="1"/>
              </a:ext>
            </a:extLst>
          </p:cNvPr>
          <p:cNvSpPr/>
          <p:nvPr/>
        </p:nvSpPr>
        <p:spPr>
          <a:xfrm>
            <a:off x="2114780" y="2228549"/>
            <a:ext cx="5946909" cy="4438934"/>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Afklaring af borgerens behov og motivation</a:t>
            </a:r>
            <a:endParaRPr lang="da-DK" sz="1400" b="0" dirty="0">
              <a:solidFill>
                <a:schemeClr val="tx1"/>
              </a:solidFill>
              <a:effectLst/>
            </a:endParaRPr>
          </a:p>
          <a:p>
            <a:pPr algn="ctr">
              <a:lnSpc>
                <a:spcPct val="104000"/>
              </a:lnSpc>
              <a:defRPr/>
            </a:pPr>
            <a:r>
              <a:rPr lang="da-DK" sz="1200" b="1" dirty="0">
                <a:solidFill>
                  <a:schemeClr val="bg1"/>
                </a:solidFill>
                <a:effectLst/>
              </a:rPr>
              <a:t>Problemer med andre sår</a:t>
            </a: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defRPr/>
            </a:pPr>
            <a:r>
              <a:rPr lang="da-DK" sz="1200" b="0" kern="1200" dirty="0">
                <a:solidFill>
                  <a:schemeClr val="bg1"/>
                </a:solidFill>
                <a:latin typeface="+mj-lt"/>
              </a:rPr>
              <a:t>Spaltet inficeret sår efter højresidig </a:t>
            </a:r>
            <a:r>
              <a:rPr lang="da-DK" sz="1200" b="0" kern="1200" dirty="0" err="1">
                <a:solidFill>
                  <a:schemeClr val="bg1"/>
                </a:solidFill>
                <a:latin typeface="+mj-lt"/>
              </a:rPr>
              <a:t>hoftealloplastik</a:t>
            </a:r>
            <a:r>
              <a:rPr lang="da-DK" sz="1200" b="0" kern="1200" dirty="0">
                <a:solidFill>
                  <a:schemeClr val="bg1"/>
                </a:solidFill>
                <a:latin typeface="+mj-lt"/>
              </a:rPr>
              <a:t> i april 24. Såret måler 2 x 6 cm og 1 cm dybt med massereret sårkant. Moderat sekretdannelse. Der opstartes sårbehandlingsregime. Kontrol i sårambulatoriet om 18. juni 24. Har tidligere haft tendens til irritation af hud ved klæbende forbindinger.</a:t>
            </a:r>
            <a:endParaRPr lang="da-DK" sz="1200" b="0" kern="1200" dirty="0">
              <a:solidFill>
                <a:schemeClr val="bg1"/>
              </a:solidFill>
              <a:latin typeface="+mj-lt"/>
              <a:ea typeface="+mn-ea"/>
              <a:cs typeface="+mn-cs"/>
            </a:endParaRPr>
          </a:p>
          <a:p>
            <a:pPr algn="ctr">
              <a:lnSpc>
                <a:spcPct val="104000"/>
              </a:lnSpc>
              <a:defRPr/>
            </a:pPr>
            <a:endParaRPr lang="da-DK" sz="1200" b="1" dirty="0">
              <a:solidFill>
                <a:schemeClr val="bg1"/>
              </a:solidFill>
            </a:endParaRPr>
          </a:p>
          <a:p>
            <a:pPr algn="ctr">
              <a:lnSpc>
                <a:spcPct val="104000"/>
              </a:lnSpc>
              <a:defRPr/>
            </a:pPr>
            <a:r>
              <a:rPr lang="da-DK" sz="1200" b="1" dirty="0">
                <a:solidFill>
                  <a:schemeClr val="bg1"/>
                </a:solidFill>
              </a:rPr>
              <a:t>Problemer med smerter</a:t>
            </a:r>
            <a:endParaRPr kumimoji="0" lang="da-DK" sz="1200" b="1" i="0" u="none" strike="noStrike" kern="1200" cap="none" spc="0" normalizeH="0" baseline="0" noProof="0" dirty="0">
              <a:ln>
                <a:noFill/>
              </a:ln>
              <a:solidFill>
                <a:schemeClr val="bg1"/>
              </a:solidFill>
              <a:effectLst/>
              <a:uLnTx/>
              <a:uFillTx/>
              <a:latin typeface="Georgia"/>
              <a:ea typeface="+mn-ea"/>
              <a:cs typeface="+mn-cs"/>
            </a:endParaRPr>
          </a:p>
          <a:p>
            <a:pPr algn="ctr">
              <a:lnSpc>
                <a:spcPct val="104000"/>
              </a:lnSpc>
              <a:defRPr/>
            </a:pPr>
            <a:r>
              <a:rPr lang="da-DK" sz="1200" b="0" kern="1200" dirty="0">
                <a:solidFill>
                  <a:schemeClr val="bg1"/>
                </a:solidFill>
                <a:effectLst/>
              </a:rPr>
              <a:t>Oplever periodevise smerter i højre side af hoften ved mobilisering efter </a:t>
            </a:r>
            <a:r>
              <a:rPr lang="da-DK" sz="1200" b="0" kern="1200" dirty="0" err="1">
                <a:solidFill>
                  <a:schemeClr val="bg1"/>
                </a:solidFill>
                <a:effectLst/>
              </a:rPr>
              <a:t>hoftealloplastik</a:t>
            </a:r>
            <a:r>
              <a:rPr lang="da-DK" sz="1200" b="0" kern="1200" dirty="0">
                <a:solidFill>
                  <a:schemeClr val="bg1"/>
                </a:solidFill>
                <a:effectLst/>
              </a:rPr>
              <a:t>. Smerterne er værst om morgen eller efter længerevarende hvilepauser. Herudover konstante, stikkende smerter i operationssår.  Smertebehandling opstartes og VAS-scores dagligt – kontakt til egen læge ved forværring.</a:t>
            </a:r>
            <a:endParaRPr lang="da-DK" sz="1200" b="0" kern="1200" dirty="0">
              <a:solidFill>
                <a:schemeClr val="bg1"/>
              </a:solidFill>
              <a:effectLst/>
              <a:latin typeface="+mn-lt"/>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defRPr/>
            </a:pPr>
            <a:r>
              <a:rPr lang="da-DK" sz="1200" b="1" dirty="0">
                <a:solidFill>
                  <a:schemeClr val="bg1"/>
                </a:solidFill>
              </a:rPr>
              <a:t>Problemer med sundhedskompetence</a:t>
            </a:r>
            <a:endParaRPr lang="da-DK" sz="1200" b="1" dirty="0">
              <a:solidFill>
                <a:schemeClr val="bg1"/>
              </a:solidFill>
              <a:latin typeface="+mj-lt"/>
            </a:endParaRPr>
          </a:p>
          <a:p>
            <a:pPr algn="ctr">
              <a:lnSpc>
                <a:spcPct val="104000"/>
              </a:lnSpc>
              <a:defRPr/>
            </a:pPr>
            <a:r>
              <a:rPr lang="da-DK" sz="1200" b="0" kern="1200" dirty="0">
                <a:solidFill>
                  <a:schemeClr val="bg1"/>
                </a:solidFill>
                <a:effectLst/>
              </a:rPr>
              <a:t>Manglende initiativ til at tage kontakt til behandlingsansvarlige læge ved infektionstegn eller øgning i smerter. Har afvist genoptræning grundet smerter. Støttes løbende.</a:t>
            </a:r>
            <a:endParaRPr lang="da-DK" sz="1200" b="0" kern="1200" dirty="0">
              <a:solidFill>
                <a:schemeClr val="bg1"/>
              </a:solidFill>
              <a:effectLst/>
              <a:latin typeface="+mn-lt"/>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defRPr/>
            </a:pPr>
            <a:r>
              <a:rPr kumimoji="0" lang="da-DK" sz="1200" b="1" i="0" u="none" strike="noStrike" kern="1200" cap="none" spc="0" normalizeH="0" baseline="0" noProof="0" dirty="0">
                <a:ln>
                  <a:noFill/>
                </a:ln>
                <a:solidFill>
                  <a:schemeClr val="bg1"/>
                </a:solidFill>
                <a:effectLst/>
                <a:uLnTx/>
                <a:uFillTx/>
                <a:latin typeface="Georgia"/>
                <a:ea typeface="+mn-ea"/>
                <a:cs typeface="+mn-cs"/>
              </a:rPr>
              <a:t> </a:t>
            </a:r>
            <a:r>
              <a:rPr lang="da-DK" sz="1200" b="1" dirty="0">
                <a:solidFill>
                  <a:schemeClr val="bg1"/>
                </a:solidFill>
              </a:rPr>
              <a:t>Problemer med mobilitet og bevægelse</a:t>
            </a:r>
            <a:endParaRPr lang="da-DK" sz="1200" b="1" dirty="0">
              <a:solidFill>
                <a:schemeClr val="bg1"/>
              </a:solidFill>
              <a:latin typeface="+mj-lt"/>
            </a:endParaRPr>
          </a:p>
          <a:p>
            <a:pPr algn="ctr">
              <a:lnSpc>
                <a:spcPct val="104000"/>
              </a:lnSpc>
              <a:defRPr/>
            </a:pPr>
            <a:r>
              <a:rPr lang="da-DK" sz="1100" b="0" dirty="0">
                <a:solidFill>
                  <a:schemeClr val="bg1"/>
                </a:solidFill>
              </a:rPr>
              <a:t>Mere immobil efter </a:t>
            </a:r>
            <a:r>
              <a:rPr lang="da-DK" sz="1100" b="0" dirty="0" err="1">
                <a:solidFill>
                  <a:schemeClr val="bg1"/>
                </a:solidFill>
              </a:rPr>
              <a:t>hoftealloplastik</a:t>
            </a:r>
            <a:r>
              <a:rPr lang="da-DK" sz="1100" b="0" dirty="0">
                <a:solidFill>
                  <a:schemeClr val="bg1"/>
                </a:solidFill>
              </a:rPr>
              <a:t> og grundet smerter ifm. infektion i operationssår. Behandlingsansvarlige fysioterapeut er kontaktet mhp. motivation til at opstarte genoptræningsforløb</a:t>
            </a:r>
            <a:r>
              <a:rPr lang="da-DK" sz="1100" b="0" kern="1200" dirty="0">
                <a:solidFill>
                  <a:schemeClr val="bg1"/>
                </a:solidFill>
              </a:rPr>
              <a:t>, </a:t>
            </a:r>
            <a:r>
              <a:rPr lang="da-DK" sz="1100" b="0" kern="1200" dirty="0">
                <a:solidFill>
                  <a:schemeClr val="bg1"/>
                </a:solidFill>
                <a:effectLst/>
              </a:rPr>
              <a:t>når smerterne er aftaget.</a:t>
            </a:r>
            <a:endParaRPr lang="da-DK" sz="1100" b="0" kern="1200" dirty="0">
              <a:solidFill>
                <a:schemeClr val="bg1"/>
              </a:solidFill>
              <a:effectLst/>
              <a:latin typeface="+mn-lt"/>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defRPr/>
            </a:pPr>
            <a:r>
              <a:rPr lang="da-DK" sz="1200" b="1" dirty="0">
                <a:effectLst/>
              </a:rPr>
              <a:t> </a:t>
            </a:r>
            <a:endParaRPr lang="da-DK" sz="1200" b="0" dirty="0">
              <a:solidFill>
                <a:schemeClr val="bg1"/>
              </a:solidFill>
            </a:endParaRPr>
          </a:p>
          <a:p>
            <a:pPr marL="107950" marR="107950" algn="ctr">
              <a:defRPr/>
            </a:pPr>
            <a:endParaRPr lang="da-DK" sz="1200" b="1" dirty="0"/>
          </a:p>
          <a:p>
            <a:pPr marL="107950" marR="107950" lvl="0" indent="0" algn="ctr" defTabSz="914400" rtl="0" eaLnBrk="1" fontAlgn="auto" latinLnBrk="0" hangingPunct="1">
              <a:lnSpc>
                <a:spcPct val="100000"/>
              </a:lnSpc>
              <a:spcBef>
                <a:spcPts val="0"/>
              </a:spcBef>
              <a:spcAft>
                <a:spcPts val="0"/>
              </a:spcAft>
              <a:buClrTx/>
              <a:buSzTx/>
              <a:buFontTx/>
              <a:buNone/>
              <a:tabLst/>
              <a:defRPr/>
            </a:pPr>
            <a:endParaRPr lang="da-DK" sz="1200" b="0" dirty="0">
              <a:solidFill>
                <a:schemeClr val="bg1"/>
              </a:solidFill>
              <a:effectLst/>
            </a:endParaRPr>
          </a:p>
          <a:p>
            <a:pPr algn="ctr">
              <a:lnSpc>
                <a:spcPts val="1200"/>
              </a:lnSpc>
              <a:spcAft>
                <a:spcPts val="800"/>
              </a:spcAft>
              <a:defRPr/>
            </a:pPr>
            <a:endParaRPr lang="da-DK" sz="1200" b="1" dirty="0">
              <a:solidFill>
                <a:schemeClr val="bg1"/>
              </a:solidFill>
              <a:latin typeface="+mj-lt"/>
            </a:endParaRPr>
          </a:p>
          <a:p>
            <a:pPr algn="ctr">
              <a:lnSpc>
                <a:spcPts val="1200"/>
              </a:lnSpc>
              <a:spcAft>
                <a:spcPts val="800"/>
              </a:spcAft>
              <a:defRPr/>
            </a:pPr>
            <a:endParaRPr lang="da-DK" sz="1200" dirty="0">
              <a:solidFill>
                <a:schemeClr val="bg1"/>
              </a:solidFill>
            </a:endParaRPr>
          </a:p>
          <a:p>
            <a:pPr algn="ctr">
              <a:lnSpc>
                <a:spcPts val="1200"/>
              </a:lnSpc>
              <a:spcAft>
                <a:spcPts val="800"/>
              </a:spcAft>
              <a:defRPr/>
            </a:pPr>
            <a:endParaRPr lang="da-DK" sz="1200" dirty="0">
              <a:solidFill>
                <a:schemeClr val="bg1"/>
              </a:solidFill>
            </a:endParaRPr>
          </a:p>
          <a:p>
            <a:pPr algn="ctr">
              <a:lnSpc>
                <a:spcPts val="1200"/>
              </a:lnSpc>
              <a:spcAft>
                <a:spcPts val="800"/>
              </a:spcAft>
              <a:defRPr/>
            </a:pPr>
            <a:endParaRPr lang="da-DK" sz="1200" dirty="0">
              <a:solidFill>
                <a:schemeClr val="bg1"/>
              </a:solidFill>
            </a:endParaRPr>
          </a:p>
          <a:p>
            <a:pPr algn="ctr">
              <a:lnSpc>
                <a:spcPts val="1200"/>
              </a:lnSpc>
              <a:spcAft>
                <a:spcPts val="800"/>
              </a:spcAft>
              <a:defRPr/>
            </a:pPr>
            <a:endParaRPr lang="da-DK" sz="1200" b="1" dirty="0"/>
          </a:p>
          <a:p>
            <a:pPr marL="0" marR="0" lvl="0" indent="0" algn="ctr" defTabSz="914400" rtl="0" eaLnBrk="1" fontAlgn="auto" latinLnBrk="0" hangingPunct="1">
              <a:lnSpc>
                <a:spcPts val="1200"/>
              </a:lnSpc>
              <a:spcBef>
                <a:spcPts val="0"/>
              </a:spcBef>
              <a:spcAft>
                <a:spcPts val="800"/>
              </a:spcAft>
              <a:buClrTx/>
              <a:buSzTx/>
              <a:buFontTx/>
              <a:buNone/>
              <a:tabLst/>
              <a:defRPr/>
            </a:pPr>
            <a:endParaRPr lang="da-DK" sz="1200" b="0" kern="1200" dirty="0">
              <a:solidFill>
                <a:schemeClr val="bg1"/>
              </a:solidFill>
              <a:effectLst/>
              <a:latin typeface="+mn-lt"/>
              <a:ea typeface="+mn-ea"/>
              <a:cs typeface="+mn-cs"/>
            </a:endParaRPr>
          </a:p>
          <a:p>
            <a:pPr algn="ctr">
              <a:lnSpc>
                <a:spcPct val="104000"/>
              </a:lnSpc>
              <a:defRPr/>
            </a:pPr>
            <a:endParaRPr lang="da-DK" sz="1400" b="1" dirty="0">
              <a:effectLst/>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ktangel 14">
            <a:extLst>
              <a:ext uri="{FF2B5EF4-FFF2-40B4-BE49-F238E27FC236}">
                <a16:creationId xmlns:a16="http://schemas.microsoft.com/office/drawing/2014/main" id="{4609EAE0-B34A-F2FF-5694-79C567E75765}"/>
              </a:ext>
              <a:ext uri="{C183D7F6-B498-43B3-948B-1728B52AA6E4}">
                <adec:decorative xmlns:adec="http://schemas.microsoft.com/office/drawing/2017/decorative" val="1"/>
              </a:ext>
            </a:extLst>
          </p:cNvPr>
          <p:cNvSpPr/>
          <p:nvPr/>
        </p:nvSpPr>
        <p:spPr>
          <a:xfrm>
            <a:off x="8229600" y="2223030"/>
            <a:ext cx="1847619" cy="4438934"/>
          </a:xfrm>
          <a:prstGeom prst="rect">
            <a:avLst/>
          </a:prstGeom>
          <a:solidFill>
            <a:srgbClr val="969696">
              <a:lumMod val="75000"/>
            </a:srgbClr>
          </a:solidFill>
          <a:ln w="9525" cap="flat" cmpd="sng" algn="ctr">
            <a:noFill/>
            <a:prstDash val="solid"/>
            <a:miter lim="800000"/>
          </a:ln>
          <a:effectLst/>
        </p:spPr>
        <p:txBody>
          <a:bodyPr rtlCol="0" anchor="t"/>
          <a:lstStyle/>
          <a:p>
            <a:pPr algn="ctr">
              <a:lnSpc>
                <a:spcPct val="104000"/>
              </a:lnSpc>
              <a:defRPr/>
            </a:pPr>
            <a:r>
              <a:rPr lang="da-DK" sz="1400" b="1" dirty="0">
                <a:solidFill>
                  <a:prstClr val="white"/>
                </a:solidFill>
                <a:latin typeface="Georgia"/>
              </a:rPr>
              <a:t>Følgende indsatser iværksættes</a:t>
            </a:r>
          </a:p>
          <a:p>
            <a:pPr algn="ctr">
              <a:lnSpc>
                <a:spcPct val="104000"/>
              </a:lnSpc>
              <a:defRPr/>
            </a:pPr>
            <a:endParaRPr lang="da-DK" sz="1400" b="1" dirty="0">
              <a:solidFill>
                <a:prstClr val="white"/>
              </a:solidFill>
              <a:latin typeface="Georgia"/>
            </a:endParaRPr>
          </a:p>
          <a:p>
            <a:pPr algn="ctr"/>
            <a:endParaRPr lang="da-DK" sz="1400" b="0" dirty="0">
              <a:solidFill>
                <a:schemeClr val="tx1"/>
              </a:solidFill>
            </a:endParaRPr>
          </a:p>
          <a:p>
            <a:pPr marL="0" indent="0" algn="ctr">
              <a:buFontTx/>
              <a:buNone/>
            </a:pPr>
            <a:r>
              <a:rPr lang="da-DK" sz="1200" b="0" dirty="0" err="1">
                <a:solidFill>
                  <a:schemeClr val="bg1"/>
                </a:solidFill>
              </a:rPr>
              <a:t>Sårbehandling</a:t>
            </a:r>
            <a:endParaRPr lang="da-DK" sz="1200" b="0" dirty="0">
              <a:solidFill>
                <a:schemeClr val="bg1"/>
              </a:solidFill>
            </a:endParaRPr>
          </a:p>
          <a:p>
            <a:pPr marL="0" indent="0" algn="ctr">
              <a:buFontTx/>
              <a:buNone/>
            </a:pPr>
            <a:endParaRPr lang="da-DK" sz="1200" b="0" dirty="0">
              <a:solidFill>
                <a:schemeClr val="bg1"/>
              </a:solidFill>
            </a:endParaRPr>
          </a:p>
          <a:p>
            <a:pPr marL="0" indent="0" algn="ctr">
              <a:buFontTx/>
              <a:buNone/>
            </a:pPr>
            <a:r>
              <a:rPr lang="da-DK" sz="1200" b="0" dirty="0">
                <a:solidFill>
                  <a:schemeClr val="bg1"/>
                </a:solidFill>
              </a:rPr>
              <a:t>Medicindispensering</a:t>
            </a:r>
          </a:p>
          <a:p>
            <a:pPr marL="0" indent="0" algn="ctr">
              <a:buFontTx/>
              <a:buNone/>
            </a:pPr>
            <a:endParaRPr lang="da-DK" sz="1200" b="0" dirty="0">
              <a:solidFill>
                <a:schemeClr val="bg1"/>
              </a:solidFill>
            </a:endParaRPr>
          </a:p>
          <a:p>
            <a:pPr marL="0" indent="0" algn="ctr">
              <a:buFontTx/>
              <a:buNone/>
            </a:pPr>
            <a:r>
              <a:rPr lang="da-DK" sz="1200" b="0" dirty="0">
                <a:solidFill>
                  <a:schemeClr val="bg1"/>
                </a:solidFill>
              </a:rPr>
              <a:t>Psykisk pleje og støtte</a:t>
            </a:r>
          </a:p>
          <a:p>
            <a:pPr marL="0" indent="0" algn="ctr">
              <a:buFontTx/>
              <a:buNone/>
            </a:pPr>
            <a:endParaRPr lang="da-DK" sz="1200" b="0" dirty="0">
              <a:solidFill>
                <a:schemeClr val="bg1"/>
              </a:solidFill>
            </a:endParaRPr>
          </a:p>
          <a:p>
            <a:pPr marL="0" indent="0" algn="ctr">
              <a:buFontTx/>
              <a:buNone/>
            </a:pPr>
            <a:r>
              <a:rPr lang="da-DK" sz="1200" b="0" dirty="0">
                <a:solidFill>
                  <a:schemeClr val="bg1"/>
                </a:solidFill>
              </a:rPr>
              <a:t>Koordinering</a:t>
            </a:r>
          </a:p>
          <a:p>
            <a:pPr algn="ctr">
              <a:lnSpc>
                <a:spcPct val="104000"/>
              </a:lnSpc>
              <a:defRPr/>
            </a:pPr>
            <a:r>
              <a:rPr lang="da-DK" sz="1400" b="1" dirty="0">
                <a:solidFill>
                  <a:prstClr val="white"/>
                </a:solidFill>
                <a:latin typeface="Georgia"/>
              </a:rPr>
              <a:t> </a:t>
            </a:r>
          </a:p>
          <a:p>
            <a:pPr algn="ctr"/>
            <a:r>
              <a:rPr lang="da-DK" sz="1400" b="0" dirty="0">
                <a:solidFill>
                  <a:schemeClr val="bg1"/>
                </a:solidFill>
              </a:rPr>
              <a:t> </a:t>
            </a:r>
            <a:endParaRPr lang="da-DK" sz="1200" b="1" dirty="0">
              <a:solidFill>
                <a:schemeClr val="bg1"/>
              </a:solidFill>
              <a:latin typeface="+mj-lt"/>
            </a:endParaRPr>
          </a:p>
          <a:p>
            <a:pPr algn="ctr"/>
            <a:r>
              <a:rPr lang="da-DK" sz="1200" b="1" dirty="0">
                <a:solidFill>
                  <a:schemeClr val="bg1"/>
                </a:solidFill>
              </a:rPr>
              <a:t> </a:t>
            </a:r>
          </a:p>
        </p:txBody>
      </p:sp>
      <p:sp>
        <p:nvSpPr>
          <p:cNvPr id="19" name="Rektangel 18">
            <a:extLst>
              <a:ext uri="{FF2B5EF4-FFF2-40B4-BE49-F238E27FC236}">
                <a16:creationId xmlns:a16="http://schemas.microsoft.com/office/drawing/2014/main" id="{D026A456-E28B-DD0F-E581-C7EE9821EE13}"/>
              </a:ext>
              <a:ext uri="{C183D7F6-B498-43B3-948B-1728B52AA6E4}">
                <adec:decorative xmlns:adec="http://schemas.microsoft.com/office/drawing/2017/decorative" val="1"/>
              </a:ext>
            </a:extLst>
          </p:cNvPr>
          <p:cNvSpPr/>
          <p:nvPr/>
        </p:nvSpPr>
        <p:spPr>
          <a:xfrm>
            <a:off x="10245129" y="2223030"/>
            <a:ext cx="1923016" cy="4423561"/>
          </a:xfrm>
          <a:prstGeom prst="rect">
            <a:avLst/>
          </a:prstGeom>
          <a:solidFill>
            <a:srgbClr val="5F5F5F">
              <a:lumMod val="75000"/>
            </a:srgbClr>
          </a:solidFill>
          <a:ln w="9525" cap="flat" cmpd="sng" algn="ctr">
            <a:noFill/>
            <a:prstDash val="solid"/>
            <a:miter lim="800000"/>
          </a:ln>
          <a:effectLst/>
        </p:spPr>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white"/>
                </a:solidFill>
                <a:effectLst/>
                <a:uLnTx/>
                <a:uFillTx/>
                <a:latin typeface="Georgia"/>
                <a:ea typeface="+mn-ea"/>
                <a:cs typeface="+mn-cs"/>
              </a:rPr>
              <a:t>Afslutning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0" cap="none" spc="0" normalizeH="0" baseline="0" noProof="0" dirty="0">
              <a:ln>
                <a:noFill/>
              </a:ln>
              <a:solidFill>
                <a:prstClr val="white"/>
              </a:solidFill>
              <a:effectLst/>
              <a:uLnTx/>
              <a:uFillTx/>
              <a:latin typeface="Georgia"/>
              <a:ea typeface="+mn-ea"/>
              <a:cs typeface="+mn-cs"/>
            </a:endParaRPr>
          </a:p>
          <a:p>
            <a:pPr algn="ctr">
              <a:lnSpc>
                <a:spcPct val="104000"/>
              </a:lnSpc>
              <a:defRPr/>
            </a:pPr>
            <a:r>
              <a:rPr kumimoji="0" lang="da-DK" sz="1200" i="0" u="none" strike="noStrike" kern="1200" cap="none" spc="0" normalizeH="0" baseline="0" noProof="0" dirty="0">
                <a:ln>
                  <a:noFill/>
                </a:ln>
                <a:solidFill>
                  <a:prstClr val="white"/>
                </a:solidFill>
                <a:effectLst/>
                <a:uLnTx/>
                <a:uFillTx/>
                <a:latin typeface="Georgia"/>
                <a:ea typeface="+mn-ea"/>
                <a:cs typeface="+mn-cs"/>
              </a:rPr>
              <a:t>Opfølgning/evaluering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algn="ctr">
              <a:lnSpc>
                <a:spcPct val="104000"/>
              </a:lnSpc>
            </a:pPr>
            <a:endParaRPr lang="da-DK" sz="1100" dirty="0">
              <a:solidFill>
                <a:schemeClr val="bg1"/>
              </a:solidFill>
              <a:latin typeface="+mj-lt"/>
            </a:endParaRPr>
          </a:p>
          <a:p>
            <a:pPr algn="ctr">
              <a:lnSpc>
                <a:spcPct val="104000"/>
              </a:lnSpc>
            </a:pPr>
            <a:r>
              <a:rPr lang="da-DK" sz="1200" dirty="0">
                <a:solidFill>
                  <a:schemeClr val="bg1"/>
                </a:solidFill>
                <a:latin typeface="+mj-lt"/>
              </a:rPr>
              <a:t>Den sygeplejefaglige medarbejder skal vurdere, om behandlingen har haft den ønskede effekt.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kern="0" dirty="0">
                <a:solidFill>
                  <a:prstClr val="white"/>
                </a:solidFill>
                <a:latin typeface="Georgia"/>
              </a:rPr>
              <a:t>Tilstande og indsatser afsluttes, når Anne ikke længe modtager behandling.</a:t>
            </a: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white"/>
              </a:solidFill>
              <a:effectLst/>
              <a:uLnTx/>
              <a:uFillTx/>
              <a:latin typeface="Georgia"/>
              <a:ea typeface="+mn-ea"/>
              <a:cs typeface="+mn-cs"/>
            </a:endParaRPr>
          </a:p>
        </p:txBody>
      </p:sp>
      <p:grpSp>
        <p:nvGrpSpPr>
          <p:cNvPr id="6" name="Gruppe 5">
            <a:extLst>
              <a:ext uri="{FF2B5EF4-FFF2-40B4-BE49-F238E27FC236}">
                <a16:creationId xmlns:a16="http://schemas.microsoft.com/office/drawing/2014/main" id="{462CAEC0-F8C3-80AC-167E-8ECB02426FCD}"/>
              </a:ext>
            </a:extLst>
          </p:cNvPr>
          <p:cNvGrpSpPr/>
          <p:nvPr/>
        </p:nvGrpSpPr>
        <p:grpSpPr>
          <a:xfrm>
            <a:off x="-493356" y="1913696"/>
            <a:ext cx="13664115" cy="314852"/>
            <a:chOff x="-602956" y="1957818"/>
            <a:chExt cx="13664115" cy="637309"/>
          </a:xfrm>
          <a:solidFill>
            <a:srgbClr val="7F7F7F"/>
          </a:solidFill>
        </p:grpSpPr>
        <p:sp>
          <p:nvSpPr>
            <p:cNvPr id="7" name="Højrepil 56">
              <a:extLst>
                <a:ext uri="{FF2B5EF4-FFF2-40B4-BE49-F238E27FC236}">
                  <a16:creationId xmlns:a16="http://schemas.microsoft.com/office/drawing/2014/main" id="{3C2DABBF-CC9A-9654-350A-E303364A07B2}"/>
                </a:ext>
              </a:extLst>
            </p:cNvPr>
            <p:cNvSpPr/>
            <p:nvPr/>
          </p:nvSpPr>
          <p:spPr>
            <a:xfrm>
              <a:off x="10853887" y="1957818"/>
              <a:ext cx="2207272"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9" name="Højrepil 57">
              <a:extLst>
                <a:ext uri="{FF2B5EF4-FFF2-40B4-BE49-F238E27FC236}">
                  <a16:creationId xmlns:a16="http://schemas.microsoft.com/office/drawing/2014/main" id="{91AE2598-3D1F-C3C3-B4B1-B4F926F6282A}"/>
                </a:ext>
              </a:extLst>
            </p:cNvPr>
            <p:cNvSpPr/>
            <p:nvPr/>
          </p:nvSpPr>
          <p:spPr>
            <a:xfrm>
              <a:off x="270025" y="1957818"/>
              <a:ext cx="11340950"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1" name="Højrepil 58">
              <a:extLst>
                <a:ext uri="{FF2B5EF4-FFF2-40B4-BE49-F238E27FC236}">
                  <a16:creationId xmlns:a16="http://schemas.microsoft.com/office/drawing/2014/main" id="{FD224FD3-2FD1-2ABD-B4EC-656EE1E199D4}"/>
                </a:ext>
              </a:extLst>
            </p:cNvPr>
            <p:cNvSpPr/>
            <p:nvPr/>
          </p:nvSpPr>
          <p:spPr>
            <a:xfrm>
              <a:off x="-602956" y="1957818"/>
              <a:ext cx="1496291"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grpSp>
    </p:spTree>
    <p:extLst>
      <p:ext uri="{BB962C8B-B14F-4D97-AF65-F5344CB8AC3E}">
        <p14:creationId xmlns:p14="http://schemas.microsoft.com/office/powerpoint/2010/main" val="76940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E14CB380-6B80-E1DB-034A-B8D3E302D55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Titel 1">
            <a:extLst>
              <a:ext uri="{FF2B5EF4-FFF2-40B4-BE49-F238E27FC236}">
                <a16:creationId xmlns:a16="http://schemas.microsoft.com/office/drawing/2014/main" id="{31CBE84A-B69E-0DB0-5BA2-B534B843CC6C}"/>
              </a:ext>
            </a:extLst>
          </p:cNvPr>
          <p:cNvSpPr txBox="1">
            <a:spLocks/>
          </p:cNvSpPr>
          <p:nvPr/>
        </p:nvSpPr>
        <p:spPr>
          <a:xfrm>
            <a:off x="1023635" y="264211"/>
            <a:ext cx="11185525" cy="63029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Hjælp til hjemmemonitorering</a:t>
            </a:r>
          </a:p>
          <a:p>
            <a:pPr marL="0" marR="0" lvl="0" indent="0" algn="l" defTabSz="914400" rtl="0" eaLnBrk="1" fontAlgn="auto" latinLnBrk="0" hangingPunct="1">
              <a:lnSpc>
                <a:spcPct val="90000"/>
              </a:lnSpc>
              <a:spcBef>
                <a:spcPct val="0"/>
              </a:spcBef>
              <a:spcAft>
                <a:spcPts val="0"/>
              </a:spcAft>
              <a:buClrTx/>
              <a:buSzTx/>
              <a:buFontTx/>
              <a:buNone/>
              <a:tabLst/>
              <a:defRPr/>
            </a:pPr>
            <a:r>
              <a:rPr lang="da-DK" sz="2000" dirty="0">
                <a:solidFill>
                  <a:srgbClr val="576B7C"/>
                </a:solidFill>
                <a:latin typeface="Georgia"/>
              </a:rPr>
              <a:t>- relateret til KOL</a:t>
            </a:r>
            <a:endParaRPr kumimoji="0" lang="da-DK" sz="2000" i="0" u="none" strike="noStrike" kern="1200" cap="none" spc="0" normalizeH="0" baseline="0" noProof="0" dirty="0">
              <a:ln>
                <a:noFill/>
              </a:ln>
              <a:solidFill>
                <a:srgbClr val="576B7C"/>
              </a:solidFill>
              <a:effectLst/>
              <a:uLnTx/>
              <a:uFillTx/>
              <a:latin typeface="Georgia"/>
              <a:ea typeface="+mj-ea"/>
              <a:cs typeface="+mj-cs"/>
            </a:endParaRPr>
          </a:p>
        </p:txBody>
      </p:sp>
      <p:sp>
        <p:nvSpPr>
          <p:cNvPr id="7" name="Rektangel 6">
            <a:extLst>
              <a:ext uri="{FF2B5EF4-FFF2-40B4-BE49-F238E27FC236}">
                <a16:creationId xmlns:a16="http://schemas.microsoft.com/office/drawing/2014/main" id="{11B05A5A-E5AC-AD83-9BCF-FF0B856F9926}"/>
              </a:ext>
            </a:extLst>
          </p:cNvPr>
          <p:cNvSpPr/>
          <p:nvPr/>
        </p:nvSpPr>
        <p:spPr>
          <a:xfrm>
            <a:off x="1064280" y="4518428"/>
            <a:ext cx="9825393" cy="1436146"/>
          </a:xfrm>
          <a:prstGeom prst="rect">
            <a:avLst/>
          </a:prstGeom>
          <a:no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da-DK" sz="1400" b="1" u="none" strike="noStrike" kern="1200" cap="none" spc="0" normalizeH="0" baseline="0" noProof="0" dirty="0">
                <a:ln>
                  <a:noFill/>
                </a:ln>
                <a:solidFill>
                  <a:prstClr val="black"/>
                </a:solidFill>
                <a:effectLst/>
                <a:uLnTx/>
                <a:uFillTx/>
                <a:latin typeface="Georgia"/>
                <a:ea typeface="+mn-ea"/>
                <a:cs typeface="+mn-cs"/>
              </a:rPr>
              <a:t>Baggrund</a:t>
            </a:r>
          </a:p>
          <a:p>
            <a:pPr marL="0" marR="0" lvl="0" indent="0" algn="l" defTabSz="914400" rtl="0" eaLnBrk="1" fontAlgn="auto" latinLnBrk="0" hangingPunct="1">
              <a:spcBef>
                <a:spcPts val="0"/>
              </a:spcBef>
              <a:spcAft>
                <a:spcPts val="0"/>
              </a:spcAft>
              <a:buClrTx/>
              <a:buSzTx/>
              <a:buFontTx/>
              <a:buNone/>
              <a:tabLst/>
              <a:defRPr/>
            </a:pPr>
            <a:r>
              <a:rPr lang="da-DK" sz="1400" dirty="0">
                <a:solidFill>
                  <a:prstClr val="black"/>
                </a:solidFill>
                <a:latin typeface="Georgia"/>
              </a:rPr>
              <a:t>Kommunerne</a:t>
            </a:r>
            <a:r>
              <a:rPr kumimoji="0" lang="da-DK" sz="1400" b="0" u="none" strike="noStrike" kern="1200" cap="none" spc="0" normalizeH="0" baseline="0" noProof="0" dirty="0">
                <a:ln>
                  <a:noFill/>
                </a:ln>
                <a:solidFill>
                  <a:prstClr val="black"/>
                </a:solidFill>
                <a:effectLst/>
                <a:uLnTx/>
                <a:uFillTx/>
                <a:latin typeface="Georgia"/>
                <a:ea typeface="+mn-ea"/>
                <a:cs typeface="+mn-cs"/>
              </a:rPr>
              <a:t> samarbejder med sygehusene og almen praksis om varetagelse af telemedicin, hvor borgere med kroniske sygdomme (KOL, Diabetes, Sår og Hjerteproblemer) varetager egne målinger, der overvåges af sundhedsprofessionelle. Aftalerne er indgået i regi af sundhedsaftalerne. Det er forskelligt, hvilket opgavesnit, der er aftalt mellem sygehus, kommune og alment praksis fra region til region. Derfor er det ikke muligt at lave en samlet guide for dokumentation på telemedicin. Men her ses en minimum-model for, hvad der kan dokumenteres.  </a:t>
            </a:r>
          </a:p>
        </p:txBody>
      </p:sp>
      <p:sp>
        <p:nvSpPr>
          <p:cNvPr id="9" name="Rektangel 8">
            <a:extLst>
              <a:ext uri="{FF2B5EF4-FFF2-40B4-BE49-F238E27FC236}">
                <a16:creationId xmlns:a16="http://schemas.microsoft.com/office/drawing/2014/main" id="{C2755C9E-A5B4-2088-8271-6DEBBDFCD50F}"/>
              </a:ext>
            </a:extLst>
          </p:cNvPr>
          <p:cNvSpPr/>
          <p:nvPr/>
        </p:nvSpPr>
        <p:spPr>
          <a:xfrm>
            <a:off x="982989" y="1074969"/>
            <a:ext cx="10106107" cy="1043380"/>
          </a:xfrm>
          <a:prstGeom prst="rect">
            <a:avLst/>
          </a:prstGeom>
          <a:no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lvl="0">
              <a:defRPr/>
            </a:pPr>
            <a:r>
              <a:rPr lang="da-DK" sz="1400" b="1" dirty="0">
                <a:solidFill>
                  <a:prstClr val="black"/>
                </a:solidFill>
              </a:rPr>
              <a:t>Kaj</a:t>
            </a:r>
          </a:p>
          <a:p>
            <a:pPr lvl="0">
              <a:defRPr/>
            </a:pPr>
            <a:r>
              <a:rPr kumimoji="0" lang="da-DK" sz="1400" u="none" strike="noStrike" kern="1200" cap="none" spc="0" normalizeH="0" baseline="0" noProof="0" dirty="0">
                <a:ln>
                  <a:noFill/>
                </a:ln>
                <a:solidFill>
                  <a:prstClr val="black"/>
                </a:solidFill>
                <a:effectLst/>
                <a:uLnTx/>
                <a:uFillTx/>
                <a:latin typeface="Georgia"/>
                <a:ea typeface="+mn-ea"/>
                <a:cs typeface="+mn-cs"/>
              </a:rPr>
              <a:t>Kaj </a:t>
            </a:r>
            <a:r>
              <a:rPr kumimoji="0" lang="da-DK" sz="1400" b="0" u="none" strike="noStrike" kern="1200" cap="none" spc="0" normalizeH="0" baseline="0" noProof="0" dirty="0">
                <a:ln>
                  <a:noFill/>
                </a:ln>
                <a:solidFill>
                  <a:prstClr val="black"/>
                </a:solidFill>
                <a:effectLst/>
                <a:uLnTx/>
                <a:uFillTx/>
                <a:latin typeface="Georgia"/>
                <a:ea typeface="+mn-ea"/>
                <a:cs typeface="+mn-cs"/>
              </a:rPr>
              <a:t>er 95 år</a:t>
            </a:r>
            <a:r>
              <a:rPr lang="da-DK" sz="1400" dirty="0">
                <a:solidFill>
                  <a:prstClr val="black"/>
                </a:solidFill>
                <a:latin typeface="Georgia"/>
              </a:rPr>
              <a:t>, og er diagnosticeret med KOL. Kaj går i fast forløb i ambulatoriet på sygehus, men det vurderes, at Kaj er i målgruppen for telemedicinsk understøttelse af hans behandlingsforløb. Kaj sættes i gang og den kommunale sygepleje har, i dette eksempel, ansvaret for at sætte udstyr op og oplære og instruere borger. Kommunen har, i dette eksempel, ikke ansvaret for at overvåge data fra løsningen – det er ambulatoriets ansvar</a:t>
            </a:r>
            <a:r>
              <a:rPr kumimoji="0" lang="da-DK" sz="1400" b="0" u="none" strike="noStrike" kern="1200" cap="none" spc="0" normalizeH="0" baseline="0" noProof="0" dirty="0">
                <a:ln>
                  <a:noFill/>
                </a:ln>
                <a:solidFill>
                  <a:prstClr val="black"/>
                </a:solidFill>
                <a:effectLst/>
                <a:uLnTx/>
                <a:uFillTx/>
                <a:latin typeface="Georgia"/>
                <a:ea typeface="+mn-ea"/>
                <a:cs typeface="+mn-cs"/>
              </a:rPr>
              <a:t>. </a:t>
            </a:r>
          </a:p>
        </p:txBody>
      </p:sp>
      <p:graphicFrame>
        <p:nvGraphicFramePr>
          <p:cNvPr id="10" name="Tabel 9">
            <a:extLst>
              <a:ext uri="{FF2B5EF4-FFF2-40B4-BE49-F238E27FC236}">
                <a16:creationId xmlns:a16="http://schemas.microsoft.com/office/drawing/2014/main" id="{C854E6D8-D9D8-DBB0-2879-7901C87A3898}"/>
              </a:ext>
            </a:extLst>
          </p:cNvPr>
          <p:cNvGraphicFramePr>
            <a:graphicFrameLocks noGrp="1"/>
          </p:cNvGraphicFramePr>
          <p:nvPr>
            <p:extLst>
              <p:ext uri="{D42A27DB-BD31-4B8C-83A1-F6EECF244321}">
                <p14:modId xmlns:p14="http://schemas.microsoft.com/office/powerpoint/2010/main" val="2428705923"/>
              </p:ext>
            </p:extLst>
          </p:nvPr>
        </p:nvGraphicFramePr>
        <p:xfrm>
          <a:off x="1064282" y="2429200"/>
          <a:ext cx="9825391" cy="806738"/>
        </p:xfrm>
        <a:graphic>
          <a:graphicData uri="http://schemas.openxmlformats.org/drawingml/2006/table">
            <a:tbl>
              <a:tblPr firstRow="1" bandRow="1">
                <a:tableStyleId>{616DA210-FB5B-4158-B5E0-FEB733F419BA}</a:tableStyleId>
              </a:tblPr>
              <a:tblGrid>
                <a:gridCol w="2842700">
                  <a:extLst>
                    <a:ext uri="{9D8B030D-6E8A-4147-A177-3AD203B41FA5}">
                      <a16:colId xmlns:a16="http://schemas.microsoft.com/office/drawing/2014/main" val="148775670"/>
                    </a:ext>
                  </a:extLst>
                </a:gridCol>
                <a:gridCol w="3875809">
                  <a:extLst>
                    <a:ext uri="{9D8B030D-6E8A-4147-A177-3AD203B41FA5}">
                      <a16:colId xmlns:a16="http://schemas.microsoft.com/office/drawing/2014/main" val="727847015"/>
                    </a:ext>
                  </a:extLst>
                </a:gridCol>
                <a:gridCol w="3106882">
                  <a:extLst>
                    <a:ext uri="{9D8B030D-6E8A-4147-A177-3AD203B41FA5}">
                      <a16:colId xmlns:a16="http://schemas.microsoft.com/office/drawing/2014/main" val="1487902159"/>
                    </a:ext>
                  </a:extLst>
                </a:gridCol>
              </a:tblGrid>
              <a:tr h="349538">
                <a:tc>
                  <a:txBody>
                    <a:bodyPr/>
                    <a:lstStyle/>
                    <a:p>
                      <a:pPr algn="ctr"/>
                      <a:r>
                        <a:rPr lang="da-DK" sz="1400" dirty="0">
                          <a:solidFill>
                            <a:schemeClr val="tx1"/>
                          </a:solidFill>
                        </a:rPr>
                        <a:t>Tilstand</a:t>
                      </a:r>
                    </a:p>
                  </a:txBody>
                  <a:tcPr anchor="ctr"/>
                </a:tc>
                <a:tc>
                  <a:txBody>
                    <a:bodyPr/>
                    <a:lstStyle/>
                    <a:p>
                      <a:pPr algn="ctr"/>
                      <a:r>
                        <a:rPr lang="da-DK" sz="1400" dirty="0">
                          <a:solidFill>
                            <a:schemeClr val="tx1"/>
                          </a:solidFill>
                        </a:rPr>
                        <a:t>Vurdering</a:t>
                      </a:r>
                    </a:p>
                  </a:txBody>
                  <a:tcPr anchor="ctr"/>
                </a:tc>
                <a:tc>
                  <a:txBody>
                    <a:bodyPr/>
                    <a:lstStyle/>
                    <a:p>
                      <a:pPr algn="ctr"/>
                      <a:r>
                        <a:rPr lang="da-DK" sz="1400" dirty="0">
                          <a:solidFill>
                            <a:schemeClr val="tx1"/>
                          </a:solidFill>
                        </a:rPr>
                        <a:t>Indsats</a:t>
                      </a:r>
                    </a:p>
                  </a:txBody>
                  <a:tcPr anchor="ctr"/>
                </a:tc>
                <a:extLst>
                  <a:ext uri="{0D108BD9-81ED-4DB2-BD59-A6C34878D82A}">
                    <a16:rowId xmlns:a16="http://schemas.microsoft.com/office/drawing/2014/main" val="3034213427"/>
                  </a:ext>
                </a:extLst>
              </a:tr>
              <a:tr h="370840">
                <a:tc>
                  <a:txBody>
                    <a:bodyPr/>
                    <a:lstStyle/>
                    <a:p>
                      <a:pPr algn="ctr"/>
                      <a:r>
                        <a:rPr lang="da-DK" sz="1200" dirty="0"/>
                        <a:t>Problemer med respiration</a:t>
                      </a:r>
                    </a:p>
                  </a:txBody>
                  <a:tcPr anchor="ctr"/>
                </a:tc>
                <a:tc>
                  <a:txBody>
                    <a:bodyPr/>
                    <a:lstStyle/>
                    <a:p>
                      <a:pPr algn="ctr"/>
                      <a:r>
                        <a:rPr lang="da-DK" sz="1200" dirty="0"/>
                        <a:t>Kaj har KOL, og det er vurderet af Holbæk Sygehus, at borger er i målgruppen for telemedicin. </a:t>
                      </a:r>
                    </a:p>
                  </a:txBody>
                  <a:tcPr anchor="ctr"/>
                </a:tc>
                <a:tc>
                  <a:txBody>
                    <a:bodyPr/>
                    <a:lstStyle/>
                    <a:p>
                      <a:pPr algn="ctr"/>
                      <a:r>
                        <a:rPr lang="da-DK" sz="1200" dirty="0"/>
                        <a:t>Indsatsen ‘Hjælp til hjemmemonitorering relateret til KOL’ iværksættes. </a:t>
                      </a:r>
                    </a:p>
                  </a:txBody>
                  <a:tcPr anchor="ctr"/>
                </a:tc>
                <a:extLst>
                  <a:ext uri="{0D108BD9-81ED-4DB2-BD59-A6C34878D82A}">
                    <a16:rowId xmlns:a16="http://schemas.microsoft.com/office/drawing/2014/main" val="3591508520"/>
                  </a:ext>
                </a:extLst>
              </a:tr>
            </a:tbl>
          </a:graphicData>
        </a:graphic>
      </p:graphicFrame>
      <p:sp>
        <p:nvSpPr>
          <p:cNvPr id="11" name="Pil: højre 10">
            <a:extLst>
              <a:ext uri="{FF2B5EF4-FFF2-40B4-BE49-F238E27FC236}">
                <a16:creationId xmlns:a16="http://schemas.microsoft.com/office/drawing/2014/main" id="{083CAC78-F1B4-FB67-D93B-1AF2D228547D}"/>
              </a:ext>
            </a:extLst>
          </p:cNvPr>
          <p:cNvSpPr/>
          <p:nvPr/>
        </p:nvSpPr>
        <p:spPr>
          <a:xfrm>
            <a:off x="919472" y="3235938"/>
            <a:ext cx="10830523" cy="1193825"/>
          </a:xfrm>
          <a:prstGeom prst="rightArrow">
            <a:avLst/>
          </a:prstGeom>
          <a:noFill/>
          <a:ln>
            <a:solidFill>
              <a:srgbClr val="576B7C"/>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Tekstfelt 11">
            <a:extLst>
              <a:ext uri="{FF2B5EF4-FFF2-40B4-BE49-F238E27FC236}">
                <a16:creationId xmlns:a16="http://schemas.microsoft.com/office/drawing/2014/main" id="{5132638F-E1E7-6C87-0D92-F1197BB2BE1F}"/>
              </a:ext>
            </a:extLst>
          </p:cNvPr>
          <p:cNvSpPr txBox="1"/>
          <p:nvPr/>
        </p:nvSpPr>
        <p:spPr>
          <a:xfrm>
            <a:off x="1064280" y="3406608"/>
            <a:ext cx="10024814" cy="657681"/>
          </a:xfrm>
          <a:prstGeom prst="rect">
            <a:avLst/>
          </a:prstGeom>
          <a:noFill/>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576B7C"/>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576B7C"/>
                </a:solidFill>
                <a:effectLst/>
                <a:uLnTx/>
                <a:uFillTx/>
                <a:latin typeface="Georgia"/>
                <a:ea typeface="+mn-ea"/>
                <a:cs typeface="+mn-cs"/>
              </a:rPr>
              <a:t>Kommunen skal </a:t>
            </a:r>
            <a:r>
              <a:rPr kumimoji="0" lang="da-DK" sz="1400" b="1" i="1" u="none" strike="noStrike" kern="1200" cap="none" spc="0" normalizeH="0" baseline="0" noProof="0" dirty="0">
                <a:ln>
                  <a:noFill/>
                </a:ln>
                <a:solidFill>
                  <a:srgbClr val="576B7C"/>
                </a:solidFill>
                <a:effectLst/>
                <a:uLnTx/>
                <a:uFillTx/>
                <a:latin typeface="Georgia"/>
                <a:ea typeface="+mn-ea"/>
                <a:cs typeface="+mn-cs"/>
              </a:rPr>
              <a:t>ikke</a:t>
            </a:r>
            <a:r>
              <a:rPr kumimoji="0" lang="da-DK" sz="1400" b="0" i="0" u="none" strike="noStrike" kern="1200" cap="none" spc="0" normalizeH="0" baseline="0" noProof="0" dirty="0">
                <a:ln>
                  <a:noFill/>
                </a:ln>
                <a:solidFill>
                  <a:srgbClr val="576B7C"/>
                </a:solidFill>
                <a:effectLst/>
                <a:uLnTx/>
                <a:uFillTx/>
                <a:latin typeface="Georgia"/>
                <a:ea typeface="+mn-ea"/>
                <a:cs typeface="+mn-cs"/>
              </a:rPr>
              <a:t> foretage en sygeplejefaglig udredning af borger. Det er alene ‘problemer med respiration’, der aktiveres, hvis der er tale om en KOL-borger. </a:t>
            </a:r>
          </a:p>
        </p:txBody>
      </p:sp>
      <p:sp>
        <p:nvSpPr>
          <p:cNvPr id="2" name="Rektangel 1">
            <a:extLst>
              <a:ext uri="{FF2B5EF4-FFF2-40B4-BE49-F238E27FC236}">
                <a16:creationId xmlns:a16="http://schemas.microsoft.com/office/drawing/2014/main" id="{3E50139A-ED37-A42C-015D-16EEEC6C78F1}"/>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9160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83431-3642-5657-FC49-0041FAF65707}"/>
              </a:ext>
            </a:extLst>
          </p:cNvPr>
          <p:cNvSpPr>
            <a:spLocks noGrp="1"/>
          </p:cNvSpPr>
          <p:nvPr>
            <p:ph type="title"/>
          </p:nvPr>
        </p:nvSpPr>
        <p:spPr>
          <a:xfrm>
            <a:off x="359769" y="2927681"/>
            <a:ext cx="7200379" cy="1002638"/>
          </a:xfrm>
        </p:spPr>
        <p:txBody>
          <a:bodyPr/>
          <a:lstStyle/>
          <a:p>
            <a:r>
              <a:rPr lang="da-DK" sz="2800" b="1" dirty="0">
                <a:solidFill>
                  <a:srgbClr val="576B7C"/>
                </a:solidFill>
              </a:rPr>
              <a:t>Kommunale sygeplejetilstande</a:t>
            </a:r>
          </a:p>
        </p:txBody>
      </p:sp>
      <p:sp>
        <p:nvSpPr>
          <p:cNvPr id="5" name="Pladsholder til slidenummer 4">
            <a:extLst>
              <a:ext uri="{FF2B5EF4-FFF2-40B4-BE49-F238E27FC236}">
                <a16:creationId xmlns:a16="http://schemas.microsoft.com/office/drawing/2014/main" id="{2E4EB78B-01C9-89A2-EAF9-85012DF44094}"/>
              </a:ext>
            </a:extLst>
          </p:cNvPr>
          <p:cNvSpPr>
            <a:spLocks noGrp="1"/>
          </p:cNvSpPr>
          <p:nvPr>
            <p:ph type="sldNum" sz="quarter" idx="11"/>
          </p:nvPr>
        </p:nvSpPr>
        <p:spPr/>
        <p:txBody>
          <a:bodyPr/>
          <a:lstStyle/>
          <a:p>
            <a:fld id="{021E1021-89F3-4E67-882D-FBA1129841CA}" type="slidenum">
              <a:rPr lang="da-DK" smtClean="0"/>
              <a:pPr/>
              <a:t>13</a:t>
            </a:fld>
            <a:endParaRPr lang="da-DK"/>
          </a:p>
        </p:txBody>
      </p:sp>
      <p:sp>
        <p:nvSpPr>
          <p:cNvPr id="6" name="Rektangel 5">
            <a:extLst>
              <a:ext uri="{FF2B5EF4-FFF2-40B4-BE49-F238E27FC236}">
                <a16:creationId xmlns:a16="http://schemas.microsoft.com/office/drawing/2014/main" id="{C57CB076-48CA-17BE-9751-6A637447F16E}"/>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000" dirty="0">
                <a:solidFill>
                  <a:srgbClr val="141E4D"/>
                </a:solidFill>
              </a:rPr>
              <a:t>FSIII Pixi-guide</a:t>
            </a:r>
          </a:p>
        </p:txBody>
      </p:sp>
    </p:spTree>
    <p:extLst>
      <p:ext uri="{BB962C8B-B14F-4D97-AF65-F5344CB8AC3E}">
        <p14:creationId xmlns:p14="http://schemas.microsoft.com/office/powerpoint/2010/main" val="12607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EED39-1D3D-9C79-8333-3F1F8AB4CB39}"/>
              </a:ext>
            </a:extLst>
          </p:cNvPr>
          <p:cNvSpPr>
            <a:spLocks noGrp="1"/>
          </p:cNvSpPr>
          <p:nvPr>
            <p:ph type="title"/>
          </p:nvPr>
        </p:nvSpPr>
        <p:spPr>
          <a:xfrm>
            <a:off x="1098550" y="8930"/>
            <a:ext cx="9994900" cy="1002638"/>
          </a:xfrm>
        </p:spPr>
        <p:txBody>
          <a:bodyPr vert="horz" lIns="0" tIns="0" rIns="0" bIns="0" rtlCol="0" anchor="ctr">
            <a:noAutofit/>
          </a:bodyPr>
          <a:lstStyle/>
          <a:p>
            <a:r>
              <a:rPr lang="da-DK" sz="2800" b="1" dirty="0">
                <a:solidFill>
                  <a:srgbClr val="576B7C"/>
                </a:solidFill>
              </a:rPr>
              <a:t>Kommunale sygeplejetilstande</a:t>
            </a:r>
            <a:endParaRPr lang="da-DK" sz="2000" dirty="0">
              <a:solidFill>
                <a:srgbClr val="576B7C"/>
              </a:solidFill>
            </a:endParaRPr>
          </a:p>
        </p:txBody>
      </p:sp>
      <p:sp>
        <p:nvSpPr>
          <p:cNvPr id="3" name="Pladsholder til slidenummer 2">
            <a:extLst>
              <a:ext uri="{FF2B5EF4-FFF2-40B4-BE49-F238E27FC236}">
                <a16:creationId xmlns:a16="http://schemas.microsoft.com/office/drawing/2014/main" id="{D8282EEB-27FC-D2B6-A2EF-913E33DFEA5F}"/>
              </a:ext>
            </a:extLst>
          </p:cNvPr>
          <p:cNvSpPr>
            <a:spLocks noGrp="1"/>
          </p:cNvSpPr>
          <p:nvPr>
            <p:ph type="sldNum" sz="quarter" idx="12"/>
          </p:nvPr>
        </p:nvSpPr>
        <p:spPr/>
        <p:txBody>
          <a:bodyPr/>
          <a:lstStyle/>
          <a:p>
            <a:fld id="{021E1021-89F3-4E67-882D-FBA1129841CA}" type="slidenum">
              <a:rPr lang="da-DK" smtClean="0"/>
              <a:t>14</a:t>
            </a:fld>
            <a:endParaRPr lang="da-DK"/>
          </a:p>
        </p:txBody>
      </p:sp>
      <p:sp>
        <p:nvSpPr>
          <p:cNvPr id="5" name="Tekstfelt 4">
            <a:extLst>
              <a:ext uri="{FF2B5EF4-FFF2-40B4-BE49-F238E27FC236}">
                <a16:creationId xmlns:a16="http://schemas.microsoft.com/office/drawing/2014/main" id="{BF12C4F3-54D0-BBFE-3E1B-0F25DEBC0FCD}"/>
              </a:ext>
            </a:extLst>
          </p:cNvPr>
          <p:cNvSpPr txBox="1"/>
          <p:nvPr/>
        </p:nvSpPr>
        <p:spPr>
          <a:xfrm>
            <a:off x="938074" y="1153649"/>
            <a:ext cx="11099437" cy="3177024"/>
          </a:xfrm>
          <a:prstGeom prst="rect">
            <a:avLst/>
          </a:prstGeom>
          <a:noFill/>
        </p:spPr>
        <p:txBody>
          <a:bodyPr wrap="square">
            <a:spAutoFit/>
          </a:bodyPr>
          <a:lstStyle/>
          <a:p>
            <a:r>
              <a:rPr lang="da-DK" sz="1400" b="1" dirty="0"/>
              <a:t>Hvad er en tilstand?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Tilstande er et fælles sprog for områder af borgerens livssituation, der typisk rettes indsatser imod. Tilstandene er fælleskommunale, hvilket betyder, at de er udviklet og beskrevet i tæt samarbejde med kommunale medarbejdere. Tilstandene er dermed ens på tværs af kommunerne, og muliggør en ensartet og sammenlignelig dokumentation.  </a:t>
            </a:r>
          </a:p>
          <a:p>
            <a:endParaRPr lang="da-DK" sz="1400" dirty="0"/>
          </a:p>
          <a:p>
            <a:r>
              <a:rPr lang="da-DK" sz="1400" dirty="0"/>
              <a:t>D 23 Kommunale sygeplejetilstande er grupperet indenfor 12 tilstandsområder:</a:t>
            </a:r>
          </a:p>
          <a:p>
            <a:endParaRPr lang="da-DK" sz="1400" dirty="0">
              <a:solidFill>
                <a:srgbClr val="576B7C"/>
              </a:solidFill>
            </a:endParaRPr>
          </a:p>
          <a:p>
            <a:pPr marL="285750" indent="-285750">
              <a:buFont typeface="Arial" panose="020B0604020202020204" pitchFamily="34" charset="0"/>
              <a:buChar char="•"/>
            </a:pPr>
            <a:endParaRPr lang="da-DK" sz="1400" dirty="0">
              <a:solidFill>
                <a:srgbClr val="576B7C"/>
              </a:solidFill>
            </a:endParaRPr>
          </a:p>
          <a:p>
            <a:pPr marL="285750" indent="-285750">
              <a:buFont typeface="Arial" panose="020B0604020202020204" pitchFamily="34" charset="0"/>
              <a:buChar char="•"/>
            </a:pPr>
            <a:endParaRPr lang="da-DK" sz="1400" dirty="0"/>
          </a:p>
          <a:p>
            <a:endParaRPr lang="da-DK" sz="1400" dirty="0"/>
          </a:p>
          <a:p>
            <a:pPr>
              <a:lnSpc>
                <a:spcPct val="110000"/>
              </a:lnSpc>
            </a:pPr>
            <a:endParaRPr lang="da-DK" sz="1400" dirty="0"/>
          </a:p>
          <a:p>
            <a:pPr>
              <a:lnSpc>
                <a:spcPct val="110000"/>
              </a:lnSpc>
            </a:pPr>
            <a:endParaRPr lang="da-DK" sz="1400" dirty="0"/>
          </a:p>
          <a:p>
            <a:pPr>
              <a:lnSpc>
                <a:spcPct val="110000"/>
              </a:lnSpc>
            </a:pPr>
            <a:endParaRPr lang="da-DK" sz="1400" dirty="0"/>
          </a:p>
          <a:p>
            <a:pPr>
              <a:lnSpc>
                <a:spcPct val="110000"/>
              </a:lnSpc>
            </a:pPr>
            <a:r>
              <a:rPr lang="da-DK" sz="1400" dirty="0"/>
              <a:t>Hver tilstand indeholder en titel, en beskrivelse samt en række eksempler.</a:t>
            </a:r>
          </a:p>
        </p:txBody>
      </p:sp>
      <p:sp>
        <p:nvSpPr>
          <p:cNvPr id="6" name="Rektangel 5">
            <a:extLst>
              <a:ext uri="{FF2B5EF4-FFF2-40B4-BE49-F238E27FC236}">
                <a16:creationId xmlns:a16="http://schemas.microsoft.com/office/drawing/2014/main" id="{DB67CFC7-7313-1A29-7C6D-592C3EE01859}"/>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rgbClr val="DDDDDD"/>
          </a:solidFill>
          <a:ln w="12700" cap="flat" cmpd="sng" algn="ctr">
            <a:solidFill>
              <a:srgbClr val="2A43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141E4D"/>
                </a:solidFill>
                <a:effectLst/>
                <a:uLnTx/>
                <a:uFillTx/>
                <a:latin typeface="Georgia"/>
                <a:ea typeface="+mn-ea"/>
                <a:cs typeface="+mn-cs"/>
              </a:rPr>
              <a:t>FSIII Pixi-guide</a:t>
            </a:r>
          </a:p>
        </p:txBody>
      </p:sp>
      <p:graphicFrame>
        <p:nvGraphicFramePr>
          <p:cNvPr id="7" name="Tabel 6">
            <a:extLst>
              <a:ext uri="{FF2B5EF4-FFF2-40B4-BE49-F238E27FC236}">
                <a16:creationId xmlns:a16="http://schemas.microsoft.com/office/drawing/2014/main" id="{0B5AAA84-72CE-A483-070F-CA02DFA5FF29}"/>
              </a:ext>
            </a:extLst>
          </p:cNvPr>
          <p:cNvGraphicFramePr>
            <a:graphicFrameLocks noGrp="1"/>
          </p:cNvGraphicFramePr>
          <p:nvPr>
            <p:extLst>
              <p:ext uri="{D42A27DB-BD31-4B8C-83A1-F6EECF244321}">
                <p14:modId xmlns:p14="http://schemas.microsoft.com/office/powerpoint/2010/main" val="2800822555"/>
              </p:ext>
            </p:extLst>
          </p:nvPr>
        </p:nvGraphicFramePr>
        <p:xfrm>
          <a:off x="1431131" y="4560992"/>
          <a:ext cx="9329738" cy="1697673"/>
        </p:xfrm>
        <a:graphic>
          <a:graphicData uri="http://schemas.openxmlformats.org/drawingml/2006/table">
            <a:tbl>
              <a:tblPr firstRow="1" bandRow="1"/>
              <a:tblGrid>
                <a:gridCol w="2838116">
                  <a:extLst>
                    <a:ext uri="{9D8B030D-6E8A-4147-A177-3AD203B41FA5}">
                      <a16:colId xmlns:a16="http://schemas.microsoft.com/office/drawing/2014/main" val="2137368982"/>
                    </a:ext>
                  </a:extLst>
                </a:gridCol>
                <a:gridCol w="3283283">
                  <a:extLst>
                    <a:ext uri="{9D8B030D-6E8A-4147-A177-3AD203B41FA5}">
                      <a16:colId xmlns:a16="http://schemas.microsoft.com/office/drawing/2014/main" val="602762510"/>
                    </a:ext>
                  </a:extLst>
                </a:gridCol>
                <a:gridCol w="3208339">
                  <a:extLst>
                    <a:ext uri="{9D8B030D-6E8A-4147-A177-3AD203B41FA5}">
                      <a16:colId xmlns:a16="http://schemas.microsoft.com/office/drawing/2014/main" val="1829392243"/>
                    </a:ext>
                  </a:extLst>
                </a:gridCol>
              </a:tblGrid>
              <a:tr h="370840">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da-DK" sz="1200" b="1" dirty="0">
                          <a:solidFill>
                            <a:schemeClr val="tx1"/>
                          </a:solidFill>
                        </a:rPr>
                        <a:t>Titel</a:t>
                      </a:r>
                    </a:p>
                    <a:p>
                      <a:pPr algn="ctr"/>
                      <a:endParaRPr lang="da-DK" sz="1200" b="0" dirty="0">
                        <a:solidFill>
                          <a:schemeClr val="tx1"/>
                        </a:solidFill>
                      </a:endParaRPr>
                    </a:p>
                    <a:p>
                      <a:pPr algn="ctr"/>
                      <a:r>
                        <a:rPr lang="da-DK" sz="1200" b="0" dirty="0">
                          <a:solidFill>
                            <a:schemeClr val="tx1"/>
                          </a:solidFill>
                        </a:rPr>
                        <a:t>Er udtryk for tilstandens fælleskommunale benævnelse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da-DK" sz="1200" b="1" dirty="0">
                          <a:solidFill>
                            <a:schemeClr val="tx1"/>
                          </a:solidFill>
                        </a:rPr>
                        <a:t>Beskrivelse </a:t>
                      </a:r>
                    </a:p>
                    <a:p>
                      <a:pPr algn="ctr"/>
                      <a:endParaRPr lang="da-DK" sz="1200" b="0" dirty="0">
                        <a:solidFill>
                          <a:schemeClr val="tx1"/>
                        </a:solidFill>
                      </a:endParaRPr>
                    </a:p>
                    <a:p>
                      <a:pPr algn="ctr"/>
                      <a:r>
                        <a:rPr lang="da-DK" sz="1200" b="0" dirty="0">
                          <a:solidFill>
                            <a:schemeClr val="tx1"/>
                          </a:solidFill>
                        </a:rPr>
                        <a:t>Er udtryk for den fælleskommunale beskrivelse af, hvad tilstanden handler om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da-DK" sz="1200" b="1" dirty="0">
                          <a:solidFill>
                            <a:schemeClr val="tx1"/>
                          </a:solidFill>
                        </a:rPr>
                        <a:t>Eksempler</a:t>
                      </a:r>
                      <a:r>
                        <a:rPr lang="da-DK" sz="1200" b="0" dirty="0">
                          <a:solidFill>
                            <a:schemeClr val="tx1"/>
                          </a:solidFill>
                        </a:rPr>
                        <a:t> </a:t>
                      </a:r>
                      <a:br>
                        <a:rPr lang="da-DK" sz="1200" b="0" dirty="0">
                          <a:solidFill>
                            <a:schemeClr val="tx1"/>
                          </a:solidFill>
                        </a:rPr>
                      </a:br>
                      <a:endParaRPr lang="da-DK" sz="1200" b="0" dirty="0">
                        <a:solidFill>
                          <a:schemeClr val="tx1"/>
                        </a:solidFill>
                      </a:endParaRPr>
                    </a:p>
                    <a:p>
                      <a:pPr algn="ctr"/>
                      <a:r>
                        <a:rPr lang="da-DK" sz="1200" b="0" dirty="0">
                          <a:solidFill>
                            <a:schemeClr val="tx1"/>
                          </a:solidFill>
                        </a:rPr>
                        <a:t>Eksempler på, hvad tilstanden kunne indeholde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243901809"/>
                  </a:ext>
                </a:extLst>
              </a:tr>
              <a:tr h="370840">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lnSpc>
                          <a:spcPct val="107000"/>
                        </a:lnSpc>
                        <a:spcAft>
                          <a:spcPts val="800"/>
                        </a:spcAft>
                      </a:pPr>
                      <a:r>
                        <a:rPr lang="da-DK" sz="1200" b="1" kern="0" dirty="0">
                          <a:effectLst/>
                        </a:rPr>
                        <a:t>Titel, eksempel</a:t>
                      </a:r>
                    </a:p>
                    <a:p>
                      <a:pPr algn="ctr">
                        <a:lnSpc>
                          <a:spcPct val="107000"/>
                        </a:lnSpc>
                        <a:spcAft>
                          <a:spcPts val="800"/>
                        </a:spcAft>
                      </a:pPr>
                      <a:r>
                        <a:rPr lang="da-DK" sz="1200" b="0" kern="0" dirty="0">
                          <a:effectLst/>
                        </a:rPr>
                        <a:t>Respirationsproblemer</a:t>
                      </a:r>
                      <a:endParaRPr lang="da-DK" sz="1200" b="0" kern="100" dirty="0">
                        <a:effectLst/>
                        <a:latin typeface="Calibri" panose="020F0502020204030204" pitchFamily="34" charset="0"/>
                        <a:ea typeface="Calibri" panose="020F0502020204030204" pitchFamily="34" charset="0"/>
                        <a:cs typeface="Arial" panose="020B0604020202020204" pitchFamily="34" charset="0"/>
                      </a:endParaRPr>
                    </a:p>
                  </a:txBody>
                  <a:tcPr marL="20200" marR="2020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lnSpc>
                          <a:spcPct val="107000"/>
                        </a:lnSpc>
                        <a:spcAft>
                          <a:spcPts val="800"/>
                        </a:spcAft>
                      </a:pPr>
                      <a:r>
                        <a:rPr lang="da-DK" sz="1200" b="1" kern="0" dirty="0">
                          <a:effectLst/>
                        </a:rPr>
                        <a:t>Beskrivelse, eksempel</a:t>
                      </a:r>
                    </a:p>
                    <a:p>
                      <a:pPr algn="ctr">
                        <a:lnSpc>
                          <a:spcPct val="107000"/>
                        </a:lnSpc>
                        <a:spcAft>
                          <a:spcPts val="800"/>
                        </a:spcAft>
                      </a:pPr>
                      <a:r>
                        <a:rPr lang="da-DK" sz="1200" b="0" u="none" strike="noStrike" dirty="0">
                          <a:solidFill>
                            <a:srgbClr val="03001E"/>
                          </a:solidFill>
                          <a:effectLst/>
                        </a:rPr>
                        <a:t>Vælges ved respirationsproblemer og uhensigtsmæssig vejrtrækning</a:t>
                      </a:r>
                      <a:endParaRPr lang="da-DK" sz="1200" kern="100" dirty="0">
                        <a:effectLst/>
                        <a:latin typeface="Calibri" panose="020F0502020204030204" pitchFamily="34" charset="0"/>
                        <a:ea typeface="Calibri" panose="020F0502020204030204" pitchFamily="34" charset="0"/>
                        <a:cs typeface="Arial" panose="020B0604020202020204" pitchFamily="34" charset="0"/>
                      </a:endParaRPr>
                    </a:p>
                  </a:txBody>
                  <a:tcPr marL="20200" marR="2020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lnSpc>
                          <a:spcPct val="107000"/>
                        </a:lnSpc>
                        <a:spcAft>
                          <a:spcPts val="800"/>
                        </a:spcAft>
                      </a:pPr>
                      <a:r>
                        <a:rPr lang="da-DK" sz="1200" b="1" kern="0" dirty="0">
                          <a:effectLst/>
                        </a:rPr>
                        <a:t>Eksempler </a:t>
                      </a:r>
                    </a:p>
                    <a:p>
                      <a:pPr algn="ctr">
                        <a:lnSpc>
                          <a:spcPct val="107000"/>
                        </a:lnSpc>
                        <a:spcAft>
                          <a:spcPts val="800"/>
                        </a:spcAft>
                      </a:pPr>
                      <a:r>
                        <a:rPr lang="da-DK" sz="1200" b="0" u="none" strike="noStrike" dirty="0">
                          <a:solidFill>
                            <a:srgbClr val="03001E"/>
                          </a:solidFill>
                          <a:effectLst/>
                        </a:rPr>
                        <a:t>Ændringer i respirationen, nedsat eller manglende hostekraft,  ekspektoratdannelse, cyanose eller nedsat saturation</a:t>
                      </a:r>
                      <a:r>
                        <a:rPr lang="da-DK" sz="1200" kern="0" dirty="0">
                          <a:effectLst/>
                        </a:rPr>
                        <a:t> </a:t>
                      </a:r>
                      <a:endParaRPr lang="da-DK" sz="1200" kern="100" dirty="0">
                        <a:effectLst/>
                        <a:latin typeface="Calibri" panose="020F0502020204030204" pitchFamily="34" charset="0"/>
                        <a:ea typeface="Calibri" panose="020F0502020204030204" pitchFamily="34" charset="0"/>
                        <a:cs typeface="Arial" panose="020B0604020202020204" pitchFamily="34" charset="0"/>
                      </a:endParaRPr>
                    </a:p>
                  </a:txBody>
                  <a:tcPr marL="20200" marR="2020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2237625259"/>
                  </a:ext>
                </a:extLst>
              </a:tr>
            </a:tbl>
          </a:graphicData>
        </a:graphic>
      </p:graphicFrame>
      <p:sp>
        <p:nvSpPr>
          <p:cNvPr id="4" name="Tekstfelt 3">
            <a:extLst>
              <a:ext uri="{FF2B5EF4-FFF2-40B4-BE49-F238E27FC236}">
                <a16:creationId xmlns:a16="http://schemas.microsoft.com/office/drawing/2014/main" id="{C758DBC7-737F-CB73-0A92-A45DDBB1266D}"/>
              </a:ext>
            </a:extLst>
          </p:cNvPr>
          <p:cNvSpPr txBox="1"/>
          <p:nvPr/>
        </p:nvSpPr>
        <p:spPr>
          <a:xfrm>
            <a:off x="1098550" y="2539148"/>
            <a:ext cx="4024168" cy="2800767"/>
          </a:xfrm>
          <a:prstGeom prst="rect">
            <a:avLst/>
          </a:prstGeom>
          <a:noFill/>
        </p:spPr>
        <p:txBody>
          <a:bodyPr wrap="square" lIns="0" tIns="0" rIns="0" bIns="0" numCol="2" rtlCol="0">
            <a:spAutoFit/>
          </a:bodyPr>
          <a:lstStyle/>
          <a:p>
            <a:pPr marL="285750" indent="-285750">
              <a:buFont typeface="Arial" panose="020B0604020202020204" pitchFamily="34" charset="0"/>
              <a:buChar char="•"/>
            </a:pPr>
            <a:r>
              <a:rPr lang="da-DK" sz="1200" dirty="0">
                <a:solidFill>
                  <a:srgbClr val="576B7C"/>
                </a:solidFill>
              </a:rPr>
              <a:t>Funktionsniveau</a:t>
            </a:r>
          </a:p>
          <a:p>
            <a:pPr marL="285750" indent="-285750">
              <a:buFont typeface="Arial" panose="020B0604020202020204" pitchFamily="34" charset="0"/>
              <a:buChar char="•"/>
            </a:pPr>
            <a:r>
              <a:rPr lang="da-DK" sz="1200" dirty="0">
                <a:solidFill>
                  <a:srgbClr val="576B7C"/>
                </a:solidFill>
              </a:rPr>
              <a:t>Bevægeapparat</a:t>
            </a:r>
          </a:p>
          <a:p>
            <a:pPr marL="285750" indent="-285750">
              <a:buFont typeface="Arial" panose="020B0604020202020204" pitchFamily="34" charset="0"/>
              <a:buChar char="•"/>
            </a:pPr>
            <a:r>
              <a:rPr lang="da-DK" sz="1200" dirty="0">
                <a:solidFill>
                  <a:srgbClr val="576B7C"/>
                </a:solidFill>
              </a:rPr>
              <a:t>Ernæring</a:t>
            </a:r>
          </a:p>
          <a:p>
            <a:pPr marL="285750" indent="-285750">
              <a:buFont typeface="Arial" panose="020B0604020202020204" pitchFamily="34" charset="0"/>
              <a:buChar char="•"/>
            </a:pPr>
            <a:r>
              <a:rPr lang="da-DK" sz="1200" dirty="0">
                <a:solidFill>
                  <a:srgbClr val="576B7C"/>
                </a:solidFill>
              </a:rPr>
              <a:t>Hud og slimhinder</a:t>
            </a:r>
          </a:p>
          <a:p>
            <a:pPr marL="285750" indent="-285750">
              <a:buFont typeface="Arial" panose="020B0604020202020204" pitchFamily="34" charset="0"/>
              <a:buChar char="•"/>
            </a:pPr>
            <a:r>
              <a:rPr lang="da-DK" sz="1200" dirty="0">
                <a:solidFill>
                  <a:srgbClr val="576B7C"/>
                </a:solidFill>
              </a:rPr>
              <a:t>Kommunikation</a:t>
            </a:r>
          </a:p>
          <a:p>
            <a:pPr marL="285750" indent="-285750">
              <a:buFont typeface="Arial" panose="020B0604020202020204" pitchFamily="34" charset="0"/>
              <a:buChar char="•"/>
            </a:pPr>
            <a:r>
              <a:rPr lang="da-DK" sz="1200" dirty="0">
                <a:solidFill>
                  <a:srgbClr val="576B7C"/>
                </a:solidFill>
              </a:rPr>
              <a:t>Psykosociale forhold</a:t>
            </a:r>
          </a:p>
          <a:p>
            <a:pPr marL="285750" indent="-285750">
              <a:buFont typeface="Arial" panose="020B0604020202020204" pitchFamily="34" charset="0"/>
              <a:buChar char="•"/>
            </a:pPr>
            <a:r>
              <a:rPr lang="da-DK" sz="1200" dirty="0">
                <a:solidFill>
                  <a:srgbClr val="576B7C"/>
                </a:solidFill>
              </a:rPr>
              <a:t>Respiration og cirkulation</a:t>
            </a:r>
          </a:p>
          <a:p>
            <a:pPr marL="285750" indent="-285750">
              <a:buFont typeface="Arial" panose="020B0604020202020204" pitchFamily="34" charset="0"/>
              <a:buChar char="•"/>
            </a:pPr>
            <a:endParaRPr lang="da-DK" sz="1200" dirty="0">
              <a:solidFill>
                <a:srgbClr val="576B7C"/>
              </a:solidFill>
            </a:endParaRPr>
          </a:p>
          <a:p>
            <a:pPr marL="285750" indent="-285750">
              <a:buFont typeface="Arial" panose="020B0604020202020204" pitchFamily="34" charset="0"/>
              <a:buChar char="•"/>
            </a:pPr>
            <a:endParaRPr lang="da-DK" sz="1200" dirty="0">
              <a:solidFill>
                <a:srgbClr val="576B7C"/>
              </a:solidFill>
            </a:endParaRPr>
          </a:p>
          <a:p>
            <a:pPr marL="285750" indent="-285750">
              <a:buFont typeface="Arial" panose="020B0604020202020204" pitchFamily="34" charset="0"/>
              <a:buChar char="•"/>
            </a:pPr>
            <a:endParaRPr lang="da-DK" sz="1200" dirty="0">
              <a:solidFill>
                <a:srgbClr val="576B7C"/>
              </a:solidFill>
            </a:endParaRPr>
          </a:p>
          <a:p>
            <a:pPr marL="285750" indent="-285750">
              <a:buFont typeface="Arial" panose="020B0604020202020204" pitchFamily="34" charset="0"/>
              <a:buChar char="•"/>
            </a:pPr>
            <a:endParaRPr lang="da-DK" sz="1200" dirty="0">
              <a:solidFill>
                <a:srgbClr val="576B7C"/>
              </a:solidFill>
            </a:endParaRPr>
          </a:p>
          <a:p>
            <a:pPr marL="285750" indent="-285750">
              <a:buFont typeface="Arial" panose="020B0604020202020204" pitchFamily="34" charset="0"/>
              <a:buChar char="•"/>
            </a:pPr>
            <a:endParaRPr lang="da-DK" sz="1200" dirty="0">
              <a:solidFill>
                <a:srgbClr val="576B7C"/>
              </a:solidFill>
            </a:endParaRPr>
          </a:p>
          <a:p>
            <a:pPr marL="285750" indent="-285750">
              <a:buFont typeface="Arial" panose="020B0604020202020204" pitchFamily="34" charset="0"/>
              <a:buChar char="•"/>
            </a:pPr>
            <a:endParaRPr lang="da-DK" sz="1200" dirty="0">
              <a:solidFill>
                <a:srgbClr val="576B7C"/>
              </a:solidFill>
            </a:endParaRPr>
          </a:p>
          <a:p>
            <a:pPr marL="285750" indent="-285750">
              <a:buFont typeface="Arial" panose="020B0604020202020204" pitchFamily="34" charset="0"/>
              <a:buChar char="•"/>
            </a:pPr>
            <a:endParaRPr lang="da-DK" sz="1200" dirty="0">
              <a:solidFill>
                <a:srgbClr val="576B7C"/>
              </a:solidFill>
            </a:endParaRPr>
          </a:p>
          <a:p>
            <a:pPr marL="285750" indent="-285750">
              <a:buFont typeface="Arial" panose="020B0604020202020204" pitchFamily="34" charset="0"/>
              <a:buChar char="•"/>
            </a:pPr>
            <a:r>
              <a:rPr lang="da-DK" sz="1200" dirty="0">
                <a:solidFill>
                  <a:srgbClr val="576B7C"/>
                </a:solidFill>
              </a:rPr>
              <a:t>Seksualitet, køn og kropsopfattelse</a:t>
            </a:r>
          </a:p>
          <a:p>
            <a:pPr marL="285750" indent="-285750">
              <a:buFont typeface="Arial" panose="020B0604020202020204" pitchFamily="34" charset="0"/>
              <a:buChar char="•"/>
            </a:pPr>
            <a:r>
              <a:rPr lang="da-DK" sz="1200" dirty="0">
                <a:solidFill>
                  <a:srgbClr val="576B7C"/>
                </a:solidFill>
              </a:rPr>
              <a:t>Smerter og sanseindtryk</a:t>
            </a:r>
          </a:p>
          <a:p>
            <a:pPr marL="285750" indent="-285750">
              <a:buFont typeface="Arial" panose="020B0604020202020204" pitchFamily="34" charset="0"/>
              <a:buChar char="•"/>
            </a:pPr>
            <a:r>
              <a:rPr lang="da-DK" sz="1200" dirty="0">
                <a:solidFill>
                  <a:srgbClr val="576B7C"/>
                </a:solidFill>
              </a:rPr>
              <a:t>Søvn og hvile</a:t>
            </a:r>
          </a:p>
          <a:p>
            <a:pPr marL="285750" indent="-285750">
              <a:buFont typeface="Arial" panose="020B0604020202020204" pitchFamily="34" charset="0"/>
              <a:buChar char="•"/>
            </a:pPr>
            <a:r>
              <a:rPr lang="da-DK" sz="1200" dirty="0">
                <a:solidFill>
                  <a:srgbClr val="576B7C"/>
                </a:solidFill>
              </a:rPr>
              <a:t>Viden og udvikling</a:t>
            </a:r>
          </a:p>
          <a:p>
            <a:pPr marL="285750" indent="-285750">
              <a:buFont typeface="Arial" panose="020B0604020202020204" pitchFamily="34" charset="0"/>
              <a:buChar char="•"/>
            </a:pPr>
            <a:r>
              <a:rPr lang="da-DK" sz="1200" dirty="0">
                <a:solidFill>
                  <a:srgbClr val="576B7C"/>
                </a:solidFill>
              </a:rPr>
              <a:t>Udskillelse af affaldsstoffer</a:t>
            </a:r>
            <a:endParaRPr lang="da-DK" sz="1200" dirty="0">
              <a:solidFill>
                <a:schemeClr val="tx2"/>
              </a:solidFill>
            </a:endParaRPr>
          </a:p>
        </p:txBody>
      </p:sp>
    </p:spTree>
    <p:extLst>
      <p:ext uri="{BB962C8B-B14F-4D97-AF65-F5344CB8AC3E}">
        <p14:creationId xmlns:p14="http://schemas.microsoft.com/office/powerpoint/2010/main" val="36478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E3B6FDA-6DDE-6379-F9F1-BA336B6848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BE583C37-76CD-C676-1BAD-64FB994014D1}"/>
              </a:ext>
              <a:ext uri="{C183D7F6-B498-43B3-948B-1728B52AA6E4}">
                <adec:decorative xmlns:adec="http://schemas.microsoft.com/office/drawing/2017/decorative" val="1"/>
              </a:ext>
            </a:extLst>
          </p:cNvPr>
          <p:cNvSpPr/>
          <p:nvPr/>
        </p:nvSpPr>
        <p:spPr>
          <a:xfrm>
            <a:off x="10789919" y="494612"/>
            <a:ext cx="1402081" cy="428718"/>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7" name="Titel 3">
            <a:extLst>
              <a:ext uri="{FF2B5EF4-FFF2-40B4-BE49-F238E27FC236}">
                <a16:creationId xmlns:a16="http://schemas.microsoft.com/office/drawing/2014/main" id="{F272D973-C625-92B5-4AC0-1075EB554051}"/>
              </a:ext>
            </a:extLst>
          </p:cNvPr>
          <p:cNvSpPr txBox="1">
            <a:spLocks/>
          </p:cNvSpPr>
          <p:nvPr/>
        </p:nvSpPr>
        <p:spPr>
          <a:xfrm>
            <a:off x="1103384" y="515306"/>
            <a:ext cx="6449141" cy="38733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Kommunale sygeplejetilstande</a:t>
            </a:r>
          </a:p>
        </p:txBody>
      </p:sp>
      <p:sp>
        <p:nvSpPr>
          <p:cNvPr id="9" name="Tekstfelt 8">
            <a:extLst>
              <a:ext uri="{FF2B5EF4-FFF2-40B4-BE49-F238E27FC236}">
                <a16:creationId xmlns:a16="http://schemas.microsoft.com/office/drawing/2014/main" id="{B6E540A3-4EB3-AD16-CC9A-021F829F89B8}"/>
              </a:ext>
            </a:extLst>
          </p:cNvPr>
          <p:cNvSpPr txBox="1"/>
          <p:nvPr/>
        </p:nvSpPr>
        <p:spPr>
          <a:xfrm>
            <a:off x="1014140" y="1272628"/>
            <a:ext cx="10163719" cy="5262979"/>
          </a:xfrm>
          <a:prstGeom prst="rect">
            <a:avLst/>
          </a:prstGeom>
          <a:noFill/>
        </p:spPr>
        <p:txBody>
          <a:bodyPr wrap="square">
            <a:spAutoFit/>
          </a:bodyPr>
          <a:lstStyle/>
          <a:p>
            <a:r>
              <a:rPr kumimoji="0" lang="da-DK" sz="1400" b="1" i="0" u="none" strike="noStrike" kern="1200" cap="none" spc="0" normalizeH="0" baseline="0" noProof="0" dirty="0">
                <a:ln>
                  <a:noFill/>
                </a:ln>
                <a:solidFill>
                  <a:srgbClr val="212529"/>
                </a:solidFill>
                <a:effectLst/>
                <a:uLnTx/>
                <a:uFillTx/>
                <a:latin typeface="Georgia"/>
                <a:ea typeface="+mn-ea"/>
                <a:cs typeface="+mn-cs"/>
              </a:rPr>
              <a:t>Hvad anvendes tilstande til?  </a:t>
            </a:r>
          </a:p>
          <a:p>
            <a:r>
              <a:rPr lang="da-DK" sz="1400" dirty="0"/>
              <a:t>Det udredes, om en borger har problemer eller risici inden for de 12 sygeplejefaglige problemområder. Hvis borgeren har et aktuelt problem, hvor der iværksættes en indsats, skal de relevante Kommunale sygeplejetilstande aktiveres og beskrives. Hvis der er tale om en risici skal problemet dokumenteres på </a:t>
            </a:r>
            <a:r>
              <a:rPr lang="da-DK" sz="1400" i="1" dirty="0"/>
              <a:t>tilstandsområde.</a:t>
            </a:r>
          </a:p>
          <a:p>
            <a:r>
              <a:rPr lang="da-DK"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Tilstandene understøtter beskrivelsen af borgerens behov og problemer i forbindelse med den sygeplejefaglige dokumentation, herunder opstart af indsats,</a:t>
            </a:r>
            <a:r>
              <a:rPr lang="da-DK" sz="1400" dirty="0">
                <a:solidFill>
                  <a:prstClr val="black"/>
                </a:solidFill>
                <a:latin typeface="Georgia"/>
              </a:rPr>
              <a:t> samt opfølgning herpå</a:t>
            </a:r>
            <a:r>
              <a:rPr kumimoji="0" lang="da-DK" sz="1400" b="0" i="0" u="none" strike="noStrike" kern="1200" cap="none" spc="0" normalizeH="0" baseline="0" noProof="0" dirty="0">
                <a:ln>
                  <a:noFill/>
                </a:ln>
                <a:solidFill>
                  <a:prstClr val="black"/>
                </a:solidFill>
                <a:effectLst/>
                <a:uLnTx/>
                <a:uFillTx/>
                <a:latin typeface="Georgi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Tilstande, der iværksættes indsatser overfor, dokumenteres på </a:t>
            </a:r>
            <a:r>
              <a:rPr kumimoji="0" lang="da-DK" sz="1400" b="0" i="1" u="none" strike="noStrike" kern="1200" cap="none" spc="0" normalizeH="0" baseline="0" noProof="0" dirty="0">
                <a:ln>
                  <a:noFill/>
                </a:ln>
                <a:solidFill>
                  <a:prstClr val="black"/>
                </a:solidFill>
                <a:effectLst/>
                <a:uLnTx/>
                <a:uFillTx/>
                <a:latin typeface="Georgia"/>
                <a:ea typeface="+mn-ea"/>
                <a:cs typeface="+mn-cs"/>
              </a:rPr>
              <a:t>tilstande </a:t>
            </a:r>
            <a:r>
              <a:rPr kumimoji="0" lang="da-DK" sz="1400" b="0" i="0" u="none" strike="noStrike" kern="1200" cap="none" spc="0" normalizeH="0" baseline="0" noProof="0" dirty="0">
                <a:ln>
                  <a:noFill/>
                </a:ln>
                <a:solidFill>
                  <a:prstClr val="black"/>
                </a:solidFill>
                <a:effectLst/>
                <a:uLnTx/>
                <a:uFillTx/>
                <a:latin typeface="Georgia"/>
                <a:ea typeface="+mn-ea"/>
                <a:cs typeface="+mn-cs"/>
              </a:rPr>
              <a:t>(på enkelttilstande)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Ved risici skal dokumentationen ske på </a:t>
            </a:r>
            <a:r>
              <a:rPr kumimoji="0" lang="da-DK" sz="1400" b="0" i="1" u="none" strike="noStrike" kern="1200" cap="none" spc="0" normalizeH="0" baseline="0" noProof="0" dirty="0">
                <a:ln>
                  <a:noFill/>
                </a:ln>
                <a:solidFill>
                  <a:prstClr val="black"/>
                </a:solidFill>
                <a:effectLst/>
                <a:uLnTx/>
                <a:uFillTx/>
                <a:latin typeface="Georgia"/>
                <a:ea typeface="+mn-ea"/>
                <a:cs typeface="+mn-cs"/>
              </a:rPr>
              <a:t>tilstandsområder</a:t>
            </a:r>
            <a:endParaRPr lang="da-DK" sz="1400" i="1" dirty="0">
              <a:solidFill>
                <a:prstClr val="black"/>
              </a:solidFill>
              <a:latin typeface="Georgia"/>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1" u="none" strike="noStrike" kern="1200" cap="none" spc="0" normalizeH="0" baseline="0" noProof="0" dirty="0">
              <a:ln>
                <a:noFill/>
              </a:ln>
              <a:solidFill>
                <a:prstClr val="black"/>
              </a:solidFill>
              <a:effectLst/>
              <a:uLnTx/>
              <a:uFillTx/>
              <a:latin typeface="Georgia"/>
              <a:ea typeface="+mn-ea"/>
              <a:cs typeface="+mn-cs"/>
            </a:endParaRPr>
          </a:p>
          <a:p>
            <a:pPr marL="742950" lvl="1" indent="-285750">
              <a:buFont typeface="Arial" panose="020B0604020202020204" pitchFamily="34" charset="0"/>
              <a:buChar char="•"/>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Ved helhedsvurdering kan dokumentationen </a:t>
            </a:r>
            <a:r>
              <a:rPr kumimoji="0" lang="da-DK" sz="1400" b="1" i="0" u="none" strike="noStrike" kern="1200" cap="none" spc="0" normalizeH="0" baseline="0" noProof="0" dirty="0">
                <a:ln>
                  <a:noFill/>
                </a:ln>
                <a:solidFill>
                  <a:prstClr val="black"/>
                </a:solidFill>
                <a:effectLst/>
                <a:uLnTx/>
                <a:uFillTx/>
                <a:latin typeface="Georgia"/>
                <a:ea typeface="+mn-ea"/>
                <a:cs typeface="+mn-cs"/>
              </a:rPr>
              <a:t>fx</a:t>
            </a:r>
            <a:r>
              <a:rPr kumimoji="0" lang="da-DK" sz="1400" b="0" i="0" u="none" strike="noStrike" kern="1200" cap="none" spc="0" normalizeH="0" baseline="0" noProof="0" dirty="0">
                <a:ln>
                  <a:noFill/>
                </a:ln>
                <a:solidFill>
                  <a:prstClr val="black"/>
                </a:solidFill>
                <a:effectLst/>
                <a:uLnTx/>
                <a:uFillTx/>
                <a:latin typeface="Georgia"/>
                <a:ea typeface="+mn-ea"/>
                <a:cs typeface="+mn-cs"/>
              </a:rPr>
              <a:t> ske på </a:t>
            </a:r>
            <a:r>
              <a:rPr kumimoji="0" lang="da-DK" sz="1400" b="0" i="1" u="none" strike="noStrike" kern="1200" cap="none" spc="0" normalizeH="0" baseline="0" noProof="0" dirty="0">
                <a:ln>
                  <a:noFill/>
                </a:ln>
                <a:solidFill>
                  <a:prstClr val="black"/>
                </a:solidFill>
                <a:effectLst/>
                <a:uLnTx/>
                <a:uFillTx/>
                <a:latin typeface="Georgia"/>
                <a:ea typeface="+mn-ea"/>
                <a:cs typeface="+mn-cs"/>
              </a:rPr>
              <a:t>tilstandsområder</a:t>
            </a:r>
          </a:p>
          <a:p>
            <a:pPr lvl="1">
              <a:defRPr/>
            </a:pPr>
            <a:endParaRPr kumimoji="0" lang="da-DK" sz="1400" b="0" i="1"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Det er nødvendigt med denne skelnen, så medarbejderne kan få et overblik over borgers aktuelle problemer og udfordringer samt hvilke indsatser, kommunen leverer.</a:t>
            </a:r>
            <a:r>
              <a:rPr lang="da-DK" sz="1400" dirty="0">
                <a:solidFill>
                  <a:prstClr val="black"/>
                </a:solidFill>
                <a:latin typeface="Georgia"/>
              </a:rPr>
              <a:t> </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Tilstandene bør </a:t>
            </a:r>
            <a:r>
              <a:rPr kumimoji="0" lang="da-DK" sz="1400" b="0" i="1" u="none" strike="noStrike" kern="1200" cap="none" spc="0" normalizeH="0" baseline="0" noProof="0" dirty="0">
                <a:ln>
                  <a:noFill/>
                </a:ln>
                <a:solidFill>
                  <a:prstClr val="black"/>
                </a:solidFill>
                <a:effectLst/>
                <a:uLnTx/>
                <a:uFillTx/>
                <a:latin typeface="Georgia"/>
                <a:ea typeface="+mn-ea"/>
                <a:cs typeface="+mn-cs"/>
              </a:rPr>
              <a:t>ikke</a:t>
            </a:r>
            <a:r>
              <a:rPr kumimoji="0" lang="da-DK" sz="1400" b="0" i="0" u="none" strike="noStrike" kern="1200" cap="none" spc="0" normalizeH="0" baseline="0" noProof="0" dirty="0">
                <a:ln>
                  <a:noFill/>
                </a:ln>
                <a:solidFill>
                  <a:prstClr val="black"/>
                </a:solidFill>
                <a:effectLst/>
                <a:uLnTx/>
                <a:uFillTx/>
                <a:latin typeface="Georgia"/>
                <a:ea typeface="+mn-ea"/>
                <a:cs typeface="+mn-cs"/>
              </a:rPr>
              <a:t> anvendes til bemærkninger i dagligdagen mellem medarbejdere fx ”</a:t>
            </a:r>
            <a:r>
              <a:rPr kumimoji="0" lang="da-DK" sz="1400" b="0" i="1" u="none" strike="noStrike" kern="1200" cap="none" spc="0" normalizeH="0" baseline="0" noProof="0" dirty="0">
                <a:ln>
                  <a:noFill/>
                </a:ln>
                <a:solidFill>
                  <a:prstClr val="black"/>
                </a:solidFill>
                <a:effectLst/>
                <a:uLnTx/>
                <a:uFillTx/>
                <a:latin typeface="Georgia"/>
                <a:ea typeface="+mn-ea"/>
                <a:cs typeface="+mn-cs"/>
              </a:rPr>
              <a:t>Borger ønskede ikke at gå i bad i dag”</a:t>
            </a:r>
            <a:r>
              <a:rPr kumimoji="0" lang="da-DK" sz="1400" b="0" i="0" u="none" strike="noStrike" kern="1200" cap="none" spc="0" normalizeH="0" baseline="0" noProof="0" dirty="0">
                <a:ln>
                  <a:noFill/>
                </a:ln>
                <a:solidFill>
                  <a:prstClr val="black"/>
                </a:solidFill>
                <a:effectLst/>
                <a:uLnTx/>
                <a:uFillTx/>
                <a:latin typeface="Georgia"/>
                <a:ea typeface="+mn-ea"/>
                <a:cs typeface="+mn-cs"/>
              </a:rPr>
              <a:t>. Denne type udveksling af bemærkninger, der ikke er udtryk for ændring i den aktuelle tilstand, kan med fordel noteres i </a:t>
            </a:r>
            <a:r>
              <a:rPr kumimoji="0" lang="da-DK" sz="1400" b="0" u="none" strike="noStrike" kern="1200" cap="none" spc="0" normalizeH="0" baseline="0" noProof="0" dirty="0">
                <a:ln>
                  <a:noFill/>
                </a:ln>
                <a:solidFill>
                  <a:prstClr val="black"/>
                </a:solidFill>
                <a:effectLst/>
                <a:uLnTx/>
                <a:uFillTx/>
                <a:latin typeface="Georgia"/>
                <a:ea typeface="+mn-ea"/>
                <a:cs typeface="+mn-cs"/>
              </a:rPr>
              <a:t>et andet sted i journalen</a:t>
            </a:r>
            <a:r>
              <a:rPr kumimoji="0" lang="da-DK" sz="1400" b="0" i="1" u="none" strike="noStrike" kern="1200" cap="none" spc="0" normalizeH="0" baseline="0" noProof="0" dirty="0">
                <a:ln>
                  <a:noFill/>
                </a:ln>
                <a:solidFill>
                  <a:prstClr val="black"/>
                </a:solidFill>
                <a:effectLst/>
                <a:uLnTx/>
                <a:uFillTx/>
                <a:latin typeface="Georgia"/>
                <a:ea typeface="+mn-ea"/>
                <a:cs typeface="+mn-cs"/>
              </a:rPr>
              <a:t>.</a:t>
            </a:r>
            <a:r>
              <a:rPr kumimoji="0" lang="da-DK" sz="1400" b="0" i="0" u="none" strike="noStrike" kern="1200" cap="none" spc="0" normalizeH="0" baseline="0" noProof="0" dirty="0">
                <a:ln>
                  <a:noFill/>
                </a:ln>
                <a:solidFill>
                  <a:prstClr val="black"/>
                </a:solidFill>
                <a:effectLst/>
                <a:uLnTx/>
                <a:uFillTx/>
                <a:latin typeface="Georg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212529"/>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12529"/>
                </a:solidFill>
                <a:effectLst/>
                <a:uLnTx/>
                <a:uFillTx/>
                <a:latin typeface="Georgia"/>
                <a:ea typeface="+mn-ea"/>
                <a:cs typeface="+mn-cs"/>
              </a:rPr>
              <a:t>Tilstandspræcisering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Det er </a:t>
            </a:r>
            <a:r>
              <a:rPr kumimoji="0" lang="da-DK" sz="1400" b="1" i="0" u="none" strike="noStrike" kern="1200" cap="none" spc="0" normalizeH="0" baseline="0" noProof="0" dirty="0">
                <a:ln>
                  <a:noFill/>
                </a:ln>
                <a:solidFill>
                  <a:srgbClr val="212529"/>
                </a:solidFill>
                <a:effectLst/>
                <a:uLnTx/>
                <a:uFillTx/>
                <a:latin typeface="Georgia"/>
                <a:ea typeface="+mn-ea"/>
                <a:cs typeface="+mn-cs"/>
              </a:rPr>
              <a:t>et krav, </a:t>
            </a:r>
            <a:r>
              <a:rPr kumimoji="0" lang="da-DK" sz="1400" b="0" i="0" u="none" strike="noStrike" kern="1200" cap="none" spc="0" normalizeH="0" baseline="0" noProof="0" dirty="0">
                <a:ln>
                  <a:noFill/>
                </a:ln>
                <a:solidFill>
                  <a:srgbClr val="212529"/>
                </a:solidFill>
                <a:effectLst/>
                <a:uLnTx/>
                <a:uFillTx/>
                <a:latin typeface="Georgia"/>
                <a:ea typeface="+mn-ea"/>
                <a:cs typeface="+mn-cs"/>
              </a:rPr>
              <a:t>at de relevante tilstande aktiveres.  Det </a:t>
            </a:r>
            <a:r>
              <a:rPr kumimoji="0" lang="da-DK" sz="1400" b="1" i="0" u="none" strike="noStrike" kern="1200" cap="none" spc="0" normalizeH="0" baseline="0" noProof="0" dirty="0">
                <a:ln>
                  <a:noFill/>
                </a:ln>
                <a:solidFill>
                  <a:srgbClr val="212529"/>
                </a:solidFill>
                <a:effectLst/>
                <a:uLnTx/>
                <a:uFillTx/>
                <a:latin typeface="Georgia"/>
                <a:ea typeface="+mn-ea"/>
                <a:cs typeface="+mn-cs"/>
              </a:rPr>
              <a:t>anbefales</a:t>
            </a:r>
            <a:r>
              <a:rPr kumimoji="0" lang="da-DK" sz="1400" b="0" i="0" u="none" strike="noStrike" kern="1200" cap="none" spc="0" normalizeH="0" baseline="0" noProof="0" dirty="0">
                <a:ln>
                  <a:noFill/>
                </a:ln>
                <a:solidFill>
                  <a:srgbClr val="212529"/>
                </a:solidFill>
                <a:effectLst/>
                <a:uLnTx/>
                <a:uFillTx/>
                <a:latin typeface="Georgia"/>
                <a:ea typeface="+mn-ea"/>
                <a:cs typeface="+mn-cs"/>
              </a:rPr>
              <a:t>, at tilstandens ‘vurdering’ udfyldes.</a:t>
            </a:r>
            <a:endParaRPr lang="da-DK" sz="1400" dirty="0">
              <a:solidFill>
                <a:srgbClr val="212529"/>
              </a:solidFill>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212529"/>
              </a:solidFill>
              <a:effectLst/>
              <a:uLnTx/>
              <a:uFillTx/>
              <a:latin typeface="Georgia"/>
              <a:ea typeface="+mn-ea"/>
              <a:cs typeface="+mn-cs"/>
            </a:endParaRPr>
          </a:p>
        </p:txBody>
      </p:sp>
    </p:spTree>
    <p:extLst>
      <p:ext uri="{BB962C8B-B14F-4D97-AF65-F5344CB8AC3E}">
        <p14:creationId xmlns:p14="http://schemas.microsoft.com/office/powerpoint/2010/main" val="25145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83F880D-67F1-22B2-04A1-E509F889BB26}"/>
              </a:ext>
            </a:extLst>
          </p:cNvPr>
          <p:cNvSpPr>
            <a:spLocks noGrp="1"/>
          </p:cNvSpPr>
          <p:nvPr>
            <p:ph type="sldNum" sz="quarter" idx="12"/>
          </p:nvPr>
        </p:nvSpPr>
        <p:spPr/>
        <p:txBody>
          <a:bodyPr/>
          <a:lstStyle/>
          <a:p>
            <a:fld id="{021E1021-89F3-4E67-882D-FBA1129841CA}" type="slidenum">
              <a:rPr lang="da-DK" smtClean="0"/>
              <a:t>16</a:t>
            </a:fld>
            <a:endParaRPr lang="da-DK"/>
          </a:p>
        </p:txBody>
      </p:sp>
      <p:graphicFrame>
        <p:nvGraphicFramePr>
          <p:cNvPr id="5" name="Tabel 4">
            <a:extLst>
              <a:ext uri="{FF2B5EF4-FFF2-40B4-BE49-F238E27FC236}">
                <a16:creationId xmlns:a16="http://schemas.microsoft.com/office/drawing/2014/main" id="{17D09DDD-4CBE-8673-482B-7DEF0F0EF14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559945"/>
              </p:ext>
            </p:extLst>
          </p:nvPr>
        </p:nvGraphicFramePr>
        <p:xfrm>
          <a:off x="126061" y="73544"/>
          <a:ext cx="11939878" cy="6710911"/>
        </p:xfrm>
        <a:graphic>
          <a:graphicData uri="http://schemas.openxmlformats.org/drawingml/2006/table">
            <a:tbl>
              <a:tblPr>
                <a:tableStyleId>{22838BEF-8BB2-4498-84A7-C5851F593DF1}</a:tableStyleId>
              </a:tblPr>
              <a:tblGrid>
                <a:gridCol w="2351186">
                  <a:extLst>
                    <a:ext uri="{9D8B030D-6E8A-4147-A177-3AD203B41FA5}">
                      <a16:colId xmlns:a16="http://schemas.microsoft.com/office/drawing/2014/main" val="2004777384"/>
                    </a:ext>
                  </a:extLst>
                </a:gridCol>
                <a:gridCol w="568781">
                  <a:extLst>
                    <a:ext uri="{9D8B030D-6E8A-4147-A177-3AD203B41FA5}">
                      <a16:colId xmlns:a16="http://schemas.microsoft.com/office/drawing/2014/main" val="2489761142"/>
                    </a:ext>
                  </a:extLst>
                </a:gridCol>
                <a:gridCol w="3696072">
                  <a:extLst>
                    <a:ext uri="{9D8B030D-6E8A-4147-A177-3AD203B41FA5}">
                      <a16:colId xmlns:a16="http://schemas.microsoft.com/office/drawing/2014/main" val="3500525552"/>
                    </a:ext>
                  </a:extLst>
                </a:gridCol>
                <a:gridCol w="5323839">
                  <a:extLst>
                    <a:ext uri="{9D8B030D-6E8A-4147-A177-3AD203B41FA5}">
                      <a16:colId xmlns:a16="http://schemas.microsoft.com/office/drawing/2014/main" val="245968837"/>
                    </a:ext>
                  </a:extLst>
                </a:gridCol>
              </a:tblGrid>
              <a:tr h="137333">
                <a:tc gridSpan="2">
                  <a:txBody>
                    <a:bodyPr/>
                    <a:lstStyle/>
                    <a:p>
                      <a:pPr algn="l" fontAlgn="ctr"/>
                      <a:r>
                        <a:rPr lang="da-DK" sz="1200" b="1" u="none" strike="noStrike" dirty="0">
                          <a:solidFill>
                            <a:schemeClr val="bg1"/>
                          </a:solidFill>
                          <a:effectLst/>
                        </a:rPr>
                        <a:t>FSIII term</a:t>
                      </a:r>
                      <a:endParaRPr lang="da-DK" sz="1200" b="1" i="0" u="none" strike="noStrike" dirty="0">
                        <a:solidFill>
                          <a:schemeClr val="bg1"/>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65000"/>
                      </a:schemeClr>
                    </a:solidFill>
                  </a:tcPr>
                </a:tc>
                <a:tc hMerge="1">
                  <a:txBody>
                    <a:bodyPr/>
                    <a:lstStyle/>
                    <a:p>
                      <a:pPr algn="l" fontAlgn="ctr"/>
                      <a:endParaRPr lang="da-DK" sz="900" b="1" i="0" u="none" strike="noStrike">
                        <a:solidFill>
                          <a:schemeClr val="bg1"/>
                        </a:solidFill>
                        <a:effectLst/>
                        <a:latin typeface="Calibri Light" panose="020F0302020204030204" pitchFamily="34" charset="0"/>
                      </a:endParaRPr>
                    </a:p>
                  </a:txBody>
                  <a:tcPr marL="1262" marR="1262" marT="1262" marB="0" anchor="ctr">
                    <a:solidFill>
                      <a:schemeClr val="accent6">
                        <a:lumMod val="75000"/>
                      </a:schemeClr>
                    </a:solidFill>
                  </a:tcPr>
                </a:tc>
                <a:tc>
                  <a:txBody>
                    <a:bodyPr/>
                    <a:lstStyle/>
                    <a:p>
                      <a:pPr algn="l" fontAlgn="t"/>
                      <a:r>
                        <a:rPr lang="da-DK" sz="1200" b="1" u="none" strike="noStrike" dirty="0">
                          <a:solidFill>
                            <a:schemeClr val="bg1"/>
                          </a:solidFill>
                          <a:effectLst/>
                        </a:rPr>
                        <a:t>Kort beskrivelse </a:t>
                      </a:r>
                      <a:endParaRPr lang="da-DK" sz="1200" b="1" i="0" u="none" strike="noStrike" dirty="0">
                        <a:solidFill>
                          <a:schemeClr val="bg1"/>
                        </a:solidFill>
                        <a:effectLst/>
                        <a:latin typeface="Calibri Light" panose="020F0302020204030204" pitchFamily="34" charset="0"/>
                      </a:endParaRPr>
                    </a:p>
                  </a:txBody>
                  <a:tcPr marL="1262" marR="1262" marT="1262" marB="0">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pPr algn="l" fontAlgn="t"/>
                      <a:r>
                        <a:rPr lang="da-DK" sz="1200" b="1" u="none" strike="noStrike" dirty="0">
                          <a:solidFill>
                            <a:schemeClr val="bg1"/>
                          </a:solidFill>
                          <a:effectLst/>
                        </a:rPr>
                        <a:t>Eksempel</a:t>
                      </a:r>
                      <a:endParaRPr lang="da-DK" sz="1200" b="1" i="0" u="none" strike="noStrike" dirty="0">
                        <a:solidFill>
                          <a:schemeClr val="bg1"/>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extLst>
                  <a:ext uri="{0D108BD9-81ED-4DB2-BD59-A6C34878D82A}">
                    <a16:rowId xmlns:a16="http://schemas.microsoft.com/office/drawing/2014/main" val="1992630795"/>
                  </a:ext>
                </a:extLst>
              </a:tr>
              <a:tr h="89097">
                <a:tc gridSpan="4">
                  <a:txBody>
                    <a:bodyPr/>
                    <a:lstStyle/>
                    <a:p>
                      <a:pPr algn="l" fontAlgn="t"/>
                      <a:r>
                        <a:rPr lang="da-DK" sz="900" b="1" u="none" strike="noStrike" dirty="0">
                          <a:solidFill>
                            <a:schemeClr val="tx1"/>
                          </a:solidFill>
                          <a:effectLst/>
                        </a:rPr>
                        <a:t>Funktionsniveau</a:t>
                      </a:r>
                      <a:endParaRPr lang="da-DK" sz="900" b="1" i="0" u="none" strike="noStrike" dirty="0">
                        <a:solidFill>
                          <a:schemeClr val="tx1"/>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117654712"/>
                  </a:ext>
                </a:extLst>
              </a:tr>
              <a:tr h="229155">
                <a:tc>
                  <a:txBody>
                    <a:bodyPr/>
                    <a:lstStyle/>
                    <a:p>
                      <a:pPr algn="l" fontAlgn="ctr"/>
                      <a:r>
                        <a:rPr lang="da-DK" sz="800" b="0" u="none" strike="noStrike" dirty="0">
                          <a:solidFill>
                            <a:srgbClr val="03001E"/>
                          </a:solidFill>
                          <a:effectLst/>
                        </a:rPr>
                        <a:t>Problemer med daglige aktiviteter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koordinering og planlægning af daglige aktiviteter.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br>
                        <a:rPr lang="da-DK" sz="800" b="0" u="none" strike="noStrike">
                          <a:solidFill>
                            <a:srgbClr val="03001E"/>
                          </a:solidFill>
                          <a:effectLst/>
                        </a:rPr>
                      </a:br>
                      <a:r>
                        <a:rPr lang="da-DK" sz="800" b="0" u="none" strike="noStrike">
                          <a:solidFill>
                            <a:srgbClr val="03001E"/>
                          </a:solidFill>
                          <a:effectLst/>
                        </a:rPr>
                        <a:t>Vælges ved problemer med koordinering og planlægning af daglige aktiviteter.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Behov for hjælp til koordinering og planlægning  af daglige aktiviteter eller ved behov for anden støtte til planlægning og koordinering af dagligdagen.</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213373"/>
                  </a:ext>
                </a:extLst>
              </a:tr>
              <a:tr h="89097">
                <a:tc gridSpan="4">
                  <a:txBody>
                    <a:bodyPr/>
                    <a:lstStyle/>
                    <a:p>
                      <a:pPr algn="l" fontAlgn="ctr"/>
                      <a:r>
                        <a:rPr lang="da-DK" sz="900" b="1" u="none" strike="noStrike" dirty="0">
                          <a:solidFill>
                            <a:srgbClr val="03001E"/>
                          </a:solidFill>
                          <a:effectLst/>
                        </a:rPr>
                        <a:t>Bevægeapparat</a:t>
                      </a:r>
                      <a:r>
                        <a:rPr lang="da-DK" sz="800" b="1" u="none" strike="noStrike" dirty="0">
                          <a:solidFill>
                            <a:srgbClr val="03001E"/>
                          </a:solidFill>
                          <a:effectLst/>
                        </a:rPr>
                        <a:t> </a:t>
                      </a:r>
                      <a:endParaRPr lang="da-DK" sz="8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756263537"/>
                  </a:ext>
                </a:extLst>
              </a:tr>
              <a:tr h="248069">
                <a:tc>
                  <a:txBody>
                    <a:bodyPr/>
                    <a:lstStyle/>
                    <a:p>
                      <a:pPr algn="l" fontAlgn="ctr"/>
                      <a:r>
                        <a:rPr lang="da-DK" sz="800" b="0" u="none" strike="noStrike" dirty="0">
                          <a:solidFill>
                            <a:srgbClr val="03001E"/>
                          </a:solidFill>
                          <a:effectLst/>
                        </a:rPr>
                        <a:t>Problemer med mobilitet og bevægelse</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mobilitet, balance og motoriske funktioner.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mobilitet, balance og motoriske funktioner.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Bevægelseshæmning, ufrivillige bevægelser, nedsat muskelstyrke, immobilitet, kontrakturer, faldtendens og balanceproblemer.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32566541"/>
                  </a:ext>
                </a:extLst>
              </a:tr>
              <a:tr h="89097">
                <a:tc gridSpan="4">
                  <a:txBody>
                    <a:bodyPr/>
                    <a:lstStyle/>
                    <a:p>
                      <a:pPr algn="l" fontAlgn="ctr"/>
                      <a:r>
                        <a:rPr lang="da-DK" sz="900" b="1" u="none" strike="noStrike" dirty="0">
                          <a:solidFill>
                            <a:srgbClr val="03001E"/>
                          </a:solidFill>
                          <a:effectLst/>
                        </a:rPr>
                        <a:t>Ernæring</a:t>
                      </a:r>
                      <a:r>
                        <a:rPr lang="da-DK" sz="800" b="1" u="none" strike="noStrike" dirty="0">
                          <a:solidFill>
                            <a:srgbClr val="03001E"/>
                          </a:solidFill>
                          <a:effectLst/>
                        </a:rPr>
                        <a:t> </a:t>
                      </a:r>
                      <a:endParaRPr lang="da-DK" sz="8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72006745"/>
                  </a:ext>
                </a:extLst>
              </a:tr>
              <a:tr h="265466">
                <a:tc>
                  <a:txBody>
                    <a:bodyPr/>
                    <a:lstStyle/>
                    <a:p>
                      <a:pPr algn="l" fontAlgn="ctr"/>
                      <a:r>
                        <a:rPr lang="da-DK" sz="800" b="0" u="none" strike="noStrike" dirty="0">
                          <a:solidFill>
                            <a:srgbClr val="03001E"/>
                          </a:solidFill>
                          <a:effectLst/>
                        </a:rPr>
                        <a:t>Problemer med ernæring</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at indtage en korrekt mængde væske eller optage ernæring og vitaminer/mineraler eller ved ernæringsbetingede stofskifteproblematikker.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dirty="0">
                          <a:solidFill>
                            <a:srgbClr val="03001E"/>
                          </a:solidFill>
                          <a:effectLst/>
                        </a:rPr>
                        <a:t>Vælges ved problemer med at indtage en korrekt mængde væske eller optage ernæring og vitaminer/mineraler eller ved ernæringsbetingede stofskifteproblematikker.</a:t>
                      </a:r>
                      <a:endParaRPr lang="da-DK" sz="800" b="0" i="0" u="none" strike="noStrike" dirty="0">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a:solidFill>
                            <a:srgbClr val="03001E"/>
                          </a:solidFill>
                          <a:effectLst/>
                        </a:rPr>
                        <a:t>Hypo- eller hyperglykæmi, tygge -/synkebesvær, småtspisende og nedsat hudturgor.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5762199"/>
                  </a:ext>
                </a:extLst>
              </a:tr>
              <a:tr h="98808">
                <a:tc>
                  <a:txBody>
                    <a:bodyPr/>
                    <a:lstStyle/>
                    <a:p>
                      <a:pPr algn="l" fontAlgn="ctr"/>
                      <a:r>
                        <a:rPr lang="da-DK" sz="800" b="0" u="none" strike="noStrike" dirty="0">
                          <a:solidFill>
                            <a:srgbClr val="03001E"/>
                          </a:solidFill>
                          <a:effectLst/>
                        </a:rPr>
                        <a:t>Problemer med vægt</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vægt.</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vægt.</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Højt/lavt BMI og uhensigtsmæssig vægttab eller vægtstigning.</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3427612"/>
                  </a:ext>
                </a:extLst>
              </a:tr>
              <a:tr h="89097">
                <a:tc gridSpan="4">
                  <a:txBody>
                    <a:bodyPr/>
                    <a:lstStyle/>
                    <a:p>
                      <a:pPr algn="l" fontAlgn="ctr"/>
                      <a:r>
                        <a:rPr lang="da-DK" sz="900" b="1" u="none" strike="noStrike" dirty="0">
                          <a:solidFill>
                            <a:srgbClr val="03001E"/>
                          </a:solidFill>
                          <a:effectLst/>
                        </a:rPr>
                        <a:t>Hud og slimhinder</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626811700"/>
                  </a:ext>
                </a:extLst>
              </a:tr>
              <a:tr h="89097">
                <a:tc>
                  <a:txBody>
                    <a:bodyPr/>
                    <a:lstStyle/>
                    <a:p>
                      <a:pPr algn="l" fontAlgn="ctr"/>
                      <a:r>
                        <a:rPr lang="da-DK" sz="800" b="0" u="none" strike="noStrike" dirty="0">
                          <a:solidFill>
                            <a:srgbClr val="03001E"/>
                          </a:solidFill>
                          <a:effectLst/>
                        </a:rPr>
                        <a:t>Problemer med tryksår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a:solidFill>
                            <a:srgbClr val="03001E"/>
                          </a:solidFill>
                          <a:effectLst/>
                        </a:rPr>
                        <a:t>Vælges ved problemer med sår, der er opstået som følge af tryk og/eller shear.</a:t>
                      </a:r>
                      <a:endParaRPr lang="da-DK" sz="800" b="0" i="0" u="none" strike="noStrike">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sår, der er opstået som følge af tryk og/eller shear.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a:solidFill>
                            <a:srgbClr val="03001E"/>
                          </a:solidFill>
                          <a:effectLst/>
                        </a:rPr>
                        <a:t>Tryksår stadie 1-4, hospitalserhvervede tryksår, liggesår.</a:t>
                      </a:r>
                      <a:endParaRPr lang="da-DK" sz="800" b="0" i="0" u="none" strike="noStrike">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6458593"/>
                  </a:ext>
                </a:extLst>
              </a:tr>
              <a:tr h="96459">
                <a:tc>
                  <a:txBody>
                    <a:bodyPr/>
                    <a:lstStyle/>
                    <a:p>
                      <a:pPr algn="l" fontAlgn="ctr"/>
                      <a:r>
                        <a:rPr lang="da-DK" sz="800" b="0" u="none" strike="noStrike">
                          <a:solidFill>
                            <a:srgbClr val="03001E"/>
                          </a:solidFill>
                          <a:effectLst/>
                        </a:rPr>
                        <a:t>Problemer med diabetisk sår</a:t>
                      </a:r>
                      <a:endParaRPr lang="da-DK" sz="800" b="0" i="0" u="none" strike="noStrike">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a:solidFill>
                            <a:srgbClr val="03001E"/>
                          </a:solidFill>
                          <a:effectLst/>
                        </a:rPr>
                        <a:t>Vælges ved problemer med diabetiske sår.</a:t>
                      </a:r>
                      <a:endParaRPr lang="da-DK" sz="800" b="0" i="0" u="none" strike="noStrike">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diabetiske sår.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a:solidFill>
                            <a:srgbClr val="03001E"/>
                          </a:solidFill>
                          <a:effectLst/>
                        </a:rPr>
                        <a:t>Neuropatiske fodsår, eller iskæmiske fodsår forårsaget af type 1 eller type 2 diabetes.</a:t>
                      </a:r>
                      <a:endParaRPr lang="da-DK" sz="800" b="0" i="0" u="none" strike="noStrike">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5016497"/>
                  </a:ext>
                </a:extLst>
              </a:tr>
              <a:tr h="177282">
                <a:tc>
                  <a:txBody>
                    <a:bodyPr/>
                    <a:lstStyle/>
                    <a:p>
                      <a:pPr algn="l" fontAlgn="ctr"/>
                      <a:r>
                        <a:rPr lang="da-DK" sz="800" b="0" u="none" strike="noStrike" dirty="0">
                          <a:solidFill>
                            <a:srgbClr val="03001E"/>
                          </a:solidFill>
                          <a:effectLst/>
                        </a:rPr>
                        <a:t>Problemer med andre sår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a:solidFill>
                            <a:srgbClr val="03001E"/>
                          </a:solidFill>
                          <a:effectLst/>
                        </a:rPr>
                        <a:t>Vælges ved traumatiske sår og ved ulcus, der ikke er tryksår eller diabetiske sår.</a:t>
                      </a:r>
                      <a:endParaRPr lang="da-DK" sz="800" b="0" i="0" u="none" strike="noStrike">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traumatiske sår og ved ulcus, der ikke er tryksår eller diabetiske sår.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a:solidFill>
                            <a:srgbClr val="03001E"/>
                          </a:solidFill>
                          <a:effectLst/>
                        </a:rPr>
                        <a:t>Sår som følge af traume samt ulcus, der opstår grundet cirkulatorisk insufficiens eller cancer.</a:t>
                      </a:r>
                      <a:endParaRPr lang="da-DK" sz="800" b="0" i="0" u="none" strike="noStrike">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56836960"/>
                  </a:ext>
                </a:extLst>
              </a:tr>
              <a:tr h="161816">
                <a:tc>
                  <a:txBody>
                    <a:bodyPr/>
                    <a:lstStyle/>
                    <a:p>
                      <a:pPr algn="l" fontAlgn="ctr"/>
                      <a:r>
                        <a:rPr lang="da-DK" sz="800" b="0" u="none" strike="noStrike" dirty="0">
                          <a:solidFill>
                            <a:srgbClr val="03001E"/>
                          </a:solidFill>
                          <a:effectLst/>
                        </a:rPr>
                        <a:t>Problemer med hud og slimhinder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hud og slimhinder, som ikke er sår.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hud og slimhinder, som ikke er sår.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Kløe, kradsemærker, udslæt, skællende hud, eksem eller andre fund i hudens/slimhindernes farve og struktur.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3649486"/>
                  </a:ext>
                </a:extLst>
              </a:tr>
              <a:tr h="89097">
                <a:tc gridSpan="4">
                  <a:txBody>
                    <a:bodyPr/>
                    <a:lstStyle/>
                    <a:p>
                      <a:pPr algn="l" fontAlgn="ctr"/>
                      <a:r>
                        <a:rPr lang="da-DK" sz="900" b="1" u="none" strike="noStrike" dirty="0">
                          <a:solidFill>
                            <a:srgbClr val="03001E"/>
                          </a:solidFill>
                          <a:effectLst/>
                        </a:rPr>
                        <a:t>Kommunikation</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376647898"/>
                  </a:ext>
                </a:extLst>
              </a:tr>
              <a:tr h="165026">
                <a:tc>
                  <a:txBody>
                    <a:bodyPr/>
                    <a:lstStyle/>
                    <a:p>
                      <a:pPr algn="l" fontAlgn="ctr"/>
                      <a:r>
                        <a:rPr lang="da-DK" sz="800" b="0" u="none" strike="noStrike" dirty="0">
                          <a:solidFill>
                            <a:srgbClr val="03001E"/>
                          </a:solidFill>
                          <a:effectLst/>
                        </a:rPr>
                        <a:t>Problemer med kommunikation</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solidFill>
                      <a:schemeClr val="bg1"/>
                    </a:solidFill>
                  </a:tcPr>
                </a:tc>
                <a:tc gridSpan="2">
                  <a:txBody>
                    <a:bodyPr/>
                    <a:lstStyle/>
                    <a:p>
                      <a:pPr algn="l" fontAlgn="ctr"/>
                      <a:r>
                        <a:rPr lang="da-DK" sz="800" b="0" u="none" strike="noStrike" dirty="0">
                          <a:solidFill>
                            <a:srgbClr val="03001E"/>
                          </a:solidFill>
                          <a:effectLst/>
                        </a:rPr>
                        <a:t>Vælges ved problemer med at kommunikere mundtligt og skriftligt samt anvende udstyr til kommunikationsformål.</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dirty="0">
                          <a:solidFill>
                            <a:srgbClr val="03001E"/>
                          </a:solidFill>
                          <a:effectLst/>
                        </a:rPr>
                        <a:t>Vælges ved problemer med at kommunikere mundtligt og skriftligt samt anvende udstyr til kommunikationsformål.</a:t>
                      </a:r>
                      <a:endParaRPr lang="da-DK" sz="800" b="0" i="0" u="none" strike="noStrike" dirty="0">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Nedsat evne til at formulere behov og oplevelser, verbalt eller nonverbalt, gøre sig forståelig, kommunikere og/eller forstå andres kommunikation, anvende udstyr til kommunikationsformål fx telefon, nødkald eller anden teknologi. </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0713872"/>
                  </a:ext>
                </a:extLst>
              </a:tr>
              <a:tr h="89097">
                <a:tc gridSpan="4">
                  <a:txBody>
                    <a:bodyPr/>
                    <a:lstStyle/>
                    <a:p>
                      <a:pPr algn="l" fontAlgn="ctr"/>
                      <a:r>
                        <a:rPr lang="da-DK" sz="900" b="1" u="none" strike="noStrike" dirty="0">
                          <a:solidFill>
                            <a:srgbClr val="03001E"/>
                          </a:solidFill>
                          <a:effectLst/>
                        </a:rPr>
                        <a:t>Psykosociale forhold </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943446464"/>
                  </a:ext>
                </a:extLst>
              </a:tr>
              <a:tr h="181795">
                <a:tc>
                  <a:txBody>
                    <a:bodyPr/>
                    <a:lstStyle/>
                    <a:p>
                      <a:pPr algn="l" fontAlgn="ctr"/>
                      <a:r>
                        <a:rPr lang="da-DK" sz="800" b="0" u="none" strike="noStrike" dirty="0">
                          <a:solidFill>
                            <a:srgbClr val="03001E"/>
                          </a:solidFill>
                          <a:effectLst/>
                        </a:rPr>
                        <a:t>Problemer med misbrug</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a:solidFill>
                            <a:srgbClr val="03001E"/>
                          </a:solidFill>
                          <a:effectLst/>
                        </a:rPr>
                        <a:t>Vælges ved problemer med vedvarende og skadeligt brug af medicin, alkohol eller stoffer.</a:t>
                      </a:r>
                      <a:endParaRPr lang="da-DK" sz="800" b="0" i="0" u="none" strike="noStrike">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vedvarende og skadeligt brug af medicin, alkohol eller stoffer.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Abstinenssymptomer og psykiske eller sociale følger af et misbrug.</a:t>
                      </a:r>
                      <a:br>
                        <a:rPr lang="da-DK" sz="800" b="0" u="none" strike="noStrike" dirty="0">
                          <a:solidFill>
                            <a:srgbClr val="03001E"/>
                          </a:solidFill>
                          <a:effectLst/>
                        </a:rPr>
                      </a:b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5672887"/>
                  </a:ext>
                </a:extLst>
              </a:tr>
              <a:tr h="265466">
                <a:tc>
                  <a:txBody>
                    <a:bodyPr/>
                    <a:lstStyle/>
                    <a:p>
                      <a:pPr algn="l" fontAlgn="ctr"/>
                      <a:r>
                        <a:rPr lang="da-DK" sz="800" b="0" u="none" strike="noStrike" dirty="0">
                          <a:solidFill>
                            <a:srgbClr val="03001E"/>
                          </a:solidFill>
                          <a:effectLst/>
                        </a:rPr>
                        <a:t>Problemer med socialt samvær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at håndtere socialt samvær eller overholde sociale normer.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at håndtere socialt samvær eller overholde sociale normer.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Håndtere og etablere socialt samvær herunder aktiviteter i familien, foreninger og andre relationer, interagere med andre eller etablere og opretholde relationer.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2880849"/>
                  </a:ext>
                </a:extLst>
              </a:tr>
              <a:tr h="0">
                <a:tc>
                  <a:txBody>
                    <a:bodyPr/>
                    <a:lstStyle/>
                    <a:p>
                      <a:pPr algn="l" fontAlgn="ctr"/>
                      <a:r>
                        <a:rPr lang="da-DK" sz="800" b="0" u="none" strike="noStrike" dirty="0">
                          <a:solidFill>
                            <a:srgbClr val="03001E"/>
                          </a:solidFill>
                          <a:effectLst/>
                        </a:rPr>
                        <a:t>Problemer med  trivsel</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psykiske eller psykiatriske symptomer og evnen til at håndtere følelser.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br>
                        <a:rPr lang="da-DK" sz="800" b="0" u="none" strike="noStrike">
                          <a:solidFill>
                            <a:srgbClr val="03001E"/>
                          </a:solidFill>
                          <a:effectLst/>
                        </a:rPr>
                      </a:br>
                      <a:r>
                        <a:rPr lang="da-DK" sz="800" b="0" u="none" strike="noStrike">
                          <a:solidFill>
                            <a:srgbClr val="03001E"/>
                          </a:solidFill>
                          <a:effectLst/>
                        </a:rPr>
                        <a:t>Vælges ved problemer med psykiske eller psykiatriske symptomer og evnen til at håndtere følelser.</a:t>
                      </a:r>
                      <a:br>
                        <a:rPr lang="da-DK" sz="800" b="0" u="none" strike="noStrike">
                          <a:solidFill>
                            <a:srgbClr val="03001E"/>
                          </a:solidFill>
                          <a:effectLst/>
                        </a:rPr>
                      </a:br>
                      <a:br>
                        <a:rPr lang="da-DK" sz="800" b="0" u="none" strike="noStrike">
                          <a:solidFill>
                            <a:srgbClr val="03001E"/>
                          </a:solidFill>
                          <a:effectLst/>
                        </a:rPr>
                      </a:b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Vedvarende tristhed, sorg, savn, apati, rastløshed, vrede, ængstelighed, , aggressivitet, stress, tankeforstyrrelser, tvangshandlinger.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8156960"/>
                  </a:ext>
                </a:extLst>
              </a:tr>
              <a:tr h="47537">
                <a:tc gridSpan="4">
                  <a:txBody>
                    <a:bodyPr/>
                    <a:lstStyle/>
                    <a:p>
                      <a:pPr algn="l" fontAlgn="ctr"/>
                      <a:r>
                        <a:rPr lang="da-DK" sz="900" b="1" u="none" strike="noStrike" dirty="0">
                          <a:solidFill>
                            <a:srgbClr val="03001E"/>
                          </a:solidFill>
                          <a:effectLst/>
                        </a:rPr>
                        <a:t>Respiration og cirkulation</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279147876"/>
                  </a:ext>
                </a:extLst>
              </a:tr>
              <a:tr h="178613">
                <a:tc>
                  <a:txBody>
                    <a:bodyPr/>
                    <a:lstStyle/>
                    <a:p>
                      <a:pPr algn="l" fontAlgn="ctr"/>
                      <a:r>
                        <a:rPr lang="da-DK" sz="800" b="0" u="none" strike="noStrike" dirty="0">
                          <a:solidFill>
                            <a:srgbClr val="03001E"/>
                          </a:solidFill>
                          <a:effectLst/>
                        </a:rPr>
                        <a:t>Respirationsproblemer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respirationsproblemer og uhensigtsmæssig vejrtrækning.</a:t>
                      </a:r>
                      <a:br>
                        <a:rPr lang="da-DK" sz="800" b="0" u="none" strike="noStrike" dirty="0">
                          <a:solidFill>
                            <a:srgbClr val="03001E"/>
                          </a:solidFill>
                          <a:effectLst/>
                        </a:rPr>
                      </a:b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br>
                        <a:rPr lang="da-DK" sz="800" b="0" u="none" strike="noStrike" dirty="0">
                          <a:solidFill>
                            <a:srgbClr val="03001E"/>
                          </a:solidFill>
                          <a:effectLst/>
                        </a:rPr>
                      </a:br>
                      <a:r>
                        <a:rPr lang="da-DK" sz="800" b="0" u="none" strike="noStrike" dirty="0">
                          <a:solidFill>
                            <a:srgbClr val="03001E"/>
                          </a:solidFill>
                          <a:effectLst/>
                        </a:rPr>
                        <a:t>Vælges ved respirationsproblemer og uhensigtsmæssig vejrtrækning.</a:t>
                      </a:r>
                      <a:br>
                        <a:rPr lang="da-DK" sz="800" b="0" u="none" strike="noStrike" dirty="0">
                          <a:solidFill>
                            <a:srgbClr val="03001E"/>
                          </a:solidFill>
                          <a:effectLst/>
                        </a:rPr>
                      </a:br>
                      <a:endParaRPr lang="da-DK" sz="800" b="0" i="0" u="none" strike="noStrike" dirty="0">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Ændringer i respirationen, nedsat eller manglende hostekraft,  ekspektoratdannelse, cyanose eller nedsat saturation.</a:t>
                      </a:r>
                      <a:br>
                        <a:rPr lang="da-DK" sz="800" b="0" u="none" strike="noStrike" dirty="0">
                          <a:solidFill>
                            <a:srgbClr val="03001E"/>
                          </a:solidFill>
                          <a:effectLst/>
                        </a:rPr>
                      </a:b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7819619"/>
                  </a:ext>
                </a:extLst>
              </a:tr>
              <a:tr h="177282">
                <a:tc>
                  <a:txBody>
                    <a:bodyPr/>
                    <a:lstStyle/>
                    <a:p>
                      <a:pPr algn="l" fontAlgn="ctr"/>
                      <a:r>
                        <a:rPr lang="da-DK" sz="800" b="0" u="none" strike="noStrike" dirty="0">
                          <a:solidFill>
                            <a:srgbClr val="03001E"/>
                          </a:solidFill>
                          <a:effectLst/>
                        </a:rPr>
                        <a:t>Cirkulationsproblemer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 Vælges ved cirkulationsproblemer og uhensigtsmæssige kredsløbsforstyrrelser.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 Vælges ved cirkulationsproblemer og uhensigtsmæssige kredsløbsforstyrelser.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Bleg og kold hud, ødemer, hypertension, hypotension, hjertearytmier, bradycardi eller takycardi.</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2061598"/>
                  </a:ext>
                </a:extLst>
              </a:tr>
              <a:tr h="0">
                <a:tc gridSpan="4">
                  <a:txBody>
                    <a:bodyPr/>
                    <a:lstStyle/>
                    <a:p>
                      <a:pPr algn="l" fontAlgn="ctr"/>
                      <a:r>
                        <a:rPr lang="da-DK" sz="900" b="1" u="none" strike="noStrike" dirty="0">
                          <a:solidFill>
                            <a:srgbClr val="03001E"/>
                          </a:solidFill>
                          <a:effectLst/>
                        </a:rPr>
                        <a:t>Seksualitet, køn og kropsopfattelse</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421886628"/>
                  </a:ext>
                </a:extLst>
              </a:tr>
              <a:tr h="273942">
                <a:tc>
                  <a:txBody>
                    <a:bodyPr/>
                    <a:lstStyle/>
                    <a:p>
                      <a:pPr algn="l" fontAlgn="ctr"/>
                      <a:r>
                        <a:rPr lang="da-DK" sz="800" b="0" u="none" strike="noStrike" dirty="0">
                          <a:solidFill>
                            <a:srgbClr val="03001E"/>
                          </a:solidFill>
                          <a:effectLst/>
                        </a:rPr>
                        <a:t>Problemer med seksualitet, køn og kropsopfattelse</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ift. seksualitet, køn og kropsopfattelse.</a:t>
                      </a:r>
                      <a:br>
                        <a:rPr lang="da-DK" sz="800" b="0" u="none" strike="noStrike" dirty="0">
                          <a:solidFill>
                            <a:srgbClr val="03001E"/>
                          </a:solidFill>
                          <a:effectLst/>
                        </a:rPr>
                      </a:b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br>
                        <a:rPr lang="da-DK" sz="800" b="0" u="none" strike="noStrike">
                          <a:solidFill>
                            <a:srgbClr val="03001E"/>
                          </a:solidFill>
                          <a:effectLst/>
                        </a:rPr>
                      </a:br>
                      <a:r>
                        <a:rPr lang="da-DK" sz="800" b="0" u="none" strike="noStrike">
                          <a:solidFill>
                            <a:srgbClr val="03001E"/>
                          </a:solidFill>
                          <a:effectLst/>
                        </a:rPr>
                        <a:t>Vælges ved problemer ift. seksualitet, køn og kropsopfattelse.</a:t>
                      </a:r>
                      <a:br>
                        <a:rPr lang="da-DK" sz="800" b="0" u="none" strike="noStrike">
                          <a:solidFill>
                            <a:srgbClr val="03001E"/>
                          </a:solidFill>
                          <a:effectLst/>
                        </a:rPr>
                      </a:b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Nedsat, manglende eller øget seksuel lyst, erektionssvigt, impotens, samlejesmerter og ændringer i kropsopfattelse som følge af fx masektomi eller ar.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0290370"/>
                  </a:ext>
                </a:extLst>
              </a:tr>
              <a:tr h="0">
                <a:tc gridSpan="4">
                  <a:txBody>
                    <a:bodyPr/>
                    <a:lstStyle/>
                    <a:p>
                      <a:pPr algn="l" fontAlgn="ctr"/>
                      <a:r>
                        <a:rPr lang="da-DK" sz="900" b="1" u="none" strike="noStrike" dirty="0">
                          <a:solidFill>
                            <a:srgbClr val="03001E"/>
                          </a:solidFill>
                          <a:effectLst/>
                        </a:rPr>
                        <a:t>Smerter og sanseindtryk</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242737273"/>
                  </a:ext>
                </a:extLst>
              </a:tr>
              <a:tr h="0">
                <a:tc>
                  <a:txBody>
                    <a:bodyPr/>
                    <a:lstStyle/>
                    <a:p>
                      <a:pPr algn="l" fontAlgn="ctr"/>
                      <a:r>
                        <a:rPr lang="da-DK" sz="800" b="0" u="none" strike="noStrike" dirty="0">
                          <a:solidFill>
                            <a:srgbClr val="03001E"/>
                          </a:solidFill>
                          <a:effectLst/>
                        </a:rPr>
                        <a:t>Problemer med smerter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smerter. </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br>
                        <a:rPr lang="da-DK" sz="800" b="0" u="none" strike="noStrike">
                          <a:solidFill>
                            <a:srgbClr val="03001E"/>
                          </a:solidFill>
                          <a:effectLst/>
                        </a:rPr>
                      </a:br>
                      <a:br>
                        <a:rPr lang="da-DK" sz="800" b="0" u="none" strike="noStrike">
                          <a:solidFill>
                            <a:srgbClr val="03001E"/>
                          </a:solidFill>
                          <a:effectLst/>
                        </a:rPr>
                      </a:br>
                      <a:r>
                        <a:rPr lang="da-DK" sz="800" b="0" u="none" strike="noStrike">
                          <a:solidFill>
                            <a:srgbClr val="03001E"/>
                          </a:solidFill>
                          <a:effectLst/>
                        </a:rPr>
                        <a:t>Vælges ved problemer med smerter.</a:t>
                      </a:r>
                      <a:br>
                        <a:rPr lang="da-DK" sz="800" b="0" u="none" strike="noStrike">
                          <a:solidFill>
                            <a:srgbClr val="03001E"/>
                          </a:solidFill>
                          <a:effectLst/>
                        </a:rPr>
                      </a:br>
                      <a:br>
                        <a:rPr lang="da-DK" sz="800" b="0" u="none" strike="noStrike">
                          <a:solidFill>
                            <a:srgbClr val="03001E"/>
                          </a:solidFill>
                          <a:effectLst/>
                        </a:rPr>
                      </a:br>
                      <a:r>
                        <a:rPr lang="da-DK" sz="800" b="0" u="none" strike="noStrike">
                          <a:solidFill>
                            <a:srgbClr val="03001E"/>
                          </a:solidFill>
                          <a:effectLst/>
                        </a:rPr>
                        <a:t> </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Nervesmerter, fantomsmerter,  kroniske, akutte og periodevise smerter.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256910"/>
                  </a:ext>
                </a:extLst>
              </a:tr>
              <a:tr h="237438">
                <a:tc>
                  <a:txBody>
                    <a:bodyPr/>
                    <a:lstStyle/>
                    <a:p>
                      <a:pPr algn="l" fontAlgn="ctr"/>
                      <a:r>
                        <a:rPr lang="da-DK" sz="800" b="0" u="none" strike="noStrike" dirty="0">
                          <a:solidFill>
                            <a:srgbClr val="03001E"/>
                          </a:solidFill>
                          <a:effectLst/>
                        </a:rPr>
                        <a:t>Problemer med sanser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synssans, lugtesans, smagssans hørelse,  og følesans.</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synssans, lugtesans, smagssans hørelse,  og følesans.</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Symptomer på behandlingskrævende øjensygdomme, manglende eller ændret lugte - og smagssans, ændret eller manglende hørelse og ændringer i følesans.</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7675930"/>
                  </a:ext>
                </a:extLst>
              </a:tr>
              <a:tr h="89097">
                <a:tc gridSpan="4">
                  <a:txBody>
                    <a:bodyPr/>
                    <a:lstStyle/>
                    <a:p>
                      <a:pPr algn="l" fontAlgn="ctr"/>
                      <a:r>
                        <a:rPr lang="da-DK" sz="900" b="1" u="none" strike="noStrike" dirty="0">
                          <a:solidFill>
                            <a:srgbClr val="03001E"/>
                          </a:solidFill>
                          <a:effectLst/>
                        </a:rPr>
                        <a:t>Søvn og hvile</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032918853"/>
                  </a:ext>
                </a:extLst>
              </a:tr>
              <a:tr h="150609">
                <a:tc>
                  <a:txBody>
                    <a:bodyPr/>
                    <a:lstStyle/>
                    <a:p>
                      <a:pPr algn="l" fontAlgn="ctr"/>
                      <a:r>
                        <a:rPr lang="da-DK" sz="800" b="0" u="none" strike="noStrike" dirty="0">
                          <a:solidFill>
                            <a:srgbClr val="03001E"/>
                          </a:solidFill>
                          <a:effectLst/>
                        </a:rPr>
                        <a:t>Problemer med søvn og hvile</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hvile - og søvnproblemer.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hvile - og søvnproblemer.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Påvirket søvnkvalitet, indslumringsproblemer, utilstrækkelig eller uhensigtsmæssigt søvn - og hvilemønster.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619405"/>
                  </a:ext>
                </a:extLst>
              </a:tr>
              <a:tr h="89097">
                <a:tc gridSpan="4">
                  <a:txBody>
                    <a:bodyPr/>
                    <a:lstStyle/>
                    <a:p>
                      <a:pPr algn="l" fontAlgn="b"/>
                      <a:r>
                        <a:rPr lang="da-DK" sz="900" b="1" u="none" strike="noStrike" dirty="0">
                          <a:solidFill>
                            <a:srgbClr val="03001E"/>
                          </a:solidFill>
                          <a:effectLst/>
                        </a:rPr>
                        <a:t>Viden og udvikling</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45947280"/>
                  </a:ext>
                </a:extLst>
              </a:tr>
              <a:tr h="147764">
                <a:tc>
                  <a:txBody>
                    <a:bodyPr/>
                    <a:lstStyle/>
                    <a:p>
                      <a:pPr algn="l" fontAlgn="ctr"/>
                      <a:r>
                        <a:rPr lang="da-DK" sz="800" b="0" u="none" strike="noStrike" dirty="0">
                          <a:solidFill>
                            <a:srgbClr val="03001E"/>
                          </a:solidFill>
                          <a:effectLst/>
                        </a:rPr>
                        <a:t>Problemer med hukommelse</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at kunne registrere, lagre og genkalde sig informationer.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at kunne registrere, lagre og genkalde sig informationer.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Glemsomhed, forvirring vedrørende tid og sted, vanskelighed med at finde ting.</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7509782"/>
                  </a:ext>
                </a:extLst>
              </a:tr>
              <a:tr h="197426">
                <a:tc>
                  <a:txBody>
                    <a:bodyPr/>
                    <a:lstStyle/>
                    <a:p>
                      <a:pPr algn="l" fontAlgn="ctr"/>
                      <a:r>
                        <a:rPr lang="da-DK" sz="800" b="0" u="none" strike="noStrike" dirty="0">
                          <a:solidFill>
                            <a:srgbClr val="03001E"/>
                          </a:solidFill>
                          <a:effectLst/>
                        </a:rPr>
                        <a:t>Kognitive problemer</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målrettet tænkning samt forstå, ræsonnere og reflektere.</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målrettet tænkning samt forstå, ræssonere og reflektere.</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a:solidFill>
                            <a:srgbClr val="03001E"/>
                          </a:solidFill>
                          <a:effectLst/>
                        </a:rPr>
                        <a:t>Manglende evne til beslutningstagning, fastlægge rækkefølge af handlinger, lære nye færdigheder, skabe struktur, følelsesregulering.  </a:t>
                      </a:r>
                      <a:endParaRPr lang="da-DK" sz="800" b="0" i="0" u="none" strike="noStrike">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0879907"/>
                  </a:ext>
                </a:extLst>
              </a:tr>
              <a:tr h="278999">
                <a:tc>
                  <a:txBody>
                    <a:bodyPr/>
                    <a:lstStyle/>
                    <a:p>
                      <a:pPr algn="l" fontAlgn="ctr"/>
                      <a:r>
                        <a:rPr lang="da-DK" sz="800" b="0" u="none" strike="noStrike" dirty="0">
                          <a:solidFill>
                            <a:srgbClr val="03001E"/>
                          </a:solidFill>
                          <a:effectLst/>
                        </a:rPr>
                        <a:t>Problemer med sundhedskompetence</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dirty="0">
                          <a:solidFill>
                            <a:srgbClr val="03001E"/>
                          </a:solidFill>
                          <a:effectLst/>
                        </a:rPr>
                        <a:t>Vælges ved problemer med at finde, forstå, vurdere og bruge informationer til at tage beslutninger om sundhed og handle herefter.</a:t>
                      </a:r>
                      <a:endParaRPr lang="da-DK" sz="800" b="0" i="0" u="none" strike="noStrike" dirty="0">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at finde, forstå, vurdere og bruge informationer til at tage beslutninger om sundhed og handle herefter.</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Manglende samarbejde og kontakt med sundhedsvæsenet og utilstrækkelig indsigt i egne helbredsproblemer, sygdomme og behandling.</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0026403"/>
                  </a:ext>
                </a:extLst>
              </a:tr>
              <a:tr h="89097">
                <a:tc gridSpan="4">
                  <a:txBody>
                    <a:bodyPr/>
                    <a:lstStyle/>
                    <a:p>
                      <a:pPr algn="l" fontAlgn="t"/>
                      <a:r>
                        <a:rPr lang="da-DK" sz="900" b="1" u="none" strike="noStrike" dirty="0">
                          <a:solidFill>
                            <a:srgbClr val="03001E"/>
                          </a:solidFill>
                          <a:effectLst/>
                        </a:rPr>
                        <a:t>Udskillelse af affaldsstoffer</a:t>
                      </a:r>
                      <a:endParaRPr lang="da-DK" sz="900" b="1"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882065426"/>
                  </a:ext>
                </a:extLst>
              </a:tr>
              <a:tr h="265466">
                <a:tc>
                  <a:txBody>
                    <a:bodyPr/>
                    <a:lstStyle/>
                    <a:p>
                      <a:pPr algn="l" fontAlgn="ctr"/>
                      <a:r>
                        <a:rPr lang="da-DK" sz="800" b="0" u="none" strike="noStrike" dirty="0">
                          <a:solidFill>
                            <a:srgbClr val="03001E"/>
                          </a:solidFill>
                          <a:effectLst/>
                        </a:rPr>
                        <a:t>Problemer med vandladning</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tcPr>
                </a:tc>
                <a:tc gridSpan="2">
                  <a:txBody>
                    <a:bodyPr/>
                    <a:lstStyle/>
                    <a:p>
                      <a:pPr algn="l" fontAlgn="ctr"/>
                      <a:r>
                        <a:rPr lang="da-DK" sz="800" b="0" u="none" strike="noStrike">
                          <a:solidFill>
                            <a:srgbClr val="03001E"/>
                          </a:solidFill>
                          <a:effectLst/>
                        </a:rPr>
                        <a:t>Vælges ved problemer med vandladning, kontinens og nyrerne.</a:t>
                      </a:r>
                      <a:endParaRPr lang="da-DK" sz="800" b="0" i="0" u="none" strike="noStrike">
                        <a:solidFill>
                          <a:srgbClr val="03001E"/>
                        </a:solidFill>
                        <a:effectLst/>
                        <a:latin typeface="Calibri Light" panose="020F0302020204030204" pitchFamily="34" charset="0"/>
                      </a:endParaRPr>
                    </a:p>
                  </a:txBody>
                  <a:tcPr marL="1262" marR="1262" marT="1262" marB="0"/>
                </a:tc>
                <a:tc hMerge="1">
                  <a:txBody>
                    <a:bodyPr/>
                    <a:lstStyle/>
                    <a:p>
                      <a:pPr algn="l" fontAlgn="ctr"/>
                      <a:r>
                        <a:rPr lang="da-DK" sz="800" b="0" u="none" strike="noStrike">
                          <a:solidFill>
                            <a:srgbClr val="03001E"/>
                          </a:solidFill>
                          <a:effectLst/>
                        </a:rPr>
                        <a:t>Vælges ved problemer med vandladning, kontinens og nyrerne.</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Symptomer på anomaliteter i blærens funktion, væsentlige ændringer i urinens konsistens, lugt og udseende og utilstrækkelig evne  til udskillelse af affaldsstoffer.</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0391943"/>
                  </a:ext>
                </a:extLst>
              </a:tr>
              <a:tr h="177282">
                <a:tc>
                  <a:txBody>
                    <a:bodyPr/>
                    <a:lstStyle/>
                    <a:p>
                      <a:pPr algn="l" fontAlgn="ctr"/>
                      <a:r>
                        <a:rPr lang="da-DK" sz="800" b="0" u="none" strike="noStrike" dirty="0">
                          <a:solidFill>
                            <a:srgbClr val="03001E"/>
                          </a:solidFill>
                          <a:effectLst/>
                        </a:rPr>
                        <a:t>Problemer med mave og tarm</a:t>
                      </a:r>
                      <a:endParaRPr lang="da-DK" sz="800" b="0" i="0" u="none" strike="noStrike" dirty="0">
                        <a:solidFill>
                          <a:srgbClr val="03001E"/>
                        </a:solidFill>
                        <a:effectLst/>
                        <a:latin typeface="Calibri Light" panose="020F0302020204030204" pitchFamily="34" charset="0"/>
                      </a:endParaRPr>
                    </a:p>
                  </a:txBody>
                  <a:tcPr marL="1262" marR="1262" marT="1262"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algn="l" fontAlgn="ctr"/>
                      <a:r>
                        <a:rPr lang="da-DK" sz="800" b="0" u="none" strike="noStrike" dirty="0">
                          <a:solidFill>
                            <a:srgbClr val="03001E"/>
                          </a:solidFill>
                          <a:effectLst/>
                        </a:rPr>
                        <a:t>Vælges ved problemer med mave og tarm.</a:t>
                      </a:r>
                      <a:endParaRPr lang="da-DK" sz="800" b="0" i="0" u="none" strike="noStrike" dirty="0">
                        <a:solidFill>
                          <a:srgbClr val="03001E"/>
                        </a:solidFill>
                        <a:effectLst/>
                        <a:latin typeface="Calibri Light" panose="020F0302020204030204" pitchFamily="34" charset="0"/>
                      </a:endParaRPr>
                    </a:p>
                  </a:txBody>
                  <a:tcPr marL="1262" marR="1262" marT="1262" marB="0">
                    <a:lnB w="12700" cap="flat" cmpd="sng" algn="ctr">
                      <a:solidFill>
                        <a:schemeClr val="tx1"/>
                      </a:solidFill>
                      <a:prstDash val="solid"/>
                      <a:round/>
                      <a:headEnd type="none" w="med" len="med"/>
                      <a:tailEnd type="none" w="med" len="med"/>
                    </a:lnB>
                  </a:tcPr>
                </a:tc>
                <a:tc hMerge="1">
                  <a:txBody>
                    <a:bodyPr/>
                    <a:lstStyle/>
                    <a:p>
                      <a:pPr algn="l" fontAlgn="ctr"/>
                      <a:r>
                        <a:rPr lang="da-DK" sz="800" b="0" u="none" strike="noStrike">
                          <a:solidFill>
                            <a:srgbClr val="03001E"/>
                          </a:solidFill>
                          <a:effectLst/>
                        </a:rPr>
                        <a:t>Vælges ved problemer med mave og tarm.</a:t>
                      </a:r>
                      <a:endParaRPr lang="da-DK" sz="800" b="0" i="0" u="none" strike="noStrike">
                        <a:solidFill>
                          <a:srgbClr val="03001E"/>
                        </a:solidFill>
                        <a:effectLst/>
                        <a:latin typeface="Calibri Light" panose="020F0302020204030204" pitchFamily="34" charset="0"/>
                      </a:endParaRPr>
                    </a:p>
                  </a:txBody>
                  <a:tcPr marL="1262" marR="1262" marT="1262" marB="0" anchor="ctr"/>
                </a:tc>
                <a:tc>
                  <a:txBody>
                    <a:bodyPr/>
                    <a:lstStyle/>
                    <a:p>
                      <a:pPr algn="l" fontAlgn="ctr"/>
                      <a:r>
                        <a:rPr lang="da-DK" sz="800" b="0" u="none" strike="noStrike" dirty="0">
                          <a:solidFill>
                            <a:srgbClr val="03001E"/>
                          </a:solidFill>
                          <a:effectLst/>
                        </a:rPr>
                        <a:t>Symptomer på anomaliteter i mave - og tarmfunktion og væsentlige ændringer i afføringens konsistens, lugt, udseende og hyppighed.</a:t>
                      </a:r>
                      <a:endParaRPr lang="da-DK" sz="800" b="0" i="0" u="none" strike="noStrike" dirty="0">
                        <a:solidFill>
                          <a:srgbClr val="03001E"/>
                        </a:solidFill>
                        <a:effectLst/>
                        <a:latin typeface="Calibri Light" panose="020F0302020204030204" pitchFamily="34" charset="0"/>
                      </a:endParaRPr>
                    </a:p>
                  </a:txBody>
                  <a:tcPr marL="1262" marR="1262" marT="1262"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9668464"/>
                  </a:ext>
                </a:extLst>
              </a:tr>
            </a:tbl>
          </a:graphicData>
        </a:graphic>
      </p:graphicFrame>
    </p:spTree>
    <p:extLst>
      <p:ext uri="{BB962C8B-B14F-4D97-AF65-F5344CB8AC3E}">
        <p14:creationId xmlns:p14="http://schemas.microsoft.com/office/powerpoint/2010/main" val="9367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8A5E8-F326-DAF6-6688-418EDFAC8115}"/>
              </a:ext>
            </a:extLst>
          </p:cNvPr>
          <p:cNvSpPr>
            <a:spLocks noGrp="1"/>
          </p:cNvSpPr>
          <p:nvPr>
            <p:ph type="title"/>
          </p:nvPr>
        </p:nvSpPr>
        <p:spPr>
          <a:xfrm>
            <a:off x="387236" y="3007194"/>
            <a:ext cx="7200379" cy="1002638"/>
          </a:xfrm>
        </p:spPr>
        <p:txBody>
          <a:bodyPr/>
          <a:lstStyle/>
          <a:p>
            <a:r>
              <a:rPr lang="da-DK" sz="2800" b="1" dirty="0">
                <a:solidFill>
                  <a:srgbClr val="576B7C"/>
                </a:solidFill>
              </a:rPr>
              <a:t>Kommunale sygeplejeindsatser</a:t>
            </a:r>
          </a:p>
        </p:txBody>
      </p:sp>
      <p:sp>
        <p:nvSpPr>
          <p:cNvPr id="5" name="Pladsholder til slidenummer 4">
            <a:extLst>
              <a:ext uri="{FF2B5EF4-FFF2-40B4-BE49-F238E27FC236}">
                <a16:creationId xmlns:a16="http://schemas.microsoft.com/office/drawing/2014/main" id="{3E8E74C7-4FF0-5B4F-1067-2106D1518FCC}"/>
              </a:ext>
            </a:extLst>
          </p:cNvPr>
          <p:cNvSpPr>
            <a:spLocks noGrp="1"/>
          </p:cNvSpPr>
          <p:nvPr>
            <p:ph type="sldNum" sz="quarter" idx="11"/>
          </p:nvPr>
        </p:nvSpPr>
        <p:spPr/>
        <p:txBody>
          <a:bodyPr/>
          <a:lstStyle/>
          <a:p>
            <a:fld id="{021E1021-89F3-4E67-882D-FBA1129841CA}" type="slidenum">
              <a:rPr lang="da-DK" smtClean="0"/>
              <a:pPr/>
              <a:t>17</a:t>
            </a:fld>
            <a:endParaRPr lang="da-DK"/>
          </a:p>
        </p:txBody>
      </p:sp>
      <p:sp>
        <p:nvSpPr>
          <p:cNvPr id="6" name="Rektangel 5">
            <a:extLst>
              <a:ext uri="{FF2B5EF4-FFF2-40B4-BE49-F238E27FC236}">
                <a16:creationId xmlns:a16="http://schemas.microsoft.com/office/drawing/2014/main" id="{76344644-265E-40E9-CE22-B3DB345E99D3}"/>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6070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EF17D-1FA2-8B92-5A73-6571C8647152}"/>
              </a:ext>
            </a:extLst>
          </p:cNvPr>
          <p:cNvSpPr>
            <a:spLocks noGrp="1"/>
          </p:cNvSpPr>
          <p:nvPr>
            <p:ph type="title"/>
          </p:nvPr>
        </p:nvSpPr>
        <p:spPr>
          <a:xfrm>
            <a:off x="1056059" y="515858"/>
            <a:ext cx="10571272" cy="613623"/>
          </a:xfrm>
        </p:spPr>
        <p:txBody>
          <a:bodyPr vert="horz" lIns="0" tIns="0" rIns="0" bIns="0" rtlCol="0" anchor="ctr">
            <a:noAutofit/>
          </a:bodyPr>
          <a:lstStyle/>
          <a:p>
            <a:r>
              <a:rPr lang="da-DK" sz="2800" b="1" dirty="0">
                <a:solidFill>
                  <a:srgbClr val="576B7C"/>
                </a:solidFill>
              </a:rPr>
              <a:t>Kommunale sygeplejeindsatser</a:t>
            </a:r>
            <a:br>
              <a:rPr lang="da-DK" sz="2800" b="1" dirty="0">
                <a:solidFill>
                  <a:srgbClr val="576B7C"/>
                </a:solidFill>
              </a:rPr>
            </a:br>
            <a:endParaRPr lang="da-DK" sz="2000" dirty="0">
              <a:solidFill>
                <a:srgbClr val="576B7C"/>
              </a:solidFill>
            </a:endParaRPr>
          </a:p>
        </p:txBody>
      </p:sp>
      <p:sp>
        <p:nvSpPr>
          <p:cNvPr id="3" name="Pladsholder til slidenummer 2">
            <a:extLst>
              <a:ext uri="{FF2B5EF4-FFF2-40B4-BE49-F238E27FC236}">
                <a16:creationId xmlns:a16="http://schemas.microsoft.com/office/drawing/2014/main" id="{693ED121-C82E-48C7-22EC-83B04EA1760E}"/>
              </a:ext>
            </a:extLst>
          </p:cNvPr>
          <p:cNvSpPr>
            <a:spLocks noGrp="1"/>
          </p:cNvSpPr>
          <p:nvPr>
            <p:ph type="sldNum" sz="quarter" idx="12"/>
          </p:nvPr>
        </p:nvSpPr>
        <p:spPr/>
        <p:txBody>
          <a:bodyPr/>
          <a:lstStyle/>
          <a:p>
            <a:fld id="{021E1021-89F3-4E67-882D-FBA1129841CA}" type="slidenum">
              <a:rPr lang="da-DK" smtClean="0"/>
              <a:t>18</a:t>
            </a:fld>
            <a:endParaRPr lang="da-DK"/>
          </a:p>
        </p:txBody>
      </p:sp>
      <p:sp>
        <p:nvSpPr>
          <p:cNvPr id="5" name="Tekstfelt 4">
            <a:extLst>
              <a:ext uri="{FF2B5EF4-FFF2-40B4-BE49-F238E27FC236}">
                <a16:creationId xmlns:a16="http://schemas.microsoft.com/office/drawing/2014/main" id="{8BD25E15-EF45-98DF-6FEF-047BEFB04F99}"/>
              </a:ext>
            </a:extLst>
          </p:cNvPr>
          <p:cNvSpPr txBox="1"/>
          <p:nvPr/>
        </p:nvSpPr>
        <p:spPr>
          <a:xfrm>
            <a:off x="1056059" y="1287890"/>
            <a:ext cx="9495319" cy="2800767"/>
          </a:xfrm>
          <a:prstGeom prst="rect">
            <a:avLst/>
          </a:prstGeom>
          <a:noFill/>
        </p:spPr>
        <p:txBody>
          <a:bodyPr wrap="square" lIns="0" tIns="0" rIns="0" bIns="0" rtlCol="0">
            <a:spAutoFit/>
          </a:bodyPr>
          <a:lstStyle/>
          <a:p>
            <a:pPr algn="l"/>
            <a:r>
              <a:rPr lang="da-DK" sz="1400" b="1" dirty="0"/>
              <a:t>Hvad er en indsats, og hvad anvendes de til?</a:t>
            </a:r>
          </a:p>
          <a:p>
            <a:pPr algn="l"/>
            <a:endParaRPr lang="da-DK" sz="1400" b="1" dirty="0"/>
          </a:p>
          <a:p>
            <a:pPr algn="l"/>
            <a:r>
              <a:rPr lang="da-DK" sz="1400" dirty="0"/>
              <a:t>Der er udarbejdet 35 fælleskommunale indsatser, </a:t>
            </a:r>
            <a:r>
              <a:rPr kumimoji="0" lang="da-DK" sz="1400" b="0" i="0" u="none" strike="noStrike" kern="1200" cap="none" spc="0" normalizeH="0" baseline="0" noProof="0" dirty="0">
                <a:ln>
                  <a:noFill/>
                </a:ln>
                <a:solidFill>
                  <a:prstClr val="black"/>
                </a:solidFill>
                <a:effectLst/>
                <a:uLnTx/>
                <a:uFillTx/>
                <a:latin typeface="Georgia"/>
                <a:ea typeface="+mn-ea"/>
                <a:cs typeface="+mn-cs"/>
              </a:rPr>
              <a:t>der tilsammen beskriver indholdet på </a:t>
            </a:r>
            <a:r>
              <a:rPr lang="da-DK" sz="1400" dirty="0"/>
              <a:t>Kommunale sygepleje.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Georgia"/>
              <a:ea typeface="+mn-ea"/>
              <a:cs typeface="+mn-cs"/>
            </a:endParaRPr>
          </a:p>
          <a:p>
            <a:pPr>
              <a:defRPr/>
            </a:pPr>
            <a:r>
              <a:rPr kumimoji="0" lang="da-DK" sz="1400" b="0" i="1" u="none" strike="noStrike" kern="1200" cap="none" spc="0" normalizeH="0" baseline="0" noProof="0" dirty="0">
                <a:ln>
                  <a:noFill/>
                </a:ln>
                <a:solidFill>
                  <a:prstClr val="black"/>
                </a:solidFill>
                <a:effectLst/>
                <a:uLnTx/>
                <a:uFillTx/>
                <a:latin typeface="Georgia"/>
                <a:ea typeface="+mn-ea"/>
                <a:cs typeface="+mn-cs"/>
              </a:rPr>
              <a:t>Fælleskommunale indsatser </a:t>
            </a:r>
            <a:r>
              <a:rPr kumimoji="0" lang="da-DK" sz="1400" b="0" i="0" u="none" strike="noStrike" kern="1200" cap="none" spc="0" normalizeH="0" baseline="0" noProof="0" dirty="0">
                <a:ln>
                  <a:noFill/>
                </a:ln>
                <a:solidFill>
                  <a:prstClr val="black"/>
                </a:solidFill>
                <a:effectLst/>
                <a:uLnTx/>
                <a:uFillTx/>
                <a:latin typeface="Georgia"/>
                <a:ea typeface="+mn-ea"/>
                <a:cs typeface="+mn-cs"/>
              </a:rPr>
              <a:t>betyder, at indsatserne er udviklet i samarbejde med kommunale medarbejdere og repræsenterer alle 98 kommuner. Det er imidlertid ikke ensbetydende med, at alle kommuner skal tilbyde samtlige indsatser. </a:t>
            </a:r>
            <a:endParaRPr lang="da-DK"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 fælleskommunale indsatser er formuleret på et overordnet niveau, FSIII niveau 2. </a:t>
            </a:r>
            <a:r>
              <a:rPr lang="da-DK" sz="1400" dirty="0">
                <a:solidFill>
                  <a:prstClr val="black"/>
                </a:solidFill>
                <a:latin typeface="Georgia"/>
              </a:rPr>
              <a:t>I </a:t>
            </a:r>
            <a:r>
              <a:rPr lang="da-DK" sz="1400" dirty="0" err="1">
                <a:solidFill>
                  <a:prstClr val="black"/>
                </a:solidFill>
                <a:latin typeface="Georgia"/>
              </a:rPr>
              <a:t>i</a:t>
            </a:r>
            <a:r>
              <a:rPr kumimoji="0" lang="da-DK" sz="1400" b="0" i="0" u="none" strike="noStrike" kern="1200" cap="none" spc="0" normalizeH="0" baseline="0" noProof="0" dirty="0" err="1">
                <a:ln>
                  <a:noFill/>
                </a:ln>
                <a:solidFill>
                  <a:prstClr val="black"/>
                </a:solidFill>
                <a:effectLst/>
                <a:uLnTx/>
                <a:uFillTx/>
                <a:latin typeface="Georgia"/>
                <a:ea typeface="+mn-ea"/>
                <a:cs typeface="+mn-cs"/>
              </a:rPr>
              <a:t>ndsatskatalogets</a:t>
            </a:r>
            <a:r>
              <a:rPr kumimoji="0" lang="da-DK" sz="1400" b="0" i="0" u="none" strike="noStrike" kern="1200" cap="none" spc="0" normalizeH="0" baseline="0" noProof="0" dirty="0">
                <a:ln>
                  <a:noFill/>
                </a:ln>
                <a:solidFill>
                  <a:prstClr val="black"/>
                </a:solidFill>
                <a:effectLst/>
                <a:uLnTx/>
                <a:uFillTx/>
                <a:latin typeface="Georgia"/>
                <a:ea typeface="+mn-ea"/>
                <a:cs typeface="+mn-cs"/>
              </a:rPr>
              <a:t> niveau 3 kan lokale indsatsvariationer og tilbud beskrives. </a:t>
            </a:r>
            <a:r>
              <a:rPr lang="da-DK" sz="1400" dirty="0"/>
              <a:t>0-ydelser er indsatser, der er tiltænkt særlige situationer. Uddybende forklaring findes i indsatskataloget.</a:t>
            </a:r>
            <a:endParaRPr kumimoji="0" lang="da-DK" sz="14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Georgia"/>
                <a:ea typeface="+mn-ea"/>
                <a:cs typeface="+mn-cs"/>
              </a:rPr>
              <a:t>Fælles for alle indsatser er, at de har til formål at </a:t>
            </a:r>
            <a:r>
              <a:rPr kumimoji="0" lang="da-DK" sz="1400" b="0" i="0" u="none" strike="noStrike" kern="1200" cap="none" spc="0" normalizeH="0" baseline="0" noProof="0" dirty="0">
                <a:ln>
                  <a:noFill/>
                </a:ln>
                <a:solidFill>
                  <a:prstClr val="black"/>
                </a:solidFill>
                <a:effectLst/>
                <a:uLnTx/>
                <a:uFillTx/>
                <a:latin typeface="Georgia"/>
                <a:ea typeface="+mn-ea"/>
                <a:cs typeface="+mn-cs"/>
              </a:rPr>
              <a:t>understøtte og afhjælpe borgere i målgruppen med det formål at kunne fungere bedst muligt i eget liv. </a:t>
            </a:r>
            <a:endParaRPr lang="da-DK" sz="1400" dirty="0"/>
          </a:p>
        </p:txBody>
      </p:sp>
      <p:sp>
        <p:nvSpPr>
          <p:cNvPr id="4" name="Rektangel 3">
            <a:extLst>
              <a:ext uri="{FF2B5EF4-FFF2-40B4-BE49-F238E27FC236}">
                <a16:creationId xmlns:a16="http://schemas.microsoft.com/office/drawing/2014/main" id="{17D7BC19-AD6F-3D58-ED7F-B83F2BC22D96}"/>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rgbClr val="DDDDDD"/>
          </a:solidFill>
          <a:ln w="12700" cap="flat" cmpd="sng" algn="ctr">
            <a:solidFill>
              <a:srgbClr val="2A43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141E4D"/>
                </a:solidFill>
                <a:effectLst/>
                <a:uLnTx/>
                <a:uFillTx/>
                <a:latin typeface="Georgia"/>
                <a:ea typeface="+mn-ea"/>
                <a:cs typeface="+mn-cs"/>
              </a:rPr>
              <a:t>FSIII Pixi-guide</a:t>
            </a:r>
          </a:p>
        </p:txBody>
      </p:sp>
      <p:graphicFrame>
        <p:nvGraphicFramePr>
          <p:cNvPr id="6" name="Tabel 5">
            <a:extLst>
              <a:ext uri="{FF2B5EF4-FFF2-40B4-BE49-F238E27FC236}">
                <a16:creationId xmlns:a16="http://schemas.microsoft.com/office/drawing/2014/main" id="{CEF3D80C-BEDE-D9C0-33C2-43BBEDC585A4}"/>
              </a:ext>
            </a:extLst>
          </p:cNvPr>
          <p:cNvGraphicFramePr>
            <a:graphicFrameLocks noGrp="1"/>
          </p:cNvGraphicFramePr>
          <p:nvPr>
            <p:extLst>
              <p:ext uri="{D42A27DB-BD31-4B8C-83A1-F6EECF244321}">
                <p14:modId xmlns:p14="http://schemas.microsoft.com/office/powerpoint/2010/main" val="4114373865"/>
              </p:ext>
            </p:extLst>
          </p:nvPr>
        </p:nvGraphicFramePr>
        <p:xfrm>
          <a:off x="874913" y="4185845"/>
          <a:ext cx="10442173" cy="1384265"/>
        </p:xfrm>
        <a:graphic>
          <a:graphicData uri="http://schemas.openxmlformats.org/drawingml/2006/table">
            <a:tbl>
              <a:tblPr firstRow="1" bandRow="1">
                <a:tableStyleId>{16D9F66E-5EB9-4882-86FB-DCBF35E3C3E4}</a:tableStyleId>
              </a:tblPr>
              <a:tblGrid>
                <a:gridCol w="3164904">
                  <a:extLst>
                    <a:ext uri="{9D8B030D-6E8A-4147-A177-3AD203B41FA5}">
                      <a16:colId xmlns:a16="http://schemas.microsoft.com/office/drawing/2014/main" val="1082791315"/>
                    </a:ext>
                  </a:extLst>
                </a:gridCol>
                <a:gridCol w="2724289">
                  <a:extLst>
                    <a:ext uri="{9D8B030D-6E8A-4147-A177-3AD203B41FA5}">
                      <a16:colId xmlns:a16="http://schemas.microsoft.com/office/drawing/2014/main" val="3127601166"/>
                    </a:ext>
                  </a:extLst>
                </a:gridCol>
                <a:gridCol w="4552980">
                  <a:extLst>
                    <a:ext uri="{9D8B030D-6E8A-4147-A177-3AD203B41FA5}">
                      <a16:colId xmlns:a16="http://schemas.microsoft.com/office/drawing/2014/main" val="3385378171"/>
                    </a:ext>
                  </a:extLst>
                </a:gridCol>
              </a:tblGrid>
              <a:tr h="715670">
                <a:tc>
                  <a:txBody>
                    <a:bodyPr/>
                    <a:lstStyle/>
                    <a:p>
                      <a:pPr algn="ctr"/>
                      <a:r>
                        <a:rPr lang="da-DK" sz="1100" b="1" dirty="0">
                          <a:solidFill>
                            <a:srgbClr val="576B7C"/>
                          </a:solidFill>
                        </a:rPr>
                        <a:t>Niveau 1</a:t>
                      </a:r>
                    </a:p>
                    <a:p>
                      <a:pPr algn="ctr"/>
                      <a:r>
                        <a:rPr lang="da-DK" sz="1100" b="0" dirty="0">
                          <a:solidFill>
                            <a:srgbClr val="576B7C"/>
                          </a:solidFill>
                        </a:rPr>
                        <a:t>Udtryk for paragraffen som opgaven leveres efter; § 138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dirty="0">
                          <a:solidFill>
                            <a:srgbClr val="576B7C"/>
                          </a:solidFill>
                        </a:rPr>
                        <a:t>Niveau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Den fælleskommunale beskrivelse, der fremgår af indsatskataloget</a:t>
                      </a:r>
                    </a:p>
                    <a:p>
                      <a:pPr algn="ctr"/>
                      <a:endParaRPr lang="da-DK" sz="1100" b="0" dirty="0">
                        <a:solidFill>
                          <a:srgbClr val="576B7C"/>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dirty="0">
                          <a:solidFill>
                            <a:srgbClr val="576B7C"/>
                          </a:solidFill>
                        </a:rPr>
                        <a:t>Niveau 3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Kan indeholde eksempler på delopgaver eller de lokalt afgrænsede opgaver under paragraffen. Lokale indsatsbeskrivelser på niveau 3, skal mappes til det fælleskommunale niveau 2.</a:t>
                      </a:r>
                    </a:p>
                  </a:txBody>
                  <a:tcPr/>
                </a:tc>
                <a:extLst>
                  <a:ext uri="{0D108BD9-81ED-4DB2-BD59-A6C34878D82A}">
                    <a16:rowId xmlns:a16="http://schemas.microsoft.com/office/drawing/2014/main" val="2439841414"/>
                  </a:ext>
                </a:extLst>
              </a:tr>
              <a:tr h="622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Fx § 138</a:t>
                      </a:r>
                    </a:p>
                    <a:p>
                      <a:pPr algn="ctr"/>
                      <a:endParaRPr lang="da-DK" sz="1100" b="0" dirty="0">
                        <a:solidFill>
                          <a:srgbClr val="576B7C"/>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i="1" dirty="0">
                          <a:solidFill>
                            <a:srgbClr val="576B7C"/>
                          </a:solidFill>
                        </a:rPr>
                        <a:t>Sårbehandling</a:t>
                      </a:r>
                      <a:r>
                        <a:rPr lang="da-DK" sz="1100" b="0" dirty="0">
                          <a:solidFill>
                            <a:srgbClr val="576B7C"/>
                          </a:solidFill>
                        </a:rPr>
                        <a:t> – indsatsen omfatter typisk skift af forbinding, sårbehandling og hudpleje.</a:t>
                      </a:r>
                      <a:endParaRPr lang="da-DK" sz="1100" b="0" dirty="0">
                        <a:solidFill>
                          <a:srgbClr val="576B7C"/>
                        </a:solidFill>
                        <a:highlight>
                          <a:srgbClr val="FFFF00"/>
                        </a:highligh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Lokal niveau 3 indsats/eksempel</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VAC-behandling </a:t>
                      </a:r>
                    </a:p>
                    <a:p>
                      <a:pPr algn="ctr"/>
                      <a:endParaRPr lang="da-DK" sz="1100" b="0" dirty="0">
                        <a:solidFill>
                          <a:srgbClr val="576B7C"/>
                        </a:solidFill>
                        <a:highlight>
                          <a:srgbClr val="FFFF00"/>
                        </a:highlight>
                      </a:endParaRPr>
                    </a:p>
                  </a:txBody>
                  <a:tcPr/>
                </a:tc>
                <a:extLst>
                  <a:ext uri="{0D108BD9-81ED-4DB2-BD59-A6C34878D82A}">
                    <a16:rowId xmlns:a16="http://schemas.microsoft.com/office/drawing/2014/main" val="1128468534"/>
                  </a:ext>
                </a:extLst>
              </a:tr>
            </a:tbl>
          </a:graphicData>
        </a:graphic>
      </p:graphicFrame>
    </p:spTree>
    <p:extLst>
      <p:ext uri="{BB962C8B-B14F-4D97-AF65-F5344CB8AC3E}">
        <p14:creationId xmlns:p14="http://schemas.microsoft.com/office/powerpoint/2010/main" val="129441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5AF6D-3655-0290-6DC2-B08EDEC3CF28}"/>
              </a:ext>
            </a:extLst>
          </p:cNvPr>
          <p:cNvSpPr>
            <a:spLocks noGrp="1"/>
          </p:cNvSpPr>
          <p:nvPr>
            <p:ph type="title"/>
          </p:nvPr>
        </p:nvSpPr>
        <p:spPr>
          <a:xfrm>
            <a:off x="1074057" y="245095"/>
            <a:ext cx="6652971" cy="594265"/>
          </a:xfrm>
        </p:spPr>
        <p:txBody>
          <a:bodyPr vert="horz" lIns="0" tIns="0" rIns="0" bIns="0" rtlCol="0" anchor="ctr">
            <a:noAutofit/>
          </a:bodyPr>
          <a:lstStyle/>
          <a:p>
            <a:r>
              <a:rPr lang="da-DK" sz="2800" b="1" dirty="0">
                <a:solidFill>
                  <a:srgbClr val="576B7C"/>
                </a:solidFill>
              </a:rPr>
              <a:t>Kommunal sygeplejefaglig tilgang</a:t>
            </a:r>
            <a:br>
              <a:rPr lang="da-DK" sz="2800" b="1" dirty="0">
                <a:solidFill>
                  <a:srgbClr val="576B7C"/>
                </a:solidFill>
              </a:rPr>
            </a:br>
            <a:r>
              <a:rPr lang="da-DK" sz="2000" dirty="0">
                <a:solidFill>
                  <a:srgbClr val="576B7C"/>
                </a:solidFill>
              </a:rPr>
              <a:t>- ramme gældende for alle indsatser</a:t>
            </a:r>
          </a:p>
        </p:txBody>
      </p:sp>
      <p:sp>
        <p:nvSpPr>
          <p:cNvPr id="3" name="Pladsholder til slidenummer 2">
            <a:extLst>
              <a:ext uri="{FF2B5EF4-FFF2-40B4-BE49-F238E27FC236}">
                <a16:creationId xmlns:a16="http://schemas.microsoft.com/office/drawing/2014/main" id="{6EDB16E1-638A-C2F3-8A02-64086E69F22F}"/>
              </a:ext>
            </a:extLst>
          </p:cNvPr>
          <p:cNvSpPr>
            <a:spLocks noGrp="1"/>
          </p:cNvSpPr>
          <p:nvPr>
            <p:ph type="sldNum" sz="quarter" idx="12"/>
          </p:nvPr>
        </p:nvSpPr>
        <p:spPr/>
        <p:txBody>
          <a:bodyPr/>
          <a:lstStyle/>
          <a:p>
            <a:fld id="{021E1021-89F3-4E67-882D-FBA1129841CA}" type="slidenum">
              <a:rPr lang="da-DK" smtClean="0"/>
              <a:t>19</a:t>
            </a:fld>
            <a:endParaRPr lang="da-DK" dirty="0"/>
          </a:p>
        </p:txBody>
      </p:sp>
      <p:sp>
        <p:nvSpPr>
          <p:cNvPr id="5" name="Tekstfelt 4">
            <a:extLst>
              <a:ext uri="{FF2B5EF4-FFF2-40B4-BE49-F238E27FC236}">
                <a16:creationId xmlns:a16="http://schemas.microsoft.com/office/drawing/2014/main" id="{6AC4D959-6D78-0DE8-7C35-2E46471A3877}"/>
              </a:ext>
            </a:extLst>
          </p:cNvPr>
          <p:cNvSpPr txBox="1"/>
          <p:nvPr/>
        </p:nvSpPr>
        <p:spPr>
          <a:xfrm>
            <a:off x="1074056" y="1238977"/>
            <a:ext cx="9692007" cy="4380045"/>
          </a:xfrm>
          <a:prstGeom prst="rect">
            <a:avLst/>
          </a:prstGeom>
          <a:noFill/>
        </p:spPr>
        <p:txBody>
          <a:bodyPr wrap="square" lIns="0" tIns="0" rIns="0" bIns="0" rtlCol="0">
            <a:spAutoFit/>
          </a:bodyPr>
          <a:lstStyle/>
          <a:p>
            <a:r>
              <a:rPr lang="da-DK" sz="1400" dirty="0"/>
              <a:t>Oplæring, rehabilitering, vejledning samt sundhedsfremme og forebyggelse er en integreret del af enhver Kommunal sygeplejefaglig indsats rettet mod den enkelte borger. </a:t>
            </a:r>
          </a:p>
          <a:p>
            <a:r>
              <a:rPr lang="da-DK" sz="1400" dirty="0">
                <a:effectLst/>
                <a:latin typeface="+mj-lt"/>
                <a:ea typeface="Times New Roman" panose="02020603050405020304" pitchFamily="18" charset="0"/>
                <a:cs typeface="Times New Roman" panose="02020603050405020304" pitchFamily="18" charset="0"/>
              </a:rPr>
              <a:t>Dette paradigme indgår som en ramme for alle </a:t>
            </a:r>
            <a:r>
              <a:rPr lang="da-DK" sz="1400" dirty="0">
                <a:latin typeface="+mj-lt"/>
                <a:ea typeface="Times New Roman" panose="02020603050405020304" pitchFamily="18" charset="0"/>
                <a:cs typeface="Times New Roman" panose="02020603050405020304" pitchFamily="18" charset="0"/>
              </a:rPr>
              <a:t>sygeplejefaglige indsatser </a:t>
            </a:r>
            <a:r>
              <a:rPr lang="da-DK" sz="1400" dirty="0">
                <a:effectLst/>
                <a:latin typeface="+mj-lt"/>
                <a:ea typeface="Times New Roman" panose="02020603050405020304" pitchFamily="18" charset="0"/>
                <a:cs typeface="Times New Roman" panose="02020603050405020304" pitchFamily="18" charset="0"/>
              </a:rPr>
              <a:t>og indgår derved som en integreret del af det Kommunale sygeplejeindsatskatalog.</a:t>
            </a:r>
          </a:p>
          <a:p>
            <a:pPr algn="l"/>
            <a:endParaRPr lang="da-DK" sz="1400" dirty="0"/>
          </a:p>
          <a:p>
            <a:pPr>
              <a:lnSpc>
                <a:spcPct val="110000"/>
              </a:lnSpc>
            </a:pPr>
            <a:r>
              <a:rPr lang="da-DK" sz="1400" dirty="0">
                <a:effectLst/>
                <a:latin typeface="+mj-lt"/>
                <a:ea typeface="Times New Roman" panose="02020603050405020304" pitchFamily="18" charset="0"/>
                <a:cs typeface="Times New Roman" panose="02020603050405020304" pitchFamily="18" charset="0"/>
              </a:rPr>
              <a:t>Ansvaret for oplæring og vejledning af borgeren er en del af sygeplejens formål, som </a:t>
            </a:r>
            <a:r>
              <a:rPr lang="da-DK" sz="1400" dirty="0">
                <a:latin typeface="+mj-lt"/>
                <a:ea typeface="Times New Roman" panose="02020603050405020304" pitchFamily="18" charset="0"/>
                <a:cs typeface="Times New Roman" panose="02020603050405020304" pitchFamily="18" charset="0"/>
              </a:rPr>
              <a:t>består af </a:t>
            </a:r>
            <a:r>
              <a:rPr lang="da-DK" sz="1400" dirty="0">
                <a:effectLst/>
                <a:latin typeface="+mj-lt"/>
                <a:ea typeface="Times New Roman" panose="02020603050405020304" pitchFamily="18" charset="0"/>
                <a:cs typeface="Times New Roman" panose="02020603050405020304" pitchFamily="18" charset="0"/>
              </a:rPr>
              <a:t>at fremme sundhed, forebygge sygdom og lindre lidelse. </a:t>
            </a:r>
            <a:r>
              <a:rPr lang="da-DK" sz="1400" dirty="0">
                <a:latin typeface="+mj-lt"/>
                <a:ea typeface="Times New Roman" panose="02020603050405020304" pitchFamily="18" charset="0"/>
                <a:cs typeface="Times New Roman" panose="02020603050405020304" pitchFamily="18" charset="0"/>
              </a:rPr>
              <a:t>Den sygeplejefaglige medarbejder</a:t>
            </a:r>
            <a:r>
              <a:rPr lang="da-DK" sz="1400" dirty="0">
                <a:effectLst/>
                <a:latin typeface="+mj-lt"/>
                <a:ea typeface="Times New Roman" panose="02020603050405020304" pitchFamily="18" charset="0"/>
                <a:cs typeface="Times New Roman" panose="02020603050405020304" pitchFamily="18" charset="0"/>
              </a:rPr>
              <a:t> skal respektere borgerens autonomi, informere borgeren om </a:t>
            </a:r>
            <a:r>
              <a:rPr lang="da-DK" sz="1400" dirty="0">
                <a:latin typeface="+mj-lt"/>
                <a:ea typeface="Times New Roman" panose="02020603050405020304" pitchFamily="18" charset="0"/>
                <a:cs typeface="Times New Roman" panose="02020603050405020304" pitchFamily="18" charset="0"/>
              </a:rPr>
              <a:t>dennes</a:t>
            </a:r>
            <a:r>
              <a:rPr lang="da-DK" sz="1400" dirty="0">
                <a:effectLst/>
                <a:latin typeface="+mj-lt"/>
                <a:ea typeface="Times New Roman" panose="02020603050405020304" pitchFamily="18" charset="0"/>
                <a:cs typeface="Times New Roman" panose="02020603050405020304" pitchFamily="18" charset="0"/>
              </a:rPr>
              <a:t> helbredstilstand, behandlingsmuligheder og konsekvenser, samt inddrage borgeren i beslutninger om plejen. </a:t>
            </a:r>
            <a:r>
              <a:rPr lang="da-DK" sz="1400" dirty="0">
                <a:latin typeface="+mj-lt"/>
                <a:ea typeface="Times New Roman" panose="02020603050405020304" pitchFamily="18" charset="0"/>
                <a:cs typeface="Times New Roman" panose="02020603050405020304" pitchFamily="18" charset="0"/>
              </a:rPr>
              <a:t>Borgeren</a:t>
            </a:r>
            <a:r>
              <a:rPr lang="da-DK" sz="1400" dirty="0">
                <a:effectLst/>
                <a:latin typeface="+mj-lt"/>
                <a:ea typeface="Times New Roman" panose="02020603050405020304" pitchFamily="18" charset="0"/>
                <a:cs typeface="Times New Roman" panose="02020603050405020304" pitchFamily="18" charset="0"/>
              </a:rPr>
              <a:t> skal støttes i at mestre sin sygdom, udvikle sine ressourcer og opnå den bedst mulige livskvalitet. </a:t>
            </a:r>
          </a:p>
          <a:p>
            <a:pPr>
              <a:lnSpc>
                <a:spcPct val="110000"/>
              </a:lnSpc>
            </a:pPr>
            <a:r>
              <a:rPr lang="da-DK" sz="1400" dirty="0">
                <a:effectLst/>
                <a:latin typeface="+mj-lt"/>
                <a:ea typeface="Times New Roman" panose="02020603050405020304" pitchFamily="18" charset="0"/>
                <a:cs typeface="Times New Roman" panose="02020603050405020304" pitchFamily="18" charset="0"/>
              </a:rPr>
              <a:t> </a:t>
            </a:r>
          </a:p>
          <a:p>
            <a:pPr>
              <a:lnSpc>
                <a:spcPct val="110000"/>
              </a:lnSpc>
            </a:pPr>
            <a:r>
              <a:rPr lang="da-DK" sz="1400" dirty="0">
                <a:effectLst/>
                <a:latin typeface="+mj-lt"/>
                <a:ea typeface="Times New Roman" panose="02020603050405020304" pitchFamily="18" charset="0"/>
                <a:cs typeface="Times New Roman" panose="02020603050405020304" pitchFamily="18" charset="0"/>
              </a:rPr>
              <a:t>Oplæring og vejledning af </a:t>
            </a:r>
            <a:r>
              <a:rPr lang="da-DK" sz="1400" dirty="0">
                <a:latin typeface="+mj-lt"/>
                <a:ea typeface="Times New Roman" panose="02020603050405020304" pitchFamily="18" charset="0"/>
                <a:cs typeface="Times New Roman" panose="02020603050405020304" pitchFamily="18" charset="0"/>
              </a:rPr>
              <a:t>borgeren </a:t>
            </a:r>
            <a:r>
              <a:rPr lang="da-DK" sz="1400" dirty="0">
                <a:effectLst/>
                <a:latin typeface="+mj-lt"/>
                <a:ea typeface="Times New Roman" panose="02020603050405020304" pitchFamily="18" charset="0"/>
                <a:cs typeface="Times New Roman" panose="02020603050405020304" pitchFamily="18" charset="0"/>
              </a:rPr>
              <a:t>er en sygeplejefaglig intervention, der har til formål at øge </a:t>
            </a:r>
            <a:r>
              <a:rPr lang="da-DK" sz="1400" dirty="0">
                <a:latin typeface="+mj-lt"/>
                <a:ea typeface="Times New Roman" panose="02020603050405020304" pitchFamily="18" charset="0"/>
                <a:cs typeface="Times New Roman" panose="02020603050405020304" pitchFamily="18" charset="0"/>
              </a:rPr>
              <a:t>borgerens </a:t>
            </a:r>
            <a:r>
              <a:rPr lang="da-DK" sz="1400" dirty="0">
                <a:effectLst/>
                <a:latin typeface="+mj-lt"/>
                <a:ea typeface="Times New Roman" panose="02020603050405020304" pitchFamily="18" charset="0"/>
                <a:cs typeface="Times New Roman" panose="02020603050405020304" pitchFamily="18" charset="0"/>
              </a:rPr>
              <a:t>viden, færdigheder, motivation og selvtillid i forhold til at håndtere sin sygdom og behandling. Oplæring og vejledning kan foregå individuelt eller i grupper, mundtligt eller skriftligt, og med eller uden brug af hjælpemidler. </a:t>
            </a:r>
            <a:r>
              <a:rPr lang="da-DK" sz="1400" dirty="0">
                <a:latin typeface="+mj-lt"/>
                <a:ea typeface="Times New Roman" panose="02020603050405020304" pitchFamily="18" charset="0"/>
                <a:cs typeface="Times New Roman" panose="02020603050405020304" pitchFamily="18" charset="0"/>
              </a:rPr>
              <a:t>Den sygeplejefaglige medarbejder</a:t>
            </a:r>
            <a:r>
              <a:rPr lang="da-DK" sz="1400" dirty="0">
                <a:effectLst/>
                <a:latin typeface="+mj-lt"/>
                <a:ea typeface="Times New Roman" panose="02020603050405020304" pitchFamily="18" charset="0"/>
                <a:cs typeface="Times New Roman" panose="02020603050405020304" pitchFamily="18" charset="0"/>
              </a:rPr>
              <a:t> skal tilpasse oplæringen og vejledningen til borgerens behov, ønsker, forudsætninger og læringsstil. </a:t>
            </a:r>
          </a:p>
          <a:p>
            <a:pPr>
              <a:lnSpc>
                <a:spcPct val="110000"/>
              </a:lnSpc>
            </a:pPr>
            <a:r>
              <a:rPr lang="da-DK" sz="1400" dirty="0">
                <a:effectLst/>
                <a:latin typeface="+mj-lt"/>
                <a:ea typeface="Times New Roman" panose="02020603050405020304" pitchFamily="18" charset="0"/>
                <a:cs typeface="Times New Roman" panose="02020603050405020304" pitchFamily="18" charset="0"/>
              </a:rPr>
              <a:t> </a:t>
            </a:r>
          </a:p>
          <a:p>
            <a:pPr>
              <a:lnSpc>
                <a:spcPct val="110000"/>
              </a:lnSpc>
            </a:pPr>
            <a:r>
              <a:rPr lang="da-DK" sz="1400" dirty="0">
                <a:latin typeface="+mj-lt"/>
                <a:cs typeface="Times New Roman" panose="02020603050405020304" pitchFamily="18" charset="0"/>
              </a:rPr>
              <a:t>Den sygeplejefaglige medarbejder har ansvar for oplæring og vejledning af borgeren med behov for sygepleje og dette er reguleret af Sundhedsloven, Vejledning om Sygeplejefaglig journalføring og de sygeplejeetiske retningslinjer som blandt andet omhandler patientens ret til information, samtykke, fortrolighed og klage og medarbejdernes pligt til at udøve respekt, omsorg, ansvarlighed og faglighed. </a:t>
            </a:r>
            <a:r>
              <a:rPr lang="da-DK" sz="1400" b="1" dirty="0">
                <a:effectLst/>
                <a:latin typeface="Neue Haas Grotesk Text Pro" panose="020B0504020202020204" pitchFamily="34" charset="0"/>
                <a:ea typeface="Times New Roman" panose="02020603050405020304" pitchFamily="18" charset="0"/>
                <a:cs typeface="Times New Roman" panose="02020603050405020304" pitchFamily="18" charset="0"/>
              </a:rPr>
              <a:t> </a:t>
            </a:r>
            <a:endParaRPr lang="da-DK" sz="1400" dirty="0">
              <a:highlight>
                <a:srgbClr val="FFFF00"/>
              </a:highlight>
            </a:endParaRPr>
          </a:p>
        </p:txBody>
      </p:sp>
      <p:sp>
        <p:nvSpPr>
          <p:cNvPr id="6" name="Rektangel 5">
            <a:extLst>
              <a:ext uri="{FF2B5EF4-FFF2-40B4-BE49-F238E27FC236}">
                <a16:creationId xmlns:a16="http://schemas.microsoft.com/office/drawing/2014/main" id="{FF220BA3-44A9-80AC-BD6C-5035AFB97A88}"/>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rgbClr val="DDDDDD"/>
          </a:solidFill>
          <a:ln w="12700" cap="flat" cmpd="sng" algn="ctr">
            <a:solidFill>
              <a:srgbClr val="2A43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41362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D4A61-EFD6-3DC6-0BD3-D3597B013F90}"/>
              </a:ext>
            </a:extLst>
          </p:cNvPr>
          <p:cNvSpPr>
            <a:spLocks noGrp="1"/>
          </p:cNvSpPr>
          <p:nvPr>
            <p:ph type="title"/>
          </p:nvPr>
        </p:nvSpPr>
        <p:spPr>
          <a:xfrm>
            <a:off x="1056480" y="201154"/>
            <a:ext cx="4684713" cy="1002638"/>
          </a:xfrm>
        </p:spPr>
        <p:txBody>
          <a:bodyPr/>
          <a:lstStyle/>
          <a:p>
            <a:r>
              <a:rPr lang="da-DK" sz="2900" b="1" dirty="0">
                <a:solidFill>
                  <a:srgbClr val="576B7C"/>
                </a:solidFill>
              </a:rPr>
              <a:t>Indhold</a:t>
            </a:r>
          </a:p>
        </p:txBody>
      </p:sp>
      <p:sp>
        <p:nvSpPr>
          <p:cNvPr id="3" name="Pladsholder til tekst 2">
            <a:extLst>
              <a:ext uri="{FF2B5EF4-FFF2-40B4-BE49-F238E27FC236}">
                <a16:creationId xmlns:a16="http://schemas.microsoft.com/office/drawing/2014/main" id="{95AA1AA3-E2DC-8C33-3C71-F7F171E54D12}"/>
              </a:ext>
            </a:extLst>
          </p:cNvPr>
          <p:cNvSpPr>
            <a:spLocks noGrp="1"/>
          </p:cNvSpPr>
          <p:nvPr>
            <p:ph type="body" sz="quarter" idx="13"/>
          </p:nvPr>
        </p:nvSpPr>
        <p:spPr>
          <a:xfrm>
            <a:off x="1056480" y="1203792"/>
            <a:ext cx="4684713" cy="4312588"/>
          </a:xfrm>
        </p:spPr>
        <p:txBody>
          <a:bodyPr/>
          <a:lstStyle/>
          <a:p>
            <a:pPr marL="342900" indent="-342900">
              <a:buAutoNum type="arabicPeriod"/>
            </a:pPr>
            <a:r>
              <a:rPr lang="da-DK" sz="1400" dirty="0">
                <a:solidFill>
                  <a:srgbClr val="576B7C"/>
                </a:solidFill>
              </a:rPr>
              <a:t>Målgruppe og krav til dokumentation</a:t>
            </a:r>
          </a:p>
          <a:p>
            <a:pPr marL="342900" indent="-342900">
              <a:buAutoNum type="arabicPeriod"/>
            </a:pPr>
            <a:r>
              <a:rPr lang="da-DK" sz="1400" dirty="0">
                <a:solidFill>
                  <a:srgbClr val="576B7C"/>
                </a:solidFill>
              </a:rPr>
              <a:t>Illustration af workflow og eksempler på anvendelse af Fælles Sprog III</a:t>
            </a:r>
          </a:p>
          <a:p>
            <a:pPr marL="342900" indent="-342900">
              <a:buAutoNum type="arabicPeriod"/>
            </a:pPr>
            <a:r>
              <a:rPr lang="da-DK" sz="1400" dirty="0">
                <a:solidFill>
                  <a:srgbClr val="576B7C"/>
                </a:solidFill>
              </a:rPr>
              <a:t>Kommunale sygeplejetilstande</a:t>
            </a:r>
          </a:p>
          <a:p>
            <a:pPr marL="342900" indent="-342900">
              <a:buAutoNum type="arabicPeriod"/>
            </a:pPr>
            <a:r>
              <a:rPr lang="da-DK" sz="1400" dirty="0">
                <a:solidFill>
                  <a:srgbClr val="576B7C"/>
                </a:solidFill>
              </a:rPr>
              <a:t>Kommunale sygeplejeindsatser</a:t>
            </a:r>
          </a:p>
          <a:p>
            <a:pPr marL="342900" indent="-342900">
              <a:buAutoNum type="arabicPeriod"/>
            </a:pPr>
            <a:r>
              <a:rPr lang="da-DK" sz="1400" dirty="0">
                <a:solidFill>
                  <a:srgbClr val="576B7C"/>
                </a:solidFill>
              </a:rPr>
              <a:t>Anvendelse af Fælles Sprog data</a:t>
            </a:r>
          </a:p>
          <a:p>
            <a:pPr marL="342900" indent="-342900">
              <a:buAutoNum type="arabicPeriod"/>
            </a:pPr>
            <a:r>
              <a:rPr lang="da-DK" sz="1400" dirty="0">
                <a:solidFill>
                  <a:srgbClr val="576B7C"/>
                </a:solidFill>
              </a:rPr>
              <a:t>Historik og baggrund for Fælles Sprog III</a:t>
            </a:r>
          </a:p>
          <a:p>
            <a:pPr marL="342900" indent="-342900">
              <a:buAutoNum type="arabicPeriod"/>
            </a:pPr>
            <a:r>
              <a:rPr lang="da-DK" sz="1400" dirty="0">
                <a:solidFill>
                  <a:srgbClr val="576B7C"/>
                </a:solidFill>
              </a:rPr>
              <a:t>Bilag, links og kontakt</a:t>
            </a:r>
          </a:p>
          <a:p>
            <a:pPr marL="0" indent="0">
              <a:buNone/>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p:txBody>
      </p:sp>
      <p:sp>
        <p:nvSpPr>
          <p:cNvPr id="4" name="Pladsholder til slidenummer 3">
            <a:extLst>
              <a:ext uri="{FF2B5EF4-FFF2-40B4-BE49-F238E27FC236}">
                <a16:creationId xmlns:a16="http://schemas.microsoft.com/office/drawing/2014/main" id="{8F2E8EE4-E1A7-1F52-970A-0525FC408047}"/>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6" name="Pladsholder til sidefod 5">
            <a:extLst>
              <a:ext uri="{FF2B5EF4-FFF2-40B4-BE49-F238E27FC236}">
                <a16:creationId xmlns:a16="http://schemas.microsoft.com/office/drawing/2014/main" id="{450BFB83-2072-ABD7-71A6-676E35DB4A96}"/>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Georgia"/>
                <a:ea typeface="+mn-ea"/>
                <a:cs typeface="+mn-cs"/>
              </a:rPr>
              <a:t>Skriv hvad præsentationen handler om</a:t>
            </a: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7" name="Picture 2">
            <a:extLst>
              <a:ext uri="{FF2B5EF4-FFF2-40B4-BE49-F238E27FC236}">
                <a16:creationId xmlns:a16="http://schemas.microsoft.com/office/drawing/2014/main" id="{5E725459-AD45-2DB8-10C5-7D8243ED41EA}"/>
              </a:ext>
              <a:ext uri="{C183D7F6-B498-43B3-948B-1728B52AA6E4}">
                <adec:decorative xmlns:adec="http://schemas.microsoft.com/office/drawing/2017/decorative" val="1"/>
              </a:ext>
            </a:extLst>
          </p:cNvPr>
          <p:cNvPicPr>
            <a:picLocks noGrp="1" noChangeAspect="1" noChangeArrowheads="1"/>
          </p:cNvPicPr>
          <p:nvPr>
            <p:ph type="pic" sz="quarter" idx="14"/>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0382" r="20382"/>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1F5C70AB-87E4-498D-2454-B14AEDA91572}"/>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rgbClr val="DDDDDD"/>
          </a:solidFill>
          <a:ln w="12700" cap="flat" cmpd="sng" algn="ctr">
            <a:solidFill>
              <a:srgbClr val="2A438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4904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14652-BCBF-6188-4AEC-D9C283986ADA}"/>
              </a:ext>
            </a:extLst>
          </p:cNvPr>
          <p:cNvSpPr>
            <a:spLocks noGrp="1"/>
          </p:cNvSpPr>
          <p:nvPr>
            <p:ph type="title"/>
          </p:nvPr>
        </p:nvSpPr>
        <p:spPr>
          <a:xfrm>
            <a:off x="761925" y="-213171"/>
            <a:ext cx="10668150" cy="470106"/>
          </a:xfrm>
        </p:spPr>
        <p:txBody>
          <a:bodyPr vert="horz" lIns="0" tIns="0" rIns="0" bIns="0" rtlCol="0" anchor="ctr">
            <a:noAutofit/>
          </a:bodyPr>
          <a:lstStyle/>
          <a:p>
            <a:br>
              <a:rPr lang="da-DK" sz="2800" b="1" dirty="0">
                <a:solidFill>
                  <a:srgbClr val="576B7C"/>
                </a:solidFill>
              </a:rPr>
            </a:br>
            <a:br>
              <a:rPr lang="da-DK" sz="2800" b="1" dirty="0">
                <a:solidFill>
                  <a:srgbClr val="576B7C"/>
                </a:solidFill>
              </a:rPr>
            </a:br>
            <a:r>
              <a:rPr lang="da-DK" sz="2800" b="1" dirty="0">
                <a:solidFill>
                  <a:srgbClr val="576B7C"/>
                </a:solidFill>
              </a:rPr>
              <a:t>Kommunal sygepleje indsatser</a:t>
            </a:r>
          </a:p>
        </p:txBody>
      </p:sp>
      <p:sp>
        <p:nvSpPr>
          <p:cNvPr id="3" name="Pladsholder til slidenummer 2">
            <a:extLst>
              <a:ext uri="{FF2B5EF4-FFF2-40B4-BE49-F238E27FC236}">
                <a16:creationId xmlns:a16="http://schemas.microsoft.com/office/drawing/2014/main" id="{8AB5F98C-140B-8B8E-0499-14F5398372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4" name="Rektangel 3">
            <a:extLst>
              <a:ext uri="{FF2B5EF4-FFF2-40B4-BE49-F238E27FC236}">
                <a16:creationId xmlns:a16="http://schemas.microsoft.com/office/drawing/2014/main" id="{FA33DB6A-87BE-6245-B86B-74657D4AE75E}"/>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141E4D"/>
                </a:solidFill>
                <a:effectLst/>
                <a:uLnTx/>
                <a:uFillTx/>
                <a:latin typeface="Georgia"/>
                <a:ea typeface="+mn-ea"/>
                <a:cs typeface="+mn-cs"/>
              </a:rPr>
              <a:t>FSIII Pixi-guide</a:t>
            </a:r>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11" name="Tekstfelt 10">
            <a:extLst>
              <a:ext uri="{FF2B5EF4-FFF2-40B4-BE49-F238E27FC236}">
                <a16:creationId xmlns:a16="http://schemas.microsoft.com/office/drawing/2014/main" id="{289E06AB-D711-7944-725A-68C921E53B39}"/>
              </a:ext>
            </a:extLst>
          </p:cNvPr>
          <p:cNvSpPr txBox="1"/>
          <p:nvPr/>
        </p:nvSpPr>
        <p:spPr>
          <a:xfrm>
            <a:off x="5887533" y="1783806"/>
            <a:ext cx="1857424" cy="1351396"/>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104140" algn="ctr">
              <a:lnSpc>
                <a:spcPct val="150000"/>
              </a:lnSpc>
              <a:spcBef>
                <a:spcPts val="380"/>
              </a:spcBef>
              <a:spcAft>
                <a:spcPts val="0"/>
              </a:spcAft>
            </a:pPr>
            <a:r>
              <a:rPr lang="da-DK" spc="-10" dirty="0">
                <a:effectLst/>
                <a:ea typeface="Segoe UI" panose="020B0502040204020203" pitchFamily="34" charset="0"/>
              </a:rPr>
              <a:t>Sygeplejefaglig</a:t>
            </a:r>
            <a:r>
              <a:rPr lang="da-DK" spc="65" dirty="0">
                <a:effectLst/>
                <a:ea typeface="Segoe UI" panose="020B0502040204020203" pitchFamily="34" charset="0"/>
              </a:rPr>
              <a:t> </a:t>
            </a:r>
            <a:r>
              <a:rPr lang="da-DK" spc="-10" dirty="0">
                <a:effectLst/>
                <a:ea typeface="Segoe UI" panose="020B0502040204020203" pitchFamily="34" charset="0"/>
              </a:rPr>
              <a:t>udredning</a:t>
            </a:r>
            <a:endParaRPr lang="da-DK" dirty="0">
              <a:effectLst/>
              <a:ea typeface="Segoe UI" panose="020B0502040204020203" pitchFamily="34" charset="0"/>
            </a:endParaRPr>
          </a:p>
          <a:p>
            <a:pPr marL="114300" algn="ctr">
              <a:lnSpc>
                <a:spcPct val="150000"/>
              </a:lnSpc>
            </a:pPr>
            <a:r>
              <a:rPr lang="da-DK" spc="-10" dirty="0">
                <a:effectLst/>
                <a:ea typeface="Segoe UI" panose="020B0502040204020203" pitchFamily="34" charset="0"/>
              </a:rPr>
              <a:t>Opfølgning</a:t>
            </a:r>
            <a:endParaRPr lang="da-DK" dirty="0">
              <a:effectLst/>
              <a:ea typeface="Segoe UI" panose="020B0502040204020203" pitchFamily="34" charset="0"/>
            </a:endParaRPr>
          </a:p>
          <a:p>
            <a:pPr marL="114300" algn="ctr">
              <a:lnSpc>
                <a:spcPct val="150000"/>
              </a:lnSpc>
            </a:pPr>
            <a:r>
              <a:rPr lang="da-DK" spc="-10" dirty="0">
                <a:effectLst/>
                <a:ea typeface="Segoe UI" panose="020B0502040204020203" pitchFamily="34" charset="0"/>
              </a:rPr>
              <a:t>Koordinering</a:t>
            </a:r>
            <a:endParaRPr lang="da-DK" dirty="0">
              <a:effectLst/>
              <a:ea typeface="Segoe UI" panose="020B0502040204020203" pitchFamily="34" charset="0"/>
            </a:endParaRPr>
          </a:p>
          <a:p>
            <a:pPr marL="114300" algn="ctr">
              <a:lnSpc>
                <a:spcPct val="150000"/>
              </a:lnSpc>
            </a:pPr>
            <a:r>
              <a:rPr lang="da-DK" dirty="0">
                <a:effectLst/>
                <a:ea typeface="Segoe UI" panose="020B0502040204020203" pitchFamily="34" charset="0"/>
              </a:rPr>
              <a:t>Generel</a:t>
            </a:r>
            <a:r>
              <a:rPr lang="da-DK" spc="-40" dirty="0">
                <a:effectLst/>
                <a:ea typeface="Segoe UI" panose="020B0502040204020203" pitchFamily="34" charset="0"/>
              </a:rPr>
              <a:t> </a:t>
            </a:r>
            <a:r>
              <a:rPr lang="da-DK" dirty="0">
                <a:effectLst/>
                <a:ea typeface="Segoe UI" panose="020B0502040204020203" pitchFamily="34" charset="0"/>
              </a:rPr>
              <a:t>0-</a:t>
            </a:r>
            <a:r>
              <a:rPr lang="da-DK" spc="-10" dirty="0">
                <a:effectLst/>
                <a:ea typeface="Segoe UI" panose="020B0502040204020203" pitchFamily="34" charset="0"/>
              </a:rPr>
              <a:t>ydelse</a:t>
            </a:r>
          </a:p>
          <a:p>
            <a:pPr marL="114300" algn="ctr">
              <a:lnSpc>
                <a:spcPct val="150000"/>
              </a:lnSpc>
            </a:pPr>
            <a:endParaRPr lang="da-DK" dirty="0">
              <a:effectLst/>
              <a:ea typeface="Segoe UI" panose="020B0502040204020203" pitchFamily="34" charset="0"/>
            </a:endParaRPr>
          </a:p>
        </p:txBody>
      </p:sp>
      <p:sp>
        <p:nvSpPr>
          <p:cNvPr id="12" name="Tekstfelt 11">
            <a:extLst>
              <a:ext uri="{FF2B5EF4-FFF2-40B4-BE49-F238E27FC236}">
                <a16:creationId xmlns:a16="http://schemas.microsoft.com/office/drawing/2014/main" id="{0371D5DB-79F0-D306-FF3C-0BDF6BFBA5E8}"/>
              </a:ext>
            </a:extLst>
          </p:cNvPr>
          <p:cNvSpPr txBox="1"/>
          <p:nvPr/>
        </p:nvSpPr>
        <p:spPr>
          <a:xfrm>
            <a:off x="7841777" y="1788394"/>
            <a:ext cx="2132219" cy="4121385"/>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algn="ctr">
              <a:lnSpc>
                <a:spcPct val="150000"/>
              </a:lnSpc>
            </a:pPr>
            <a:r>
              <a:rPr lang="da-DK" dirty="0"/>
              <a:t>Hjælp til hjemmemonitorering relateret til KOL</a:t>
            </a:r>
          </a:p>
          <a:p>
            <a:pPr algn="ctr">
              <a:lnSpc>
                <a:spcPct val="150000"/>
              </a:lnSpc>
            </a:pPr>
            <a:endParaRPr lang="da-DK" dirty="0"/>
          </a:p>
          <a:p>
            <a:pPr algn="ctr">
              <a:lnSpc>
                <a:spcPct val="150000"/>
              </a:lnSpc>
            </a:pPr>
            <a:r>
              <a:rPr lang="da-DK" dirty="0"/>
              <a:t>Hjælp til hjemmemonitorering relateret til diabetes</a:t>
            </a:r>
          </a:p>
          <a:p>
            <a:pPr algn="ctr">
              <a:lnSpc>
                <a:spcPct val="150000"/>
              </a:lnSpc>
            </a:pPr>
            <a:endParaRPr lang="da-DK" dirty="0"/>
          </a:p>
          <a:p>
            <a:pPr algn="ctr">
              <a:lnSpc>
                <a:spcPct val="150000"/>
              </a:lnSpc>
            </a:pPr>
            <a:r>
              <a:rPr lang="da-DK" dirty="0"/>
              <a:t>Hjælp til hjemmemonitorering relateret til sår </a:t>
            </a:r>
          </a:p>
          <a:p>
            <a:pPr algn="ctr">
              <a:lnSpc>
                <a:spcPct val="150000"/>
              </a:lnSpc>
            </a:pPr>
            <a:endParaRPr lang="da-DK" dirty="0"/>
          </a:p>
          <a:p>
            <a:pPr algn="ctr">
              <a:lnSpc>
                <a:spcPct val="150000"/>
              </a:lnSpc>
            </a:pPr>
            <a:r>
              <a:rPr lang="da-DK" dirty="0"/>
              <a:t>Hjælp til hjemmemonitorering relateret til hjerte</a:t>
            </a:r>
          </a:p>
          <a:p>
            <a:pPr algn="ctr">
              <a:lnSpc>
                <a:spcPct val="150000"/>
              </a:lnSpc>
            </a:pPr>
            <a:endParaRPr lang="da-DK" dirty="0"/>
          </a:p>
          <a:p>
            <a:pPr algn="ctr">
              <a:lnSpc>
                <a:spcPct val="150000"/>
              </a:lnSpc>
            </a:pPr>
            <a:r>
              <a:rPr lang="da-DK" dirty="0"/>
              <a:t>Hjælp til hjemmemonitorering – andet</a:t>
            </a:r>
          </a:p>
          <a:p>
            <a:pPr algn="ctr">
              <a:lnSpc>
                <a:spcPct val="150000"/>
              </a:lnSpc>
            </a:pPr>
            <a:endParaRPr lang="da-DK" dirty="0"/>
          </a:p>
        </p:txBody>
      </p:sp>
      <p:sp>
        <p:nvSpPr>
          <p:cNvPr id="15" name="Tekstfelt 14">
            <a:extLst>
              <a:ext uri="{FF2B5EF4-FFF2-40B4-BE49-F238E27FC236}">
                <a16:creationId xmlns:a16="http://schemas.microsoft.com/office/drawing/2014/main" id="{03002C41-C6AF-8DB7-710B-2DBBADCDE0AB}"/>
              </a:ext>
            </a:extLst>
          </p:cNvPr>
          <p:cNvSpPr txBox="1"/>
          <p:nvPr/>
        </p:nvSpPr>
        <p:spPr>
          <a:xfrm>
            <a:off x="3192968" y="1783806"/>
            <a:ext cx="2597745" cy="4398384"/>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106045" algn="ctr">
              <a:lnSpc>
                <a:spcPct val="150000"/>
              </a:lnSpc>
            </a:pPr>
            <a:r>
              <a:rPr lang="da-DK" sz="1200" spc="-10" dirty="0">
                <a:effectLst/>
                <a:ea typeface="Segoe UI" panose="020B0502040204020203" pitchFamily="34" charset="0"/>
              </a:rPr>
              <a:t>Medicindispensering</a:t>
            </a:r>
          </a:p>
          <a:p>
            <a:pPr marL="106045" algn="ctr">
              <a:lnSpc>
                <a:spcPct val="150000"/>
              </a:lnSpc>
            </a:pPr>
            <a:r>
              <a:rPr lang="da-DK" sz="1200" spc="-10" dirty="0">
                <a:effectLst/>
                <a:ea typeface="Segoe UI" panose="020B0502040204020203" pitchFamily="34" charset="0"/>
              </a:rPr>
              <a:t>Nonfarmakologisk</a:t>
            </a:r>
            <a:r>
              <a:rPr lang="da-DK" sz="1200" spc="85" dirty="0">
                <a:effectLst/>
                <a:ea typeface="Segoe UI" panose="020B0502040204020203" pitchFamily="34" charset="0"/>
              </a:rPr>
              <a:t> </a:t>
            </a:r>
            <a:r>
              <a:rPr lang="da-DK" sz="1200" spc="-10" dirty="0">
                <a:effectLst/>
                <a:ea typeface="Segoe UI" panose="020B0502040204020203" pitchFamily="34" charset="0"/>
              </a:rPr>
              <a:t>smertelindring</a:t>
            </a:r>
            <a:endParaRPr lang="da-DK" sz="1200" dirty="0">
              <a:effectLst/>
              <a:ea typeface="Segoe UI" panose="020B0502040204020203" pitchFamily="34" charset="0"/>
            </a:endParaRPr>
          </a:p>
          <a:p>
            <a:pPr marL="106045" algn="ctr">
              <a:lnSpc>
                <a:spcPct val="150000"/>
              </a:lnSpc>
            </a:pPr>
            <a:r>
              <a:rPr lang="da-DK" sz="1200" dirty="0">
                <a:effectLst/>
                <a:ea typeface="Segoe UI" panose="020B0502040204020203" pitchFamily="34" charset="0"/>
              </a:rPr>
              <a:t>Parenteral</a:t>
            </a:r>
            <a:r>
              <a:rPr lang="da-DK" sz="1200" spc="-70" dirty="0">
                <a:effectLst/>
                <a:ea typeface="Segoe UI" panose="020B0502040204020203" pitchFamily="34" charset="0"/>
              </a:rPr>
              <a:t> </a:t>
            </a:r>
            <a:r>
              <a:rPr lang="da-DK" sz="1200" dirty="0">
                <a:effectLst/>
                <a:ea typeface="Segoe UI" panose="020B0502040204020203" pitchFamily="34" charset="0"/>
              </a:rPr>
              <a:t>ernæring</a:t>
            </a:r>
          </a:p>
          <a:p>
            <a:pPr marL="106045" algn="ctr">
              <a:lnSpc>
                <a:spcPct val="150000"/>
              </a:lnSpc>
            </a:pPr>
            <a:r>
              <a:rPr lang="da-DK" dirty="0">
                <a:ea typeface="Segoe UI" panose="020B0502040204020203" pitchFamily="34" charset="0"/>
              </a:rPr>
              <a:t>Personlig pleje</a:t>
            </a:r>
            <a:endParaRPr lang="da-DK" sz="1200" dirty="0">
              <a:effectLst/>
              <a:ea typeface="Segoe UI" panose="020B0502040204020203" pitchFamily="34" charset="0"/>
            </a:endParaRPr>
          </a:p>
          <a:p>
            <a:pPr marL="106045" algn="ctr">
              <a:lnSpc>
                <a:spcPct val="150000"/>
              </a:lnSpc>
            </a:pPr>
            <a:r>
              <a:rPr lang="da-DK" sz="1200" dirty="0">
                <a:effectLst/>
                <a:ea typeface="Segoe UI" panose="020B0502040204020203" pitchFamily="34" charset="0"/>
              </a:rPr>
              <a:t>Psykisk pleje og</a:t>
            </a:r>
            <a:r>
              <a:rPr lang="da-DK" sz="1200" spc="-40" dirty="0">
                <a:effectLst/>
                <a:ea typeface="Segoe UI" panose="020B0502040204020203" pitchFamily="34" charset="0"/>
              </a:rPr>
              <a:t> </a:t>
            </a:r>
            <a:r>
              <a:rPr lang="da-DK" sz="1200" spc="-10" dirty="0">
                <a:effectLst/>
                <a:ea typeface="Segoe UI" panose="020B0502040204020203" pitchFamily="34" charset="0"/>
              </a:rPr>
              <a:t>støtte</a:t>
            </a:r>
            <a:endParaRPr lang="da-DK" sz="1200" dirty="0">
              <a:effectLst/>
              <a:ea typeface="Segoe UI" panose="020B0502040204020203" pitchFamily="34" charset="0"/>
            </a:endParaRPr>
          </a:p>
          <a:p>
            <a:pPr marL="106045" algn="ctr">
              <a:lnSpc>
                <a:spcPct val="150000"/>
              </a:lnSpc>
            </a:pPr>
            <a:r>
              <a:rPr lang="da-DK" sz="1200" spc="-10" dirty="0">
                <a:effectLst/>
                <a:ea typeface="Segoe UI" panose="020B0502040204020203" pitchFamily="34" charset="0"/>
              </a:rPr>
              <a:t>Respirationsbehandling</a:t>
            </a:r>
            <a:endParaRPr lang="da-DK" sz="1200" dirty="0">
              <a:effectLst/>
              <a:ea typeface="Segoe UI" panose="020B0502040204020203" pitchFamily="34" charset="0"/>
            </a:endParaRPr>
          </a:p>
          <a:p>
            <a:pPr marL="106045" algn="ctr">
              <a:lnSpc>
                <a:spcPct val="150000"/>
              </a:lnSpc>
            </a:pPr>
            <a:r>
              <a:rPr lang="da-DK" sz="1200" spc="-10" dirty="0">
                <a:effectLst/>
                <a:ea typeface="Segoe UI" panose="020B0502040204020203" pitchFamily="34" charset="0"/>
              </a:rPr>
              <a:t>Sekretsugning</a:t>
            </a:r>
            <a:endParaRPr lang="da-DK" sz="1200" dirty="0">
              <a:effectLst/>
              <a:ea typeface="Segoe UI" panose="020B0502040204020203" pitchFamily="34" charset="0"/>
            </a:endParaRPr>
          </a:p>
          <a:p>
            <a:pPr marL="106045" algn="ctr">
              <a:lnSpc>
                <a:spcPct val="150000"/>
              </a:lnSpc>
            </a:pPr>
            <a:r>
              <a:rPr lang="da-DK" sz="1200" spc="-10" dirty="0">
                <a:effectLst/>
                <a:ea typeface="Segoe UI" panose="020B0502040204020203" pitchFamily="34" charset="0"/>
              </a:rPr>
              <a:t>Sondeernæring</a:t>
            </a:r>
            <a:endParaRPr lang="da-DK" sz="1200" dirty="0">
              <a:effectLst/>
              <a:ea typeface="Segoe UI" panose="020B0502040204020203" pitchFamily="34" charset="0"/>
            </a:endParaRPr>
          </a:p>
          <a:p>
            <a:pPr marL="106045" algn="ctr">
              <a:lnSpc>
                <a:spcPct val="150000"/>
              </a:lnSpc>
            </a:pPr>
            <a:r>
              <a:rPr lang="da-DK" sz="1200" spc="-10" dirty="0">
                <a:effectLst/>
                <a:ea typeface="Segoe UI" panose="020B0502040204020203" pitchFamily="34" charset="0"/>
              </a:rPr>
              <a:t>Stomipleje</a:t>
            </a:r>
          </a:p>
          <a:p>
            <a:pPr marL="106045" algn="ctr">
              <a:lnSpc>
                <a:spcPct val="150000"/>
              </a:lnSpc>
            </a:pPr>
            <a:r>
              <a:rPr lang="da-DK" spc="-10" dirty="0">
                <a:ea typeface="Segoe UI" panose="020B0502040204020203" pitchFamily="34" charset="0"/>
              </a:rPr>
              <a:t>Subkutan væskebehandling</a:t>
            </a:r>
          </a:p>
          <a:p>
            <a:pPr marL="106045" algn="ctr">
              <a:lnSpc>
                <a:spcPct val="150000"/>
              </a:lnSpc>
            </a:pPr>
            <a:r>
              <a:rPr lang="da-DK" sz="1200" dirty="0">
                <a:effectLst/>
                <a:ea typeface="Segoe UI" panose="020B0502040204020203" pitchFamily="34" charset="0"/>
              </a:rPr>
              <a:t>Supplerende udredning</a:t>
            </a:r>
          </a:p>
          <a:p>
            <a:pPr marL="106045" algn="ctr">
              <a:lnSpc>
                <a:spcPct val="150000"/>
              </a:lnSpc>
            </a:pPr>
            <a:r>
              <a:rPr lang="da-DK" sz="1200" spc="-10" dirty="0">
                <a:effectLst/>
                <a:ea typeface="Segoe UI" panose="020B0502040204020203" pitchFamily="34" charset="0"/>
              </a:rPr>
              <a:t>Sårbehandling</a:t>
            </a:r>
            <a:endParaRPr lang="da-DK" sz="1200" dirty="0">
              <a:effectLst/>
              <a:ea typeface="Segoe UI" panose="020B0502040204020203" pitchFamily="34" charset="0"/>
            </a:endParaRPr>
          </a:p>
          <a:p>
            <a:pPr marL="106045" algn="ctr">
              <a:lnSpc>
                <a:spcPct val="150000"/>
              </a:lnSpc>
            </a:pPr>
            <a:r>
              <a:rPr lang="da-DK" sz="1200" spc="-10" dirty="0">
                <a:effectLst/>
                <a:ea typeface="Segoe UI" panose="020B0502040204020203" pitchFamily="34" charset="0"/>
              </a:rPr>
              <a:t>Trakeostomipleje</a:t>
            </a:r>
            <a:endParaRPr lang="da-DK" sz="1200" dirty="0">
              <a:effectLst/>
              <a:ea typeface="Segoe UI" panose="020B0502040204020203" pitchFamily="34" charset="0"/>
            </a:endParaRPr>
          </a:p>
          <a:p>
            <a:pPr marL="106045" algn="ctr">
              <a:lnSpc>
                <a:spcPct val="150000"/>
              </a:lnSpc>
            </a:pPr>
            <a:r>
              <a:rPr lang="da-DK" sz="1200" dirty="0">
                <a:effectLst/>
                <a:ea typeface="Segoe UI" panose="020B0502040204020203" pitchFamily="34" charset="0"/>
              </a:rPr>
              <a:t>Væske per</a:t>
            </a:r>
            <a:r>
              <a:rPr lang="da-DK" sz="1200" spc="-30" dirty="0">
                <a:effectLst/>
                <a:ea typeface="Segoe UI" panose="020B0502040204020203" pitchFamily="34" charset="0"/>
              </a:rPr>
              <a:t> </a:t>
            </a:r>
            <a:r>
              <a:rPr lang="da-DK" sz="1200" spc="-25" dirty="0">
                <a:effectLst/>
                <a:ea typeface="Segoe UI" panose="020B0502040204020203" pitchFamily="34" charset="0"/>
              </a:rPr>
              <a:t>os</a:t>
            </a:r>
          </a:p>
          <a:p>
            <a:pPr marL="106045" algn="ctr">
              <a:lnSpc>
                <a:spcPct val="150000"/>
              </a:lnSpc>
            </a:pPr>
            <a:r>
              <a:rPr lang="da-DK" sz="1200" dirty="0">
                <a:effectLst/>
                <a:ea typeface="Segoe UI" panose="020B0502040204020203" pitchFamily="34" charset="0"/>
              </a:rPr>
              <a:t>Undersøgelser</a:t>
            </a:r>
            <a:r>
              <a:rPr lang="da-DK" sz="1200" spc="-10" dirty="0">
                <a:effectLst/>
                <a:ea typeface="Segoe UI" panose="020B0502040204020203" pitchFamily="34" charset="0"/>
              </a:rPr>
              <a:t> </a:t>
            </a:r>
            <a:r>
              <a:rPr lang="da-DK" sz="1200" dirty="0">
                <a:effectLst/>
                <a:ea typeface="Segoe UI" panose="020B0502040204020203" pitchFamily="34" charset="0"/>
              </a:rPr>
              <a:t>og</a:t>
            </a:r>
            <a:r>
              <a:rPr lang="da-DK" sz="1200" spc="-40" dirty="0">
                <a:effectLst/>
                <a:ea typeface="Segoe UI" panose="020B0502040204020203" pitchFamily="34" charset="0"/>
              </a:rPr>
              <a:t> </a:t>
            </a:r>
            <a:r>
              <a:rPr lang="da-DK" sz="1200" dirty="0">
                <a:effectLst/>
                <a:ea typeface="Segoe UI" panose="020B0502040204020203" pitchFamily="34" charset="0"/>
              </a:rPr>
              <a:t>måling</a:t>
            </a:r>
            <a:r>
              <a:rPr lang="da-DK" sz="1200" spc="-30" dirty="0">
                <a:effectLst/>
                <a:ea typeface="Segoe UI" panose="020B0502040204020203" pitchFamily="34" charset="0"/>
              </a:rPr>
              <a:t> </a:t>
            </a:r>
            <a:r>
              <a:rPr lang="da-DK" sz="1200" dirty="0">
                <a:effectLst/>
                <a:ea typeface="Segoe UI" panose="020B0502040204020203" pitchFamily="34" charset="0"/>
              </a:rPr>
              <a:t>af</a:t>
            </a:r>
            <a:r>
              <a:rPr lang="da-DK" sz="1200" spc="-30" dirty="0">
                <a:effectLst/>
                <a:ea typeface="Segoe UI" panose="020B0502040204020203" pitchFamily="34" charset="0"/>
              </a:rPr>
              <a:t> </a:t>
            </a:r>
            <a:r>
              <a:rPr lang="da-DK" sz="1200" spc="-10" dirty="0">
                <a:effectLst/>
                <a:ea typeface="Segoe UI" panose="020B0502040204020203" pitchFamily="34" charset="0"/>
              </a:rPr>
              <a:t>værdier</a:t>
            </a:r>
          </a:p>
          <a:p>
            <a:pPr marL="106045" algn="ctr">
              <a:lnSpc>
                <a:spcPct val="150000"/>
              </a:lnSpc>
            </a:pPr>
            <a:endParaRPr lang="da-DK" sz="1200" dirty="0">
              <a:effectLst/>
              <a:ea typeface="Segoe UI" panose="020B0502040204020203" pitchFamily="34" charset="0"/>
            </a:endParaRPr>
          </a:p>
        </p:txBody>
      </p:sp>
      <p:graphicFrame>
        <p:nvGraphicFramePr>
          <p:cNvPr id="10" name="Tabel 9">
            <a:extLst>
              <a:ext uri="{FF2B5EF4-FFF2-40B4-BE49-F238E27FC236}">
                <a16:creationId xmlns:a16="http://schemas.microsoft.com/office/drawing/2014/main" id="{AE222EA7-FD59-1F27-02CE-7E8004E87489}"/>
              </a:ext>
            </a:extLst>
          </p:cNvPr>
          <p:cNvGraphicFramePr>
            <a:graphicFrameLocks noGrp="1"/>
          </p:cNvGraphicFramePr>
          <p:nvPr>
            <p:extLst>
              <p:ext uri="{D42A27DB-BD31-4B8C-83A1-F6EECF244321}">
                <p14:modId xmlns:p14="http://schemas.microsoft.com/office/powerpoint/2010/main" val="3225002989"/>
              </p:ext>
            </p:extLst>
          </p:nvPr>
        </p:nvGraphicFramePr>
        <p:xfrm>
          <a:off x="445990" y="964297"/>
          <a:ext cx="11355680" cy="731520"/>
        </p:xfrm>
        <a:graphic>
          <a:graphicData uri="http://schemas.openxmlformats.org/drawingml/2006/table">
            <a:tbl>
              <a:tblPr firstRow="1" bandRow="1">
                <a:tableStyleId>{F5AB1C69-6EDB-4FF4-983F-18BD219EF322}</a:tableStyleId>
              </a:tblPr>
              <a:tblGrid>
                <a:gridCol w="5340628">
                  <a:extLst>
                    <a:ext uri="{9D8B030D-6E8A-4147-A177-3AD203B41FA5}">
                      <a16:colId xmlns:a16="http://schemas.microsoft.com/office/drawing/2014/main" val="2959914381"/>
                    </a:ext>
                  </a:extLst>
                </a:gridCol>
                <a:gridCol w="1888608">
                  <a:extLst>
                    <a:ext uri="{9D8B030D-6E8A-4147-A177-3AD203B41FA5}">
                      <a16:colId xmlns:a16="http://schemas.microsoft.com/office/drawing/2014/main" val="1370955001"/>
                    </a:ext>
                  </a:extLst>
                </a:gridCol>
                <a:gridCol w="2320424">
                  <a:extLst>
                    <a:ext uri="{9D8B030D-6E8A-4147-A177-3AD203B41FA5}">
                      <a16:colId xmlns:a16="http://schemas.microsoft.com/office/drawing/2014/main" val="3463609824"/>
                    </a:ext>
                  </a:extLst>
                </a:gridCol>
                <a:gridCol w="1806020">
                  <a:extLst>
                    <a:ext uri="{9D8B030D-6E8A-4147-A177-3AD203B41FA5}">
                      <a16:colId xmlns:a16="http://schemas.microsoft.com/office/drawing/2014/main" val="2151662472"/>
                    </a:ext>
                  </a:extLst>
                </a:gridCol>
              </a:tblGrid>
              <a:tr h="696532">
                <a:tc>
                  <a:txBody>
                    <a:bodyPr/>
                    <a:lstStyle/>
                    <a:p>
                      <a:pPr algn="ctr"/>
                      <a:r>
                        <a:rPr lang="da-DK" sz="1400" b="0" dirty="0">
                          <a:solidFill>
                            <a:schemeClr val="bg1"/>
                          </a:solidFill>
                        </a:rPr>
                        <a:t>Indsatser</a:t>
                      </a:r>
                    </a:p>
                  </a:txBody>
                  <a:tcPr/>
                </a:tc>
                <a:tc>
                  <a:txBody>
                    <a:bodyPr/>
                    <a:lstStyle/>
                    <a:p>
                      <a:pPr algn="ctr"/>
                      <a:r>
                        <a:rPr lang="da-DK" sz="1400" b="0" dirty="0">
                          <a:solidFill>
                            <a:schemeClr val="bg1"/>
                          </a:solidFill>
                        </a:rPr>
                        <a:t>0-ydelser</a:t>
                      </a:r>
                    </a:p>
                  </a:txBody>
                  <a:tcPr/>
                </a:tc>
                <a:tc>
                  <a:txBody>
                    <a:bodyPr/>
                    <a:lstStyle/>
                    <a:p>
                      <a:pPr algn="ctr"/>
                      <a:r>
                        <a:rPr lang="da-DK" sz="1400" b="0" dirty="0">
                          <a:solidFill>
                            <a:schemeClr val="bg1"/>
                          </a:solidFill>
                        </a:rPr>
                        <a:t>Monitorering af hjemmebehandling (telemedicin)</a:t>
                      </a:r>
                    </a:p>
                  </a:txBody>
                  <a:tcPr/>
                </a:tc>
                <a:tc>
                  <a:txBody>
                    <a:bodyPr/>
                    <a:lstStyle/>
                    <a:p>
                      <a:pPr algn="ctr"/>
                      <a:r>
                        <a:rPr lang="da-DK" sz="1400" b="0" dirty="0">
                          <a:solidFill>
                            <a:schemeClr val="bg1"/>
                          </a:solidFill>
                        </a:rPr>
                        <a:t>Selvstændigt virksomhedsområde</a:t>
                      </a:r>
                    </a:p>
                  </a:txBody>
                  <a:tcPr/>
                </a:tc>
                <a:extLst>
                  <a:ext uri="{0D108BD9-81ED-4DB2-BD59-A6C34878D82A}">
                    <a16:rowId xmlns:a16="http://schemas.microsoft.com/office/drawing/2014/main" val="404738621"/>
                  </a:ext>
                </a:extLst>
              </a:tr>
            </a:tbl>
          </a:graphicData>
        </a:graphic>
      </p:graphicFrame>
      <p:sp>
        <p:nvSpPr>
          <p:cNvPr id="5" name="Tekstfelt 4">
            <a:extLst>
              <a:ext uri="{FF2B5EF4-FFF2-40B4-BE49-F238E27FC236}">
                <a16:creationId xmlns:a16="http://schemas.microsoft.com/office/drawing/2014/main" id="{03DFE35A-0D04-7E55-6369-2A47CCDC72C6}"/>
              </a:ext>
            </a:extLst>
          </p:cNvPr>
          <p:cNvSpPr txBox="1"/>
          <p:nvPr/>
        </p:nvSpPr>
        <p:spPr>
          <a:xfrm>
            <a:off x="498403" y="1788394"/>
            <a:ext cx="2597745" cy="4121385"/>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marL="106045" algn="ctr">
              <a:lnSpc>
                <a:spcPct val="150000"/>
              </a:lnSpc>
              <a:spcBef>
                <a:spcPts val="80"/>
              </a:spcBef>
              <a:tabLst>
                <a:tab pos="2769870" algn="l"/>
              </a:tabLst>
            </a:pPr>
            <a:r>
              <a:rPr lang="da-DK" dirty="0">
                <a:effectLst/>
                <a:ea typeface="Segoe UI" panose="020B0502040204020203" pitchFamily="34" charset="0"/>
              </a:rPr>
              <a:t>Anlæggelse</a:t>
            </a:r>
            <a:r>
              <a:rPr lang="da-DK" spc="-15" dirty="0">
                <a:effectLst/>
                <a:ea typeface="Segoe UI" panose="020B0502040204020203" pitchFamily="34" charset="0"/>
              </a:rPr>
              <a:t> </a:t>
            </a:r>
            <a:r>
              <a:rPr lang="da-DK" dirty="0">
                <a:effectLst/>
                <a:ea typeface="Segoe UI" panose="020B0502040204020203" pitchFamily="34" charset="0"/>
              </a:rPr>
              <a:t>og</a:t>
            </a:r>
            <a:r>
              <a:rPr lang="da-DK" spc="-30" dirty="0">
                <a:effectLst/>
                <a:ea typeface="Segoe UI" panose="020B0502040204020203" pitchFamily="34" charset="0"/>
              </a:rPr>
              <a:t> </a:t>
            </a:r>
            <a:r>
              <a:rPr lang="da-DK" dirty="0">
                <a:effectLst/>
                <a:ea typeface="Segoe UI" panose="020B0502040204020203" pitchFamily="34" charset="0"/>
              </a:rPr>
              <a:t>pleje</a:t>
            </a:r>
            <a:r>
              <a:rPr lang="da-DK" spc="-20" dirty="0">
                <a:effectLst/>
                <a:ea typeface="Segoe UI" panose="020B0502040204020203" pitchFamily="34" charset="0"/>
              </a:rPr>
              <a:t> </a:t>
            </a:r>
            <a:r>
              <a:rPr lang="da-DK" dirty="0">
                <a:effectLst/>
                <a:ea typeface="Segoe UI" panose="020B0502040204020203" pitchFamily="34" charset="0"/>
              </a:rPr>
              <a:t>af</a:t>
            </a:r>
            <a:r>
              <a:rPr lang="da-DK" spc="-20" dirty="0">
                <a:effectLst/>
                <a:ea typeface="Segoe UI" panose="020B0502040204020203" pitchFamily="34" charset="0"/>
              </a:rPr>
              <a:t> </a:t>
            </a:r>
            <a:r>
              <a:rPr lang="da-DK" spc="-10" dirty="0">
                <a:effectLst/>
                <a:ea typeface="Segoe UI" panose="020B0502040204020203" pitchFamily="34" charset="0"/>
              </a:rPr>
              <a:t>kateter</a:t>
            </a:r>
            <a:endParaRPr lang="da-DK" dirty="0">
              <a:effectLst/>
              <a:ea typeface="Segoe UI" panose="020B0502040204020203" pitchFamily="34" charset="0"/>
            </a:endParaRPr>
          </a:p>
          <a:p>
            <a:pPr marL="106045" algn="ctr">
              <a:lnSpc>
                <a:spcPct val="150000"/>
              </a:lnSpc>
            </a:pPr>
            <a:r>
              <a:rPr lang="da-DK" dirty="0">
                <a:effectLst/>
                <a:ea typeface="Segoe UI" panose="020B0502040204020203" pitchFamily="34" charset="0"/>
              </a:rPr>
              <a:t>Behandling</a:t>
            </a:r>
            <a:r>
              <a:rPr lang="da-DK" spc="-30" dirty="0">
                <a:effectLst/>
                <a:ea typeface="Segoe UI" panose="020B0502040204020203" pitchFamily="34" charset="0"/>
              </a:rPr>
              <a:t> </a:t>
            </a:r>
            <a:r>
              <a:rPr lang="da-DK" dirty="0">
                <a:effectLst/>
                <a:ea typeface="Segoe UI" panose="020B0502040204020203" pitchFamily="34" charset="0"/>
              </a:rPr>
              <a:t>og</a:t>
            </a:r>
            <a:r>
              <a:rPr lang="da-DK" spc="-25" dirty="0">
                <a:effectLst/>
                <a:ea typeface="Segoe UI" panose="020B0502040204020203" pitchFamily="34" charset="0"/>
              </a:rPr>
              <a:t> </a:t>
            </a:r>
            <a:r>
              <a:rPr lang="da-DK" dirty="0">
                <a:effectLst/>
                <a:ea typeface="Segoe UI" panose="020B0502040204020203" pitchFamily="34" charset="0"/>
              </a:rPr>
              <a:t>pleje</a:t>
            </a:r>
            <a:r>
              <a:rPr lang="da-DK" spc="-25" dirty="0">
                <a:effectLst/>
                <a:ea typeface="Segoe UI" panose="020B0502040204020203" pitchFamily="34" charset="0"/>
              </a:rPr>
              <a:t> </a:t>
            </a:r>
            <a:r>
              <a:rPr lang="da-DK" dirty="0">
                <a:effectLst/>
                <a:ea typeface="Segoe UI" panose="020B0502040204020203" pitchFamily="34" charset="0"/>
              </a:rPr>
              <a:t>af</a:t>
            </a:r>
            <a:r>
              <a:rPr lang="da-DK" spc="-20" dirty="0">
                <a:effectLst/>
                <a:ea typeface="Segoe UI" panose="020B0502040204020203" pitchFamily="34" charset="0"/>
              </a:rPr>
              <a:t> </a:t>
            </a:r>
            <a:r>
              <a:rPr lang="da-DK" spc="-10" dirty="0">
                <a:effectLst/>
                <a:ea typeface="Segoe UI" panose="020B0502040204020203" pitchFamily="34" charset="0"/>
              </a:rPr>
              <a:t>hudproblem</a:t>
            </a:r>
            <a:endParaRPr lang="da-DK" dirty="0">
              <a:effectLst/>
              <a:ea typeface="Segoe UI" panose="020B0502040204020203" pitchFamily="34" charset="0"/>
            </a:endParaRPr>
          </a:p>
          <a:p>
            <a:pPr marL="106045" algn="ctr">
              <a:lnSpc>
                <a:spcPct val="150000"/>
              </a:lnSpc>
            </a:pPr>
            <a:r>
              <a:rPr lang="da-DK" dirty="0">
                <a:effectLst/>
                <a:ea typeface="Segoe UI" panose="020B0502040204020203" pitchFamily="34" charset="0"/>
              </a:rPr>
              <a:t>Behandling</a:t>
            </a:r>
            <a:r>
              <a:rPr lang="da-DK" spc="-40" dirty="0">
                <a:effectLst/>
                <a:ea typeface="Segoe UI" panose="020B0502040204020203" pitchFamily="34" charset="0"/>
              </a:rPr>
              <a:t> </a:t>
            </a:r>
            <a:r>
              <a:rPr lang="da-DK" dirty="0">
                <a:effectLst/>
                <a:ea typeface="Segoe UI" panose="020B0502040204020203" pitchFamily="34" charset="0"/>
              </a:rPr>
              <a:t>og</a:t>
            </a:r>
            <a:r>
              <a:rPr lang="da-DK" spc="-40" dirty="0">
                <a:effectLst/>
                <a:ea typeface="Segoe UI" panose="020B0502040204020203" pitchFamily="34" charset="0"/>
              </a:rPr>
              <a:t> </a:t>
            </a:r>
            <a:r>
              <a:rPr lang="da-DK" dirty="0">
                <a:effectLst/>
                <a:ea typeface="Segoe UI" panose="020B0502040204020203" pitchFamily="34" charset="0"/>
              </a:rPr>
              <a:t>pleje</a:t>
            </a:r>
            <a:r>
              <a:rPr lang="da-DK" spc="-30" dirty="0">
                <a:effectLst/>
                <a:ea typeface="Segoe UI" panose="020B0502040204020203" pitchFamily="34" charset="0"/>
              </a:rPr>
              <a:t> </a:t>
            </a:r>
            <a:r>
              <a:rPr lang="da-DK" dirty="0">
                <a:effectLst/>
                <a:ea typeface="Segoe UI" panose="020B0502040204020203" pitchFamily="34" charset="0"/>
              </a:rPr>
              <a:t>af</a:t>
            </a:r>
            <a:r>
              <a:rPr lang="da-DK" spc="-30" dirty="0">
                <a:effectLst/>
                <a:ea typeface="Segoe UI" panose="020B0502040204020203" pitchFamily="34" charset="0"/>
              </a:rPr>
              <a:t> </a:t>
            </a:r>
            <a:r>
              <a:rPr lang="da-DK" dirty="0">
                <a:effectLst/>
                <a:ea typeface="Segoe UI" panose="020B0502040204020203" pitchFamily="34" charset="0"/>
              </a:rPr>
              <a:t>mave-</a:t>
            </a:r>
            <a:r>
              <a:rPr lang="da-DK" spc="-10" dirty="0">
                <a:effectLst/>
                <a:ea typeface="Segoe UI" panose="020B0502040204020203" pitchFamily="34" charset="0"/>
              </a:rPr>
              <a:t>tarmproblem</a:t>
            </a:r>
            <a:endParaRPr lang="da-DK" dirty="0">
              <a:effectLst/>
              <a:ea typeface="Segoe UI" panose="020B0502040204020203" pitchFamily="34" charset="0"/>
            </a:endParaRPr>
          </a:p>
          <a:p>
            <a:pPr marL="106045" algn="ctr">
              <a:lnSpc>
                <a:spcPct val="150000"/>
              </a:lnSpc>
            </a:pPr>
            <a:r>
              <a:rPr lang="da-DK" spc="-10" dirty="0">
                <a:effectLst/>
                <a:ea typeface="Segoe UI" panose="020B0502040204020203" pitchFamily="34" charset="0"/>
              </a:rPr>
              <a:t>Cirkulationsbehandling</a:t>
            </a:r>
            <a:endParaRPr lang="da-DK" dirty="0">
              <a:effectLst/>
              <a:ea typeface="Segoe UI" panose="020B0502040204020203" pitchFamily="34" charset="0"/>
            </a:endParaRPr>
          </a:p>
          <a:p>
            <a:pPr marL="106045" algn="ctr">
              <a:lnSpc>
                <a:spcPct val="150000"/>
              </a:lnSpc>
            </a:pPr>
            <a:r>
              <a:rPr lang="da-DK" spc="-10" dirty="0">
                <a:effectLst/>
                <a:ea typeface="Segoe UI" panose="020B0502040204020203" pitchFamily="34" charset="0"/>
              </a:rPr>
              <a:t>Dialyse</a:t>
            </a:r>
            <a:endParaRPr lang="da-DK" dirty="0">
              <a:effectLst/>
              <a:ea typeface="Segoe UI" panose="020B0502040204020203" pitchFamily="34" charset="0"/>
            </a:endParaRPr>
          </a:p>
          <a:p>
            <a:pPr marL="106045" algn="ctr">
              <a:lnSpc>
                <a:spcPct val="150000"/>
              </a:lnSpc>
            </a:pPr>
            <a:r>
              <a:rPr lang="da-DK" spc="-10" dirty="0">
                <a:effectLst/>
                <a:ea typeface="Segoe UI" panose="020B0502040204020203" pitchFamily="34" charset="0"/>
              </a:rPr>
              <a:t>Drænpleje</a:t>
            </a:r>
            <a:endParaRPr lang="da-DK" dirty="0">
              <a:effectLst/>
              <a:ea typeface="Segoe UI" panose="020B0502040204020203" pitchFamily="34" charset="0"/>
            </a:endParaRPr>
          </a:p>
          <a:p>
            <a:pPr marL="106045" algn="ctr">
              <a:lnSpc>
                <a:spcPct val="150000"/>
              </a:lnSpc>
            </a:pPr>
            <a:r>
              <a:rPr lang="da-DK" spc="-10" dirty="0">
                <a:effectLst/>
                <a:ea typeface="Segoe UI" panose="020B0502040204020203" pitchFamily="34" charset="0"/>
              </a:rPr>
              <a:t>Ernæringsindsats</a:t>
            </a:r>
            <a:endParaRPr lang="da-DK" dirty="0">
              <a:effectLst/>
              <a:ea typeface="Segoe UI" panose="020B0502040204020203" pitchFamily="34" charset="0"/>
            </a:endParaRPr>
          </a:p>
          <a:p>
            <a:pPr marL="106045" algn="ctr">
              <a:lnSpc>
                <a:spcPct val="150000"/>
              </a:lnSpc>
            </a:pPr>
            <a:r>
              <a:rPr lang="da-DK" spc="-10" dirty="0">
                <a:effectLst/>
                <a:ea typeface="Segoe UI" panose="020B0502040204020203" pitchFamily="34" charset="0"/>
              </a:rPr>
              <a:t>Iltbehandling</a:t>
            </a:r>
            <a:endParaRPr lang="da-DK" dirty="0">
              <a:effectLst/>
              <a:ea typeface="Segoe UI" panose="020B0502040204020203" pitchFamily="34" charset="0"/>
            </a:endParaRPr>
          </a:p>
          <a:p>
            <a:pPr marL="106045" algn="ctr">
              <a:lnSpc>
                <a:spcPct val="150000"/>
              </a:lnSpc>
            </a:pPr>
            <a:r>
              <a:rPr lang="da-DK" spc="-10" dirty="0">
                <a:effectLst/>
                <a:ea typeface="Segoe UI" panose="020B0502040204020203" pitchFamily="34" charset="0"/>
              </a:rPr>
              <a:t>Inkontinensbehandling</a:t>
            </a:r>
            <a:endParaRPr lang="da-DK" dirty="0">
              <a:effectLst/>
              <a:ea typeface="Segoe UI" panose="020B0502040204020203" pitchFamily="34" charset="0"/>
            </a:endParaRPr>
          </a:p>
          <a:p>
            <a:pPr marL="106045" algn="ctr">
              <a:lnSpc>
                <a:spcPct val="150000"/>
              </a:lnSpc>
            </a:pPr>
            <a:r>
              <a:rPr lang="da-DK" dirty="0">
                <a:effectLst/>
                <a:ea typeface="Segoe UI" panose="020B0502040204020203" pitchFamily="34" charset="0"/>
              </a:rPr>
              <a:t>Intravenøs</a:t>
            </a:r>
            <a:r>
              <a:rPr lang="da-DK" spc="-65" dirty="0">
                <a:effectLst/>
                <a:ea typeface="Segoe UI" panose="020B0502040204020203" pitchFamily="34" charset="0"/>
              </a:rPr>
              <a:t> </a:t>
            </a:r>
            <a:r>
              <a:rPr lang="da-DK" dirty="0">
                <a:effectLst/>
                <a:ea typeface="Segoe UI" panose="020B0502040204020203" pitchFamily="34" charset="0"/>
              </a:rPr>
              <a:t>medicinsk</a:t>
            </a:r>
            <a:r>
              <a:rPr lang="da-DK" spc="-50" dirty="0">
                <a:effectLst/>
                <a:ea typeface="Segoe UI" panose="020B0502040204020203" pitchFamily="34" charset="0"/>
              </a:rPr>
              <a:t> </a:t>
            </a:r>
            <a:r>
              <a:rPr lang="da-DK" spc="-10" dirty="0">
                <a:effectLst/>
                <a:ea typeface="Segoe UI" panose="020B0502040204020203" pitchFamily="34" charset="0"/>
              </a:rPr>
              <a:t>behandling</a:t>
            </a:r>
          </a:p>
          <a:p>
            <a:pPr marL="106045" algn="ctr">
              <a:lnSpc>
                <a:spcPct val="150000"/>
              </a:lnSpc>
            </a:pPr>
            <a:r>
              <a:rPr lang="da-DK" dirty="0">
                <a:effectLst/>
                <a:ea typeface="Segoe UI" panose="020B0502040204020203" pitchFamily="34" charset="0"/>
              </a:rPr>
              <a:t>Intravenøs</a:t>
            </a:r>
            <a:r>
              <a:rPr lang="da-DK" spc="-65" dirty="0">
                <a:effectLst/>
                <a:ea typeface="Segoe UI" panose="020B0502040204020203" pitchFamily="34" charset="0"/>
              </a:rPr>
              <a:t> </a:t>
            </a:r>
            <a:r>
              <a:rPr lang="da-DK" spc="-10" dirty="0">
                <a:effectLst/>
                <a:ea typeface="Segoe UI" panose="020B0502040204020203" pitchFamily="34" charset="0"/>
              </a:rPr>
              <a:t>væskebehandling</a:t>
            </a:r>
            <a:endParaRPr lang="da-DK" dirty="0">
              <a:effectLst/>
              <a:ea typeface="Segoe UI" panose="020B0502040204020203" pitchFamily="34" charset="0"/>
            </a:endParaRPr>
          </a:p>
          <a:p>
            <a:pPr marL="106045" algn="ctr">
              <a:lnSpc>
                <a:spcPct val="150000"/>
              </a:lnSpc>
            </a:pPr>
            <a:r>
              <a:rPr lang="da-DK" spc="-10" dirty="0">
                <a:effectLst/>
                <a:ea typeface="Segoe UI" panose="020B0502040204020203" pitchFamily="34" charset="0"/>
              </a:rPr>
              <a:t>Kompressionsbehandling</a:t>
            </a:r>
          </a:p>
          <a:p>
            <a:pPr marL="106045" algn="ctr">
              <a:lnSpc>
                <a:spcPct val="150000"/>
              </a:lnSpc>
            </a:pPr>
            <a:r>
              <a:rPr lang="da-DK" spc="-10" dirty="0">
                <a:ea typeface="Segoe UI" panose="020B0502040204020203" pitchFamily="34" charset="0"/>
              </a:rPr>
              <a:t>Medicinadministration</a:t>
            </a:r>
            <a:endParaRPr lang="da-DK" spc="-10" dirty="0">
              <a:effectLst/>
              <a:ea typeface="Segoe UI" panose="020B0502040204020203" pitchFamily="34" charset="0"/>
            </a:endParaRPr>
          </a:p>
          <a:p>
            <a:pPr marL="106045" algn="ctr">
              <a:lnSpc>
                <a:spcPct val="150000"/>
              </a:lnSpc>
            </a:pPr>
            <a:endParaRPr lang="da-DK" spc="-10" dirty="0">
              <a:effectLst/>
              <a:ea typeface="Segoe UI" panose="020B0502040204020203" pitchFamily="34" charset="0"/>
            </a:endParaRPr>
          </a:p>
        </p:txBody>
      </p:sp>
      <p:sp>
        <p:nvSpPr>
          <p:cNvPr id="7" name="Tekstfelt 6">
            <a:extLst>
              <a:ext uri="{FF2B5EF4-FFF2-40B4-BE49-F238E27FC236}">
                <a16:creationId xmlns:a16="http://schemas.microsoft.com/office/drawing/2014/main" id="{99B138E8-6E02-067C-0228-3C0DBB49FABA}"/>
              </a:ext>
            </a:extLst>
          </p:cNvPr>
          <p:cNvSpPr txBox="1"/>
          <p:nvPr/>
        </p:nvSpPr>
        <p:spPr>
          <a:xfrm>
            <a:off x="10070816" y="1783806"/>
            <a:ext cx="1730854" cy="2459391"/>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algn="ctr">
              <a:lnSpc>
                <a:spcPct val="150000"/>
              </a:lnSpc>
            </a:pPr>
            <a:r>
              <a:rPr lang="da-DK" dirty="0"/>
              <a:t>Udtagelse af kapillærblodprøver og veneblodprøver</a:t>
            </a:r>
          </a:p>
          <a:p>
            <a:pPr algn="ctr">
              <a:lnSpc>
                <a:spcPct val="150000"/>
              </a:lnSpc>
            </a:pPr>
            <a:endParaRPr lang="da-DK" dirty="0"/>
          </a:p>
          <a:p>
            <a:pPr algn="ctr">
              <a:lnSpc>
                <a:spcPct val="150000"/>
              </a:lnSpc>
            </a:pPr>
            <a:r>
              <a:rPr lang="da-DK" dirty="0"/>
              <a:t>Syning af overfladiske hudsår udenfor ansigtet</a:t>
            </a:r>
          </a:p>
          <a:p>
            <a:pPr algn="ctr">
              <a:lnSpc>
                <a:spcPct val="150000"/>
              </a:lnSpc>
            </a:pPr>
            <a:endParaRPr lang="da-DK" dirty="0"/>
          </a:p>
          <a:p>
            <a:pPr algn="ctr">
              <a:lnSpc>
                <a:spcPct val="150000"/>
              </a:lnSpc>
            </a:pPr>
            <a:r>
              <a:rPr lang="da-DK" dirty="0"/>
              <a:t>Ordination af medicin</a:t>
            </a:r>
          </a:p>
          <a:p>
            <a:pPr algn="ctr">
              <a:lnSpc>
                <a:spcPct val="150000"/>
              </a:lnSpc>
            </a:pPr>
            <a:endParaRPr lang="da-DK" dirty="0"/>
          </a:p>
        </p:txBody>
      </p:sp>
    </p:spTree>
    <p:extLst>
      <p:ext uri="{BB962C8B-B14F-4D97-AF65-F5344CB8AC3E}">
        <p14:creationId xmlns:p14="http://schemas.microsoft.com/office/powerpoint/2010/main" val="65846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93BD1-947C-9BE1-1760-5D529CA3A864}"/>
              </a:ext>
            </a:extLst>
          </p:cNvPr>
          <p:cNvSpPr>
            <a:spLocks noGrp="1"/>
          </p:cNvSpPr>
          <p:nvPr>
            <p:ph type="title"/>
          </p:nvPr>
        </p:nvSpPr>
        <p:spPr>
          <a:xfrm>
            <a:off x="356902" y="2755294"/>
            <a:ext cx="7200379" cy="1002638"/>
          </a:xfrm>
        </p:spPr>
        <p:txBody>
          <a:bodyPr/>
          <a:lstStyle/>
          <a:p>
            <a:r>
              <a:rPr lang="da-DK" sz="2800" b="1" dirty="0">
                <a:solidFill>
                  <a:srgbClr val="576B7C"/>
                </a:solidFill>
              </a:rPr>
              <a:t>Anvendelse af Fælles Sprog data</a:t>
            </a:r>
          </a:p>
        </p:txBody>
      </p:sp>
      <p:sp>
        <p:nvSpPr>
          <p:cNvPr id="5" name="Pladsholder til slidenummer 4">
            <a:extLst>
              <a:ext uri="{FF2B5EF4-FFF2-40B4-BE49-F238E27FC236}">
                <a16:creationId xmlns:a16="http://schemas.microsoft.com/office/drawing/2014/main" id="{23ADD9BC-8B18-5C2E-036C-3F9B9FCEA91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D50B4AE6-529D-83BF-589C-81B62EA50D80}"/>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22065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797D7-38EA-C39F-8047-0EFE34712D5A}"/>
              </a:ext>
            </a:extLst>
          </p:cNvPr>
          <p:cNvSpPr>
            <a:spLocks noGrp="1"/>
          </p:cNvSpPr>
          <p:nvPr>
            <p:ph type="title"/>
          </p:nvPr>
        </p:nvSpPr>
        <p:spPr>
          <a:xfrm>
            <a:off x="1080409" y="231499"/>
            <a:ext cx="11267714" cy="365126"/>
          </a:xfrm>
        </p:spPr>
        <p:txBody>
          <a:bodyPr vert="horz" lIns="0" tIns="0" rIns="0" bIns="0" rtlCol="0" anchor="b">
            <a:noAutofit/>
          </a:bodyPr>
          <a:lstStyle/>
          <a:p>
            <a:r>
              <a:rPr lang="da-DK" sz="2800" b="1" dirty="0">
                <a:solidFill>
                  <a:srgbClr val="576B7C"/>
                </a:solidFill>
              </a:rPr>
              <a:t>Anvendelse af Fælles Sprog III data</a:t>
            </a:r>
          </a:p>
        </p:txBody>
      </p:sp>
      <p:sp>
        <p:nvSpPr>
          <p:cNvPr id="4" name="Pladsholder til slidenummer 3">
            <a:extLst>
              <a:ext uri="{FF2B5EF4-FFF2-40B4-BE49-F238E27FC236}">
                <a16:creationId xmlns:a16="http://schemas.microsoft.com/office/drawing/2014/main" id="{2D3F9B51-22B8-74C3-C85F-175F717F3A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7" name="Rektangel 6">
            <a:extLst>
              <a:ext uri="{FF2B5EF4-FFF2-40B4-BE49-F238E27FC236}">
                <a16:creationId xmlns:a16="http://schemas.microsoft.com/office/drawing/2014/main" id="{45164A76-EA21-77F8-927C-33359CE1A686}"/>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aphicFrame>
        <p:nvGraphicFramePr>
          <p:cNvPr id="9" name="Tabel 8">
            <a:extLst>
              <a:ext uri="{FF2B5EF4-FFF2-40B4-BE49-F238E27FC236}">
                <a16:creationId xmlns:a16="http://schemas.microsoft.com/office/drawing/2014/main" id="{6B27C931-2BB6-8030-65C1-29D141E23FFD}"/>
              </a:ext>
            </a:extLst>
          </p:cNvPr>
          <p:cNvGraphicFramePr>
            <a:graphicFrameLocks noGrp="1"/>
          </p:cNvGraphicFramePr>
          <p:nvPr>
            <p:extLst>
              <p:ext uri="{D42A27DB-BD31-4B8C-83A1-F6EECF244321}">
                <p14:modId xmlns:p14="http://schemas.microsoft.com/office/powerpoint/2010/main" val="92700047"/>
              </p:ext>
            </p:extLst>
          </p:nvPr>
        </p:nvGraphicFramePr>
        <p:xfrm>
          <a:off x="701675" y="1267997"/>
          <a:ext cx="10649705" cy="4944058"/>
        </p:xfrm>
        <a:graphic>
          <a:graphicData uri="http://schemas.openxmlformats.org/drawingml/2006/table">
            <a:tbl>
              <a:tblPr firstRow="1" bandRow="1">
                <a:tableStyleId>{D7AC3CCA-C797-4891-BE02-D94E43425B78}</a:tableStyleId>
              </a:tblPr>
              <a:tblGrid>
                <a:gridCol w="3075638">
                  <a:extLst>
                    <a:ext uri="{9D8B030D-6E8A-4147-A177-3AD203B41FA5}">
                      <a16:colId xmlns:a16="http://schemas.microsoft.com/office/drawing/2014/main" val="463366481"/>
                    </a:ext>
                  </a:extLst>
                </a:gridCol>
                <a:gridCol w="7574067">
                  <a:extLst>
                    <a:ext uri="{9D8B030D-6E8A-4147-A177-3AD203B41FA5}">
                      <a16:colId xmlns:a16="http://schemas.microsoft.com/office/drawing/2014/main" val="1292812807"/>
                    </a:ext>
                  </a:extLst>
                </a:gridCol>
              </a:tblGrid>
              <a:tr h="406852">
                <a:tc>
                  <a:txBody>
                    <a:bodyPr/>
                    <a:lstStyle/>
                    <a:p>
                      <a:pPr algn="ctr" fontAlgn="t"/>
                      <a:r>
                        <a:rPr lang="da-DK" sz="1400" b="1" u="none" strike="noStrike" dirty="0">
                          <a:solidFill>
                            <a:schemeClr val="tx1"/>
                          </a:solidFill>
                          <a:effectLst/>
                        </a:rPr>
                        <a:t>Hvad</a:t>
                      </a:r>
                      <a:endParaRPr lang="da-DK" sz="1400" b="1" i="0" u="none" strike="noStrike" dirty="0">
                        <a:solidFill>
                          <a:schemeClr val="tx1"/>
                        </a:solidFill>
                        <a:effectLst/>
                        <a:latin typeface="+mj-lt"/>
                      </a:endParaRPr>
                    </a:p>
                  </a:txBody>
                  <a:tcPr marL="2296" marR="2296" marT="2296" marB="0" anchor="ctr"/>
                </a:tc>
                <a:tc>
                  <a:txBody>
                    <a:bodyPr/>
                    <a:lstStyle/>
                    <a:p>
                      <a:pPr algn="ctr" fontAlgn="t"/>
                      <a:r>
                        <a:rPr lang="da-DK" sz="1400" u="none" strike="noStrike" dirty="0">
                          <a:effectLst/>
                        </a:rPr>
                        <a:t>Hvordan</a:t>
                      </a:r>
                      <a:endParaRPr lang="da-DK" sz="1400" b="1" i="0" u="none" strike="noStrike" dirty="0">
                        <a:solidFill>
                          <a:srgbClr val="FFFFFF"/>
                        </a:solidFill>
                        <a:effectLst/>
                        <a:latin typeface="Calibri Light" panose="020F0302020204030204" pitchFamily="34" charset="0"/>
                      </a:endParaRPr>
                    </a:p>
                  </a:txBody>
                  <a:tcPr marL="2296" marR="2296" marT="2296" marB="0" anchor="ctr"/>
                </a:tc>
                <a:extLst>
                  <a:ext uri="{0D108BD9-81ED-4DB2-BD59-A6C34878D82A}">
                    <a16:rowId xmlns:a16="http://schemas.microsoft.com/office/drawing/2014/main" val="1263186324"/>
                  </a:ext>
                </a:extLst>
              </a:tr>
              <a:tr h="949988">
                <a:tc>
                  <a:txBody>
                    <a:bodyPr/>
                    <a:lstStyle/>
                    <a:p>
                      <a:pPr algn="ctr" fontAlgn="b"/>
                      <a:r>
                        <a:rPr lang="da-DK" sz="1200" b="1" u="none" strike="noStrike" dirty="0">
                          <a:solidFill>
                            <a:srgbClr val="000000"/>
                          </a:solidFill>
                          <a:effectLst/>
                        </a:rPr>
                        <a:t>Primær anvendelse</a:t>
                      </a:r>
                    </a:p>
                    <a:p>
                      <a:pPr algn="ctr" fontAlgn="b"/>
                      <a:r>
                        <a:rPr lang="da-DK" sz="1200" b="0" u="none" strike="noStrike" dirty="0">
                          <a:solidFill>
                            <a:srgbClr val="000000"/>
                          </a:solidFill>
                          <a:effectLst/>
                        </a:rPr>
                        <a:t>Deling af viden mellem medarbejdere</a:t>
                      </a:r>
                      <a:endParaRPr lang="da-DK" sz="1200" b="0"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200" u="none" strike="noStrik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u="none" strike="noStrike" dirty="0">
                          <a:effectLst/>
                        </a:rPr>
                        <a:t>Primær anvendelse af Fælles Sprog III er </a:t>
                      </a:r>
                      <a:r>
                        <a:rPr lang="da-DK" sz="1200" b="1" u="none" strike="noStrike" dirty="0">
                          <a:effectLst/>
                        </a:rPr>
                        <a:t>deling af viden </a:t>
                      </a:r>
                      <a:r>
                        <a:rPr lang="da-DK" sz="1200" u="none" strike="noStrike" dirty="0">
                          <a:effectLst/>
                        </a:rPr>
                        <a:t>om borgeren, som medarbejderne har adgang til, både internt i kommunen i borgerjournalen og til samarbejdspartnere fx sygehuse og alment praktiserende læge. </a:t>
                      </a:r>
                      <a:endParaRPr lang="da-DK" sz="1200" b="1" u="none" strike="noStrike" dirty="0">
                        <a:solidFill>
                          <a:srgbClr val="FFFFFF"/>
                        </a:solidFill>
                        <a:effectLst/>
                      </a:endParaRPr>
                    </a:p>
                    <a:p>
                      <a:pPr algn="ctr"/>
                      <a:endParaRPr lang="da-DK" sz="1200" dirty="0"/>
                    </a:p>
                  </a:txBody>
                  <a:tcPr marL="2296" marR="2296" marT="2296" marB="0" anchor="ctr"/>
                </a:tc>
                <a:extLst>
                  <a:ext uri="{0D108BD9-81ED-4DB2-BD59-A6C34878D82A}">
                    <a16:rowId xmlns:a16="http://schemas.microsoft.com/office/drawing/2014/main" val="40696696"/>
                  </a:ext>
                </a:extLst>
              </a:tr>
              <a:tr h="1087113">
                <a:tc>
                  <a:txBody>
                    <a:bodyPr/>
                    <a:lstStyle/>
                    <a:p>
                      <a:pPr algn="ctr" fontAlgn="b"/>
                      <a:r>
                        <a:rPr lang="da-DK" sz="1200" b="0" u="none" strike="noStrike" dirty="0">
                          <a:solidFill>
                            <a:srgbClr val="000000"/>
                          </a:solidFill>
                          <a:effectLst/>
                        </a:rPr>
                        <a:t>Internt i kommunen </a:t>
                      </a:r>
                      <a:endParaRPr lang="da-DK" sz="1200" b="0" i="0" u="none" strike="noStrike" dirty="0">
                        <a:solidFill>
                          <a:srgbClr val="000000"/>
                        </a:solidFill>
                        <a:effectLst/>
                        <a:latin typeface="+mj-lt"/>
                      </a:endParaRPr>
                    </a:p>
                  </a:txBody>
                  <a:tcPr marL="2296" marR="2296" marT="2296" marB="0" anchor="ctr"/>
                </a:tc>
                <a:tc>
                  <a:txBody>
                    <a:bodyPr/>
                    <a:lstStyle/>
                    <a:p>
                      <a:pPr algn="ctr" fontAlgn="b"/>
                      <a:r>
                        <a:rPr lang="da-DK" sz="1200" b="0" u="none" strike="noStrike" dirty="0">
                          <a:solidFill>
                            <a:srgbClr val="000000"/>
                          </a:solidFill>
                          <a:effectLst/>
                        </a:rPr>
                        <a:t>Fælles Sprog III er et fælles sprog om borgernes tilstande og indsatser, det indebærer, at vi på tværs af faggrupper og områder er enige om, hvad ordene betyder. </a:t>
                      </a:r>
                    </a:p>
                    <a:p>
                      <a:pPr algn="ctr" fontAlgn="b"/>
                      <a:r>
                        <a:rPr lang="da-DK" sz="1200" b="0" u="none" strike="noStrike" dirty="0">
                          <a:solidFill>
                            <a:srgbClr val="000000"/>
                          </a:solidFill>
                          <a:effectLst/>
                        </a:rPr>
                        <a:t>Ideen er, at tilstande kan fungere som overskrifter, der giver et hurtigt overblik over, hvilke udfordringerne borgerne har, og hvilke indsatser kommunen har iværksat.</a:t>
                      </a:r>
                      <a:endParaRPr lang="da-DK" sz="1200" b="0" i="0" u="none" strike="noStrike" dirty="0">
                        <a:solidFill>
                          <a:srgbClr val="000000"/>
                        </a:solidFill>
                        <a:effectLst/>
                        <a:latin typeface="+mj-lt"/>
                      </a:endParaRPr>
                    </a:p>
                  </a:txBody>
                  <a:tcPr marL="2296" marR="2296" marT="2296" marB="0" anchor="ctr"/>
                </a:tc>
                <a:extLst>
                  <a:ext uri="{0D108BD9-81ED-4DB2-BD59-A6C34878D82A}">
                    <a16:rowId xmlns:a16="http://schemas.microsoft.com/office/drawing/2014/main" val="3253825970"/>
                  </a:ext>
                </a:extLst>
              </a:tr>
              <a:tr h="837387">
                <a:tc>
                  <a:txBody>
                    <a:bodyPr/>
                    <a:lstStyle/>
                    <a:p>
                      <a:pPr algn="ctr" fontAlgn="b"/>
                      <a:r>
                        <a:rPr lang="da-DK" sz="1200" b="0" u="none" strike="noStrike" dirty="0">
                          <a:solidFill>
                            <a:srgbClr val="000000"/>
                          </a:solidFill>
                          <a:effectLst/>
                        </a:rPr>
                        <a:t>Med samarbejdspartnere fx almen praksis</a:t>
                      </a:r>
                    </a:p>
                    <a:p>
                      <a:pPr algn="ctr" fontAlgn="b"/>
                      <a:r>
                        <a:rPr lang="da-DK" sz="1200" b="0" u="none" strike="noStrike" dirty="0">
                          <a:solidFill>
                            <a:srgbClr val="000000"/>
                          </a:solidFill>
                          <a:effectLst/>
                        </a:rPr>
                        <a:t> og sygehus</a:t>
                      </a:r>
                      <a:endParaRPr lang="da-DK" sz="1200" b="0"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a-DK" sz="1200" b="0" u="none" strike="noStrike" kern="1200" dirty="0">
                        <a:solidFill>
                          <a:schemeClr val="tx1"/>
                        </a:solidFill>
                        <a:effectLs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da-DK" sz="1200" b="0" u="none" strike="noStrike" kern="1200" dirty="0">
                          <a:solidFill>
                            <a:schemeClr val="tx1"/>
                          </a:solidFill>
                          <a:effectLst/>
                        </a:rPr>
                        <a:t>Når borger indlægges sendes en indlæggelsesrapport til sygehuset via MedCom-standarden. Indlæggelsesrapporten består af de 12 sygeplejefaglige problemområder/tilstandsområder, hvor der under problemområdet ‘funktionsniveau’ indsættes 7 Kommunale pleje- og omsorgstilstande. </a:t>
                      </a:r>
                    </a:p>
                    <a:p>
                      <a:pPr marL="0" marR="0" lvl="0" indent="0" algn="ctr" defTabSz="914400" rtl="0" eaLnBrk="1" fontAlgn="b" latinLnBrk="0" hangingPunct="1">
                        <a:lnSpc>
                          <a:spcPct val="100000"/>
                        </a:lnSpc>
                        <a:spcBef>
                          <a:spcPts val="0"/>
                        </a:spcBef>
                        <a:spcAft>
                          <a:spcPts val="0"/>
                        </a:spcAft>
                        <a:buClrTx/>
                        <a:buSzTx/>
                        <a:buFontTx/>
                        <a:buNone/>
                        <a:tabLst/>
                        <a:defRPr/>
                      </a:pPr>
                      <a:endParaRPr lang="da-DK" sz="1200" b="0" u="none" strike="noStrike" kern="1200" dirty="0">
                        <a:solidFill>
                          <a:schemeClr val="tx1"/>
                        </a:solidFill>
                        <a:effectLs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da-DK" sz="1200" b="0" u="none" strike="noStrike" kern="1200" dirty="0">
                          <a:solidFill>
                            <a:schemeClr val="tx1"/>
                          </a:solidFill>
                          <a:effectLst/>
                        </a:rPr>
                        <a:t>Sygehuset sender ved udskrivelse en pleje-forløbsplan til kommunen. </a:t>
                      </a:r>
                      <a:endParaRPr lang="da-DK" sz="1200" b="0" u="none" strike="noStrike" kern="1200" dirty="0">
                        <a:solidFill>
                          <a:schemeClr val="tx1"/>
                        </a:solidFill>
                        <a:effectLst/>
                        <a:highlight>
                          <a:srgbClr val="FFFF00"/>
                        </a:highlight>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da-DK" sz="1200" b="0" i="0" u="none" strike="noStrike" dirty="0">
                        <a:solidFill>
                          <a:schemeClr val="tx1"/>
                        </a:solidFill>
                        <a:effectLst/>
                        <a:latin typeface="+mj-lt"/>
                      </a:endParaRPr>
                    </a:p>
                  </a:txBody>
                  <a:tcPr marL="2296" marR="2296" marT="2296" marB="0" anchor="ctr"/>
                </a:tc>
                <a:extLst>
                  <a:ext uri="{0D108BD9-81ED-4DB2-BD59-A6C34878D82A}">
                    <a16:rowId xmlns:a16="http://schemas.microsoft.com/office/drawing/2014/main" val="3273369098"/>
                  </a:ext>
                </a:extLst>
              </a:tr>
              <a:tr h="1217649">
                <a:tc>
                  <a:txBody>
                    <a:bodyPr/>
                    <a:lstStyle/>
                    <a:p>
                      <a:pPr algn="ctr" fontAlgn="b"/>
                      <a:r>
                        <a:rPr lang="da-DK" sz="1200" b="1" u="none" strike="noStrike" dirty="0">
                          <a:solidFill>
                            <a:srgbClr val="000000"/>
                          </a:solidFill>
                          <a:effectLst/>
                        </a:rPr>
                        <a:t>Sekundær anvendelse </a:t>
                      </a:r>
                      <a:endParaRPr lang="da-DK" sz="1200" b="1"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200" b="0" u="none" strike="noStrike" dirty="0">
                          <a:solidFill>
                            <a:schemeClr val="tx1"/>
                          </a:solidFill>
                          <a:effectLst/>
                        </a:rPr>
                        <a:t>Sekundær anvendelse af Fælles Sprog III handler om de data, som kan trækkes ud af de elektroniske omsorgssystemer. </a:t>
                      </a:r>
                      <a:r>
                        <a:rPr lang="da-DK" sz="1200" dirty="0"/>
                        <a:t>Den dokumentation, som foretages i hverdagen i praksis, kan man forestille sig, at der kommer nogle kroge i – som gør det muligt at videresende disse elementer til Gateway, FLIS og Sundhedsdatastyrelsen. </a:t>
                      </a:r>
                      <a:endParaRPr lang="da-DK" sz="1200" b="0" i="0" u="none" strike="noStrike" kern="1200" dirty="0">
                        <a:solidFill>
                          <a:schemeClr val="tx1"/>
                        </a:solidFill>
                        <a:effectLst/>
                        <a:latin typeface="+mn-lt"/>
                        <a:ea typeface="+mn-ea"/>
                        <a:cs typeface="+mn-cs"/>
                      </a:endParaRPr>
                    </a:p>
                  </a:txBody>
                  <a:tcPr marL="2296" marR="2296" marT="2296" marB="0" anchor="ctr"/>
                </a:tc>
                <a:extLst>
                  <a:ext uri="{0D108BD9-81ED-4DB2-BD59-A6C34878D82A}">
                    <a16:rowId xmlns:a16="http://schemas.microsoft.com/office/drawing/2014/main" val="176645399"/>
                  </a:ext>
                </a:extLst>
              </a:tr>
            </a:tbl>
          </a:graphicData>
        </a:graphic>
      </p:graphicFrame>
    </p:spTree>
    <p:extLst>
      <p:ext uri="{BB962C8B-B14F-4D97-AF65-F5344CB8AC3E}">
        <p14:creationId xmlns:p14="http://schemas.microsoft.com/office/powerpoint/2010/main" val="250489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64090-DA58-EAD8-7914-919096D3E2FA}"/>
              </a:ext>
            </a:extLst>
          </p:cNvPr>
          <p:cNvSpPr>
            <a:spLocks noGrp="1"/>
          </p:cNvSpPr>
          <p:nvPr>
            <p:ph type="title"/>
          </p:nvPr>
        </p:nvSpPr>
        <p:spPr>
          <a:xfrm>
            <a:off x="334417" y="2830245"/>
            <a:ext cx="7839524" cy="1002638"/>
          </a:xfrm>
        </p:spPr>
        <p:txBody>
          <a:bodyPr/>
          <a:lstStyle/>
          <a:p>
            <a:r>
              <a:rPr lang="da-DK" sz="2800" b="1" dirty="0">
                <a:solidFill>
                  <a:srgbClr val="576B7C"/>
                </a:solidFill>
              </a:rPr>
              <a:t>Historik og baggrund for Fælles Sprog III</a:t>
            </a:r>
            <a:br>
              <a:rPr lang="da-DK" sz="2800" b="1" dirty="0">
                <a:solidFill>
                  <a:srgbClr val="576B7C"/>
                </a:solidFill>
              </a:rPr>
            </a:br>
            <a:endParaRPr lang="da-DK" sz="2800" b="1" dirty="0">
              <a:solidFill>
                <a:srgbClr val="576B7C"/>
              </a:solidFill>
            </a:endParaRPr>
          </a:p>
        </p:txBody>
      </p:sp>
      <p:sp>
        <p:nvSpPr>
          <p:cNvPr id="5" name="Pladsholder til slidenummer 4">
            <a:extLst>
              <a:ext uri="{FF2B5EF4-FFF2-40B4-BE49-F238E27FC236}">
                <a16:creationId xmlns:a16="http://schemas.microsoft.com/office/drawing/2014/main" id="{7C8667D0-4C33-FB7D-FEE6-F8DE4FBE867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EF20EC12-9072-A714-53AD-C0728EEC3FA5}"/>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63586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E66195C7-D72F-3D5C-23FD-095FEC3A45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graphicFrame>
        <p:nvGraphicFramePr>
          <p:cNvPr id="5" name="Tabel 4">
            <a:extLst>
              <a:ext uri="{FF2B5EF4-FFF2-40B4-BE49-F238E27FC236}">
                <a16:creationId xmlns:a16="http://schemas.microsoft.com/office/drawing/2014/main" id="{C531A10A-866E-73DF-399C-31D49BD253C6}"/>
              </a:ext>
            </a:extLst>
          </p:cNvPr>
          <p:cNvGraphicFramePr>
            <a:graphicFrameLocks noGrp="1"/>
          </p:cNvGraphicFramePr>
          <p:nvPr/>
        </p:nvGraphicFramePr>
        <p:xfrm>
          <a:off x="224983" y="794370"/>
          <a:ext cx="11742033" cy="5954029"/>
        </p:xfrm>
        <a:graphic>
          <a:graphicData uri="http://schemas.openxmlformats.org/drawingml/2006/table">
            <a:tbl>
              <a:tblPr firstRow="1" bandRow="1"/>
              <a:tblGrid>
                <a:gridCol w="2935906">
                  <a:extLst>
                    <a:ext uri="{9D8B030D-6E8A-4147-A177-3AD203B41FA5}">
                      <a16:colId xmlns:a16="http://schemas.microsoft.com/office/drawing/2014/main" val="401463115"/>
                    </a:ext>
                  </a:extLst>
                </a:gridCol>
                <a:gridCol w="8806127">
                  <a:extLst>
                    <a:ext uri="{9D8B030D-6E8A-4147-A177-3AD203B41FA5}">
                      <a16:colId xmlns:a16="http://schemas.microsoft.com/office/drawing/2014/main" val="2747069717"/>
                    </a:ext>
                  </a:extLst>
                </a:gridCol>
              </a:tblGrid>
              <a:tr h="351973">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Aftaler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Indhold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1441278"/>
                  </a:ext>
                </a:extLst>
              </a:tr>
              <a:tr h="1187910">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(1998)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lnSpc>
                          <a:spcPct val="100000"/>
                        </a:lnSpc>
                        <a:spcAft>
                          <a:spcPts val="600"/>
                        </a:spcAft>
                        <a:buNone/>
                      </a:pPr>
                      <a:r>
                        <a:rPr lang="da-DK" sz="1200" dirty="0"/>
                        <a:t>Hensigten med at udvikle Fælles Sprog til alle kommuner var at gå fra papirjournaler til elektroniske omsorgsjournaler på ældreområdet (EOJ systemer).</a:t>
                      </a:r>
                    </a:p>
                    <a:p>
                      <a:pPr marL="285750" indent="-285750">
                        <a:lnSpc>
                          <a:spcPct val="100000"/>
                        </a:lnSpc>
                        <a:spcAft>
                          <a:spcPts val="600"/>
                        </a:spcAft>
                        <a:buFont typeface="Arial" panose="020B0604020202020204" pitchFamily="34" charset="0"/>
                        <a:buChar char="•"/>
                      </a:pPr>
                      <a:r>
                        <a:rPr lang="da-DK" sz="1200" dirty="0"/>
                        <a:t>For dyrt og svært at alle 271 kommuner skulle udvikle egne EOJ systemer</a:t>
                      </a:r>
                    </a:p>
                    <a:p>
                      <a:pPr marL="285750" indent="-285750">
                        <a:lnSpc>
                          <a:spcPct val="100000"/>
                        </a:lnSpc>
                        <a:spcAft>
                          <a:spcPts val="600"/>
                        </a:spcAft>
                        <a:buFont typeface="Arial" panose="020B0604020202020204" pitchFamily="34" charset="0"/>
                        <a:buChar char="•"/>
                      </a:pPr>
                      <a:r>
                        <a:rPr lang="da-DK" sz="1200" dirty="0"/>
                        <a:t>Et kommunalt ønske om at skabe overblik og gennemsigtighed i ældreplejen (styre økonomien)</a:t>
                      </a:r>
                    </a:p>
                    <a:p>
                      <a:pPr marL="285750" indent="-285750">
                        <a:lnSpc>
                          <a:spcPct val="100000"/>
                        </a:lnSpc>
                        <a:spcAft>
                          <a:spcPts val="600"/>
                        </a:spcAft>
                        <a:buFont typeface="Arial" panose="020B0604020202020204" pitchFamily="34" charset="0"/>
                        <a:buChar char="•"/>
                      </a:pPr>
                      <a:r>
                        <a:rPr lang="da-DK" sz="1200" dirty="0"/>
                        <a:t>FS var målrettet visitatorerne: de første koncepter for indsatskataloger udvikles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2756259478"/>
                  </a:ext>
                </a:extLst>
              </a:tr>
              <a:tr h="1162211">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 (2003)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buNone/>
                      </a:pPr>
                      <a:r>
                        <a:rPr lang="da-DK" sz="1200" dirty="0"/>
                        <a:t>Udviklingen på det kommunale ældre- og handicapområde, kræver at EOJ-systemerne og dermed Fælles sprog videreudvikles. Den nye version skal:</a:t>
                      </a:r>
                    </a:p>
                    <a:p>
                      <a:pPr marL="285750" indent="-285750">
                        <a:buFont typeface="Arial" panose="020B0604020202020204" pitchFamily="34" charset="0"/>
                        <a:buChar char="•"/>
                      </a:pPr>
                      <a:r>
                        <a:rPr lang="da-DK" sz="1200" dirty="0"/>
                        <a:t>Understøtte borgerens retssikkerhed</a:t>
                      </a:r>
                    </a:p>
                    <a:p>
                      <a:pPr marL="285750" indent="-285750">
                        <a:buFont typeface="Arial" panose="020B0604020202020204" pitchFamily="34" charset="0"/>
                        <a:buChar char="•"/>
                      </a:pPr>
                      <a:r>
                        <a:rPr lang="da-DK" sz="1200" dirty="0"/>
                        <a:t>Give sikker myndighedsdrift, fokus er på ‘den gode afgørelse’</a:t>
                      </a:r>
                    </a:p>
                    <a:p>
                      <a:pPr marL="285750" indent="-285750">
                        <a:buFont typeface="Arial" panose="020B0604020202020204" pitchFamily="34" charset="0"/>
                        <a:buChar char="•"/>
                      </a:pPr>
                      <a:r>
                        <a:rPr lang="da-DK" sz="1200" dirty="0"/>
                        <a:t>Øge fokus på den tværfaglige borgerjournal</a:t>
                      </a:r>
                    </a:p>
                    <a:p>
                      <a:pPr marL="0" indent="0">
                        <a:buFont typeface="Arial" panose="020B0604020202020204" pitchFamily="34" charset="0"/>
                        <a:buNone/>
                      </a:pPr>
                      <a:r>
                        <a:rPr lang="da-DK" sz="1200" dirty="0"/>
                        <a:t>FSII var fortsat målrettet visitatorerne og indsatskatalogerne opdateres så de baseres på ICF og tilføjes 0-4 skalaen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2788039184"/>
                  </a:ext>
                </a:extLst>
              </a:tr>
              <a:tr h="479963">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III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Kommunerne forpligtede sig ved Økonomiaftalen 2013 til at implementere FSIII. I økonomiaftalen for 2018 var KL og regeringen enige om, at så vidt det var muligt, skulle alle kommuner have implementeret FSIII inden udgangen af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439376704"/>
                  </a:ext>
                </a:extLst>
              </a:tr>
              <a:tr h="1143913">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Visning af Fælles Sprog III data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økonomiaftalen for 2019 blev det aftalt, at FSIII-data blev stillet til rådighed fra de første kommuner i 2019 og fra øvrige kommuner med udgangen af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økonomiaftalen 2022 blev det mellem KL og Regeringen aftalt, at alle kommuner skal have implementeret FSIII og tilvejebragt den nødvendige integration til den fælleskommunale Gateway. Data afleveres til FLIS og Sundhedsdatastyrelsen.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3201768747"/>
                  </a:ext>
                </a:extLst>
              </a:tr>
              <a:tr h="791940">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III Sundhedsfremme og forebyggelse og Genoptræning efter sygehusophold (2019 –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Der blev i 2018 afsat midler i Sundhedsdataprogrammet til at udvikle en fælleskommunal datastandard på Sundhedsfremme og forebyggelse. Fælles Sprog III på patientrettet forebyggelse forelå i 2019. </a:t>
                      </a:r>
                    </a:p>
                    <a:p>
                      <a:r>
                        <a:rPr lang="da-DK" sz="1200" dirty="0"/>
                        <a:t>I økonomiaftalen for 2023 blev det aftalt, af kommunerne skulle implementere Fælles Sprog III på §§ 119 og 140 med henblik på at kunne aflevere data til FKGateway og Sundhedsdatastyrelsen inden udgangen af 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936921943"/>
                  </a:ext>
                </a:extLst>
              </a:tr>
              <a:tr h="718273">
                <a:tc>
                  <a:txBody>
                    <a:bodyPr/>
                    <a:lstStyle/>
                    <a:p>
                      <a:r>
                        <a:rPr lang="da-DK" sz="1200" dirty="0"/>
                        <a:t>Udvikling af Kommunalt Hjælpemiddelområde i Fælles Sprog 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r>
                        <a:rPr lang="da-DK" sz="1200" dirty="0"/>
                        <a:t>Det blev i Kommunernes Digitaliseringsprogram, Delprogram 5, besluttet af udvikle datastandard på Kommunalt Hjælpemiddelområde. 27 kommuner har været inddraget i udviklingen af funktionsområdet i perioden 2023-2025.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404129577"/>
                  </a:ext>
                </a:extLst>
              </a:tr>
            </a:tbl>
          </a:graphicData>
        </a:graphic>
      </p:graphicFrame>
      <p:sp>
        <p:nvSpPr>
          <p:cNvPr id="6" name="Tekstfelt 5">
            <a:extLst>
              <a:ext uri="{FF2B5EF4-FFF2-40B4-BE49-F238E27FC236}">
                <a16:creationId xmlns:a16="http://schemas.microsoft.com/office/drawing/2014/main" id="{80603740-7175-B0EF-FCA8-1434D21741D9}"/>
              </a:ext>
            </a:extLst>
          </p:cNvPr>
          <p:cNvSpPr txBox="1"/>
          <p:nvPr/>
        </p:nvSpPr>
        <p:spPr>
          <a:xfrm>
            <a:off x="1046744" y="217953"/>
            <a:ext cx="7116429" cy="701281"/>
          </a:xfrm>
          <a:prstGeom prst="rect">
            <a:avLst/>
          </a:prstGeom>
        </p:spPr>
        <p:txBody>
          <a:bodyPr vert="horz" lIns="0" tIns="0" rIns="0" bIns="0" rtlCol="0" anchor="ctr">
            <a:noAutofit/>
          </a:bodyPr>
          <a:lstStyle>
            <a:lvl1pPr algn="ctr">
              <a:lnSpc>
                <a:spcPct val="90000"/>
              </a:lnSpc>
              <a:spcBef>
                <a:spcPct val="0"/>
              </a:spcBef>
              <a:buNone/>
              <a:defRPr sz="32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Fælles Sprog III - historisk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 – udvikling fra Fælles sprog til FSII og til FSIII</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a-DK" sz="3200" b="1" i="0" u="none" strike="noStrike" kern="1200" cap="none" spc="0" normalizeH="0" baseline="0" noProof="0" dirty="0">
              <a:ln>
                <a:noFill/>
              </a:ln>
              <a:solidFill>
                <a:srgbClr val="576B7C"/>
              </a:solidFill>
              <a:effectLst/>
              <a:uLnTx/>
              <a:uFillTx/>
              <a:latin typeface="Georgia"/>
              <a:ea typeface="+mj-ea"/>
              <a:cs typeface="+mj-cs"/>
            </a:endParaRPr>
          </a:p>
        </p:txBody>
      </p:sp>
      <p:sp>
        <p:nvSpPr>
          <p:cNvPr id="2" name="Rektangel 1">
            <a:extLst>
              <a:ext uri="{FF2B5EF4-FFF2-40B4-BE49-F238E27FC236}">
                <a16:creationId xmlns:a16="http://schemas.microsoft.com/office/drawing/2014/main" id="{EDA51C78-BB88-B58D-EB64-E4D26C077FDC}"/>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141E4D"/>
                </a:solidFill>
                <a:effectLst/>
                <a:uLnTx/>
                <a:uFillTx/>
                <a:latin typeface="Georgia"/>
                <a:ea typeface="+mn-ea"/>
                <a:cs typeface="+mn-cs"/>
              </a:rPr>
              <a:t>FSIII Pixi-guide</a:t>
            </a:r>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Tree>
    <p:extLst>
      <p:ext uri="{BB962C8B-B14F-4D97-AF65-F5344CB8AC3E}">
        <p14:creationId xmlns:p14="http://schemas.microsoft.com/office/powerpoint/2010/main" val="25926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E66195C7-D72F-3D5C-23FD-095FEC3A45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graphicFrame>
        <p:nvGraphicFramePr>
          <p:cNvPr id="5" name="Tabel 4">
            <a:extLst>
              <a:ext uri="{FF2B5EF4-FFF2-40B4-BE49-F238E27FC236}">
                <a16:creationId xmlns:a16="http://schemas.microsoft.com/office/drawing/2014/main" id="{C531A10A-866E-73DF-399C-31D49BD253C6}"/>
              </a:ext>
            </a:extLst>
          </p:cNvPr>
          <p:cNvGraphicFramePr>
            <a:graphicFrameLocks noGrp="1"/>
          </p:cNvGraphicFramePr>
          <p:nvPr/>
        </p:nvGraphicFramePr>
        <p:xfrm>
          <a:off x="397869" y="1163622"/>
          <a:ext cx="11569147" cy="1163386"/>
        </p:xfrm>
        <a:graphic>
          <a:graphicData uri="http://schemas.openxmlformats.org/drawingml/2006/table">
            <a:tbl>
              <a:tblPr firstRow="1" bandRow="1"/>
              <a:tblGrid>
                <a:gridCol w="3197458">
                  <a:extLst>
                    <a:ext uri="{9D8B030D-6E8A-4147-A177-3AD203B41FA5}">
                      <a16:colId xmlns:a16="http://schemas.microsoft.com/office/drawing/2014/main" val="401463115"/>
                    </a:ext>
                  </a:extLst>
                </a:gridCol>
                <a:gridCol w="8371689">
                  <a:extLst>
                    <a:ext uri="{9D8B030D-6E8A-4147-A177-3AD203B41FA5}">
                      <a16:colId xmlns:a16="http://schemas.microsoft.com/office/drawing/2014/main" val="2747069717"/>
                    </a:ext>
                  </a:extLst>
                </a:gridCol>
              </a:tblGrid>
              <a:tr h="350191">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Aftaler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Indhold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1441278"/>
                  </a:ext>
                </a:extLst>
              </a:tr>
              <a:tr h="79762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Forenklet Fælles Sprog III (FSIII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lnSpc>
                          <a:spcPct val="100000"/>
                        </a:lnSpc>
                        <a:spcAft>
                          <a:spcPts val="600"/>
                        </a:spcAft>
                        <a:buNone/>
                      </a:pPr>
                      <a:r>
                        <a:rPr lang="da-DK" sz="1200" dirty="0"/>
                        <a:t>KL’s bestyrelse godkendte den 24. januar 2024 en forenkling af Fælles Sprog III.</a:t>
                      </a:r>
                    </a:p>
                    <a:p>
                      <a:pPr marL="0" indent="0">
                        <a:lnSpc>
                          <a:spcPct val="100000"/>
                        </a:lnSpc>
                        <a:spcAft>
                          <a:spcPts val="600"/>
                        </a:spcAft>
                        <a:buNone/>
                      </a:pPr>
                      <a:r>
                        <a:rPr lang="da-DK" sz="1200" dirty="0"/>
                        <a:t>KL og kommunerne har sammen udviklet et forenklet Fælles Sprog III, der indeholder både en forenkling af tilstande, indsatser og dokumentationsmetode. Det forenklede Fælles Sprog III hedder Fælles Sprog III 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2756259478"/>
                  </a:ext>
                </a:extLst>
              </a:tr>
            </a:tbl>
          </a:graphicData>
        </a:graphic>
      </p:graphicFrame>
      <p:sp>
        <p:nvSpPr>
          <p:cNvPr id="6" name="Tekstfelt 5">
            <a:extLst>
              <a:ext uri="{FF2B5EF4-FFF2-40B4-BE49-F238E27FC236}">
                <a16:creationId xmlns:a16="http://schemas.microsoft.com/office/drawing/2014/main" id="{80603740-7175-B0EF-FCA8-1434D21741D9}"/>
              </a:ext>
            </a:extLst>
          </p:cNvPr>
          <p:cNvSpPr txBox="1"/>
          <p:nvPr/>
        </p:nvSpPr>
        <p:spPr>
          <a:xfrm>
            <a:off x="1023294" y="388963"/>
            <a:ext cx="7116429" cy="701281"/>
          </a:xfrm>
          <a:prstGeom prst="rect">
            <a:avLst/>
          </a:prstGeom>
        </p:spPr>
        <p:txBody>
          <a:bodyPr vert="horz" lIns="0" tIns="0" rIns="0" bIns="0" rtlCol="0" anchor="ctr">
            <a:noAutofit/>
          </a:bodyPr>
          <a:lstStyle>
            <a:lvl1pPr algn="ctr">
              <a:lnSpc>
                <a:spcPct val="90000"/>
              </a:lnSpc>
              <a:spcBef>
                <a:spcPct val="0"/>
              </a:spcBef>
              <a:buNone/>
              <a:defRPr sz="32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Fælles Sprog III – fremadrettet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none" strike="noStrike" kern="1200" cap="none" spc="0" normalizeH="0" baseline="0" noProof="0" dirty="0">
                <a:ln>
                  <a:noFill/>
                </a:ln>
                <a:solidFill>
                  <a:srgbClr val="576B7C"/>
                </a:solidFill>
                <a:effectLst/>
                <a:uLnTx/>
                <a:uFillTx/>
                <a:latin typeface="Georgia"/>
                <a:ea typeface="+mj-ea"/>
                <a:cs typeface="+mj-cs"/>
              </a:rPr>
              <a:t>- </a:t>
            </a:r>
            <a:r>
              <a:rPr kumimoji="0" lang="da-DK" sz="2000" b="0" i="0" u="none" strike="noStrike" kern="1200" cap="none" spc="0" normalizeH="0" baseline="0" noProof="0" dirty="0">
                <a:ln>
                  <a:noFill/>
                </a:ln>
                <a:solidFill>
                  <a:srgbClr val="576B7C"/>
                </a:solidFill>
                <a:effectLst/>
                <a:uLnTx/>
                <a:uFillTx/>
                <a:latin typeface="Georgia"/>
                <a:ea typeface="+mj-ea"/>
                <a:cs typeface="+mj-cs"/>
              </a:rPr>
              <a:t>Fælles Sprog III 2.0</a:t>
            </a:r>
            <a:r>
              <a:rPr kumimoji="0" lang="da-DK" sz="2800" b="1" i="0" u="none" strike="noStrike" kern="1200" cap="none" spc="0" normalizeH="0" baseline="0" noProof="0" dirty="0">
                <a:ln>
                  <a:noFill/>
                </a:ln>
                <a:solidFill>
                  <a:srgbClr val="576B7C"/>
                </a:solidFill>
                <a:effectLst/>
                <a:uLnTx/>
                <a:uFillTx/>
                <a:latin typeface="Georgia"/>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 </a:t>
            </a:r>
            <a:endParaRPr kumimoji="0" lang="da-DK" sz="3200" b="1" i="0" u="none" strike="noStrike" kern="1200" cap="none" spc="0" normalizeH="0" baseline="0" noProof="0" dirty="0">
              <a:ln>
                <a:noFill/>
              </a:ln>
              <a:solidFill>
                <a:srgbClr val="576B7C"/>
              </a:solidFill>
              <a:effectLst/>
              <a:uLnTx/>
              <a:uFillTx/>
              <a:latin typeface="Georgia"/>
              <a:ea typeface="+mj-ea"/>
              <a:cs typeface="+mj-cs"/>
            </a:endParaRPr>
          </a:p>
        </p:txBody>
      </p:sp>
      <p:sp>
        <p:nvSpPr>
          <p:cNvPr id="2" name="Rektangel 1">
            <a:extLst>
              <a:ext uri="{FF2B5EF4-FFF2-40B4-BE49-F238E27FC236}">
                <a16:creationId xmlns:a16="http://schemas.microsoft.com/office/drawing/2014/main" id="{EDA51C78-BB88-B58D-EB64-E4D26C077FDC}"/>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94942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070FE69-9B44-4D7E-9940-A44705289290}"/>
              </a:ext>
            </a:extLst>
          </p:cNvPr>
          <p:cNvSpPr>
            <a:spLocks noGrp="1"/>
          </p:cNvSpPr>
          <p:nvPr>
            <p:ph type="title"/>
          </p:nvPr>
        </p:nvSpPr>
        <p:spPr>
          <a:xfrm>
            <a:off x="1012842" y="190643"/>
            <a:ext cx="10594721" cy="745376"/>
          </a:xfrm>
          <a:prstGeom prst="rect">
            <a:avLst/>
          </a:prstGeom>
        </p:spPr>
        <p:txBody>
          <a:bodyPr vert="horz" lIns="0" tIns="0" rIns="0" bIns="0" rtlCol="0" anchor="ctr">
            <a:noAutofit/>
          </a:bodyPr>
          <a:lstStyle/>
          <a:p>
            <a:r>
              <a:rPr lang="da-DK" sz="2800" b="1" dirty="0">
                <a:solidFill>
                  <a:srgbClr val="576B7C"/>
                </a:solidFill>
              </a:rPr>
              <a:t>Eksisterende Funktionsområder</a:t>
            </a:r>
            <a:br>
              <a:rPr lang="da-DK" sz="2800" b="1" dirty="0">
                <a:solidFill>
                  <a:srgbClr val="576B7C"/>
                </a:solidFill>
              </a:rPr>
            </a:br>
            <a:r>
              <a:rPr lang="da-DK" sz="2800" b="1" dirty="0">
                <a:solidFill>
                  <a:srgbClr val="576B7C"/>
                </a:solidFill>
              </a:rPr>
              <a:t> </a:t>
            </a:r>
            <a:r>
              <a:rPr lang="da-DK" sz="2800" dirty="0">
                <a:solidFill>
                  <a:srgbClr val="576B7C"/>
                </a:solidFill>
              </a:rPr>
              <a:t>- </a:t>
            </a:r>
            <a:r>
              <a:rPr lang="da-DK" sz="2000" dirty="0">
                <a:solidFill>
                  <a:srgbClr val="576B7C"/>
                </a:solidFill>
              </a:rPr>
              <a:t>med respektive tilstandsområder</a:t>
            </a:r>
          </a:p>
        </p:txBody>
      </p:sp>
      <p:sp>
        <p:nvSpPr>
          <p:cNvPr id="31" name="Tekstfelt 30">
            <a:extLst>
              <a:ext uri="{FF2B5EF4-FFF2-40B4-BE49-F238E27FC236}">
                <a16:creationId xmlns:a16="http://schemas.microsoft.com/office/drawing/2014/main" id="{2EC4C989-0B5C-4ED4-AD99-58FEAB6ECA03}"/>
              </a:ext>
            </a:extLst>
          </p:cNvPr>
          <p:cNvSpPr txBox="1"/>
          <p:nvPr/>
        </p:nvSpPr>
        <p:spPr>
          <a:xfrm>
            <a:off x="-127146" y="4478123"/>
            <a:ext cx="4931374" cy="781610"/>
          </a:xfrm>
          <a:prstGeom prst="rect">
            <a:avLst/>
          </a:prstGeom>
        </p:spPr>
        <p:txBody>
          <a:bodyPr vert="horz" lIns="0" tIns="0" rIns="0" bIns="0" rtlCol="0" anchor="ctr">
            <a:noAutofit/>
          </a:bodyPr>
          <a:lstStyle>
            <a:lvl1pPr algn="ctr">
              <a:lnSpc>
                <a:spcPct val="90000"/>
              </a:lnSpc>
              <a:spcBef>
                <a:spcPct val="0"/>
              </a:spcBef>
              <a:buNone/>
              <a:defRPr sz="3200" b="1">
                <a:solidFill>
                  <a:srgbClr val="576B7C"/>
                </a:solidFill>
                <a:latin typeface="+mj-lt"/>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Funktionsområder på socialområdet</a:t>
            </a:r>
          </a:p>
        </p:txBody>
      </p:sp>
      <p:sp>
        <p:nvSpPr>
          <p:cNvPr id="15" name="Tekstfelt 14">
            <a:extLst>
              <a:ext uri="{FF2B5EF4-FFF2-40B4-BE49-F238E27FC236}">
                <a16:creationId xmlns:a16="http://schemas.microsoft.com/office/drawing/2014/main" id="{E1BE7A4C-8B36-43D5-99DF-0F6677522F4A}"/>
              </a:ext>
            </a:extLst>
          </p:cNvPr>
          <p:cNvSpPr txBox="1"/>
          <p:nvPr/>
        </p:nvSpPr>
        <p:spPr>
          <a:xfrm>
            <a:off x="4116160" y="2008065"/>
            <a:ext cx="1912272" cy="79570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16" name="Tekstfelt 15">
            <a:extLst>
              <a:ext uri="{FF2B5EF4-FFF2-40B4-BE49-F238E27FC236}">
                <a16:creationId xmlns:a16="http://schemas.microsoft.com/office/drawing/2014/main" id="{3799FA85-0561-4687-A0B6-0A82FAA42B48}"/>
              </a:ext>
            </a:extLst>
          </p:cNvPr>
          <p:cNvSpPr txBox="1"/>
          <p:nvPr/>
        </p:nvSpPr>
        <p:spPr>
          <a:xfrm>
            <a:off x="3607546" y="1128087"/>
            <a:ext cx="3225522" cy="821892"/>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pleje- og omsorg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76B7C"/>
                </a:solidFill>
                <a:effectLst/>
                <a:uLnTx/>
                <a:uFillTx/>
                <a:latin typeface="Georgia"/>
                <a:ea typeface="+mn-ea"/>
                <a:cs typeface="+mn-cs"/>
              </a:rPr>
              <a:t>Lov om Social Service  </a:t>
            </a:r>
            <a:br>
              <a:rPr kumimoji="0" lang="en-US" sz="1000" b="0" i="0" u="none" strike="noStrike" kern="1200" cap="none" spc="0" normalizeH="0" baseline="0" noProof="0" dirty="0">
                <a:ln>
                  <a:noFill/>
                </a:ln>
                <a:solidFill>
                  <a:srgbClr val="576B7C"/>
                </a:solidFill>
                <a:effectLst/>
                <a:uLnTx/>
                <a:uFillTx/>
                <a:latin typeface="Georgia"/>
                <a:ea typeface="+mn-ea"/>
                <a:cs typeface="+mn-cs"/>
              </a:rPr>
            </a:br>
            <a:r>
              <a:rPr kumimoji="0" lang="en-US" sz="1000" b="0" i="0" u="none" strike="noStrike" kern="1200" cap="none" spc="0" normalizeH="0" baseline="0" noProof="0" dirty="0">
                <a:ln>
                  <a:noFill/>
                </a:ln>
                <a:solidFill>
                  <a:srgbClr val="576B7C"/>
                </a:solidFill>
                <a:effectLst/>
                <a:uLnTx/>
                <a:uFillTx/>
                <a:latin typeface="Georgia"/>
                <a:ea typeface="+mn-ea"/>
                <a:cs typeface="+mn-cs"/>
              </a:rPr>
              <a:t> §§ 83, 83a, 84 stk. 1.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76B7C"/>
                </a:solidFill>
                <a:effectLst/>
                <a:uLnTx/>
                <a:uFillTx/>
                <a:latin typeface="Georgia"/>
                <a:ea typeface="+mn-ea"/>
                <a:cs typeface="+mn-cs"/>
              </a:rPr>
              <a:t>og 2., 86 stk. 1 og 2. samt </a:t>
            </a:r>
            <a:r>
              <a:rPr lang="en-US" sz="1000" dirty="0" err="1">
                <a:solidFill>
                  <a:srgbClr val="576B7C"/>
                </a:solidFill>
                <a:latin typeface="Georgia"/>
              </a:rPr>
              <a:t>Ældreloven</a:t>
            </a:r>
            <a:r>
              <a:rPr lang="en-US" sz="1000" dirty="0">
                <a:solidFill>
                  <a:srgbClr val="576B7C"/>
                </a:solidFill>
                <a:latin typeface="Georgia"/>
              </a:rPr>
              <a:t> §§ 7, </a:t>
            </a:r>
          </a:p>
          <a:p>
            <a:pPr marL="0" marR="0" lvl="0" indent="0" algn="ctr" defTabSz="914400" rtl="0" eaLnBrk="1" fontAlgn="auto" latinLnBrk="0" hangingPunct="1">
              <a:lnSpc>
                <a:spcPct val="104000"/>
              </a:lnSpc>
              <a:spcBef>
                <a:spcPts val="0"/>
              </a:spcBef>
              <a:spcAft>
                <a:spcPts val="0"/>
              </a:spcAft>
              <a:buClrTx/>
              <a:buSzTx/>
              <a:buFontTx/>
              <a:buNone/>
              <a:tabLst/>
              <a:defRPr/>
            </a:pPr>
            <a:r>
              <a:rPr lang="en-US" sz="1000" dirty="0">
                <a:solidFill>
                  <a:srgbClr val="576B7C"/>
                </a:solidFill>
                <a:latin typeface="Georgia"/>
              </a:rPr>
              <a:t>9, 11, 13, 16 og 17</a:t>
            </a:r>
            <a:endParaRPr lang="da-DK" sz="1000" dirty="0" err="1">
              <a:solidFill>
                <a:srgbClr val="576B7C"/>
              </a:solidFill>
              <a:latin typeface="Georgia"/>
            </a:endParaRPr>
          </a:p>
        </p:txBody>
      </p:sp>
      <p:sp>
        <p:nvSpPr>
          <p:cNvPr id="17" name="Rektangel: afrundede hjørner 16">
            <a:extLst>
              <a:ext uri="{FF2B5EF4-FFF2-40B4-BE49-F238E27FC236}">
                <a16:creationId xmlns:a16="http://schemas.microsoft.com/office/drawing/2014/main" id="{F55BC832-F7CE-4412-A6D9-39AF1DB8921C}"/>
              </a:ext>
            </a:extLst>
          </p:cNvPr>
          <p:cNvSpPr/>
          <p:nvPr/>
        </p:nvSpPr>
        <p:spPr>
          <a:xfrm>
            <a:off x="3940504" y="1032362"/>
            <a:ext cx="2562793" cy="1865462"/>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2" name="Tekstfelt 21">
            <a:extLst>
              <a:ext uri="{FF2B5EF4-FFF2-40B4-BE49-F238E27FC236}">
                <a16:creationId xmlns:a16="http://schemas.microsoft.com/office/drawing/2014/main" id="{EFDC6B14-26AE-4821-A08F-CC139E42A088}"/>
              </a:ext>
            </a:extLst>
          </p:cNvPr>
          <p:cNvSpPr txBox="1"/>
          <p:nvPr/>
        </p:nvSpPr>
        <p:spPr>
          <a:xfrm>
            <a:off x="296808" y="1849789"/>
            <a:ext cx="3291053" cy="2063578"/>
          </a:xfrm>
          <a:prstGeom prst="rect">
            <a:avLst/>
          </a:prstGeom>
          <a:noFill/>
          <a:ln>
            <a:noFill/>
          </a:ln>
        </p:spPr>
        <p:txBody>
          <a:bodyPr wrap="square" lIns="0" tIns="0" rIns="0" bIns="0" numCol="2"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Funktionsniveau</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Bevægeapparat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Ernæring </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Hud og slimhinder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Kommunikation</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Psykosociale forhold</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2A438F"/>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2A438F"/>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2A438F"/>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2A438F"/>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2A438F"/>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2A438F"/>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2A438F"/>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Respiration og cirkulation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Seksualitet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Smerter og sanseindtryk</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Søvn og hvile</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Viden og udvikling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Udskillelse af affaldsstoffer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err="1">
              <a:ln>
                <a:noFill/>
              </a:ln>
              <a:solidFill>
                <a:srgbClr val="2A438F"/>
              </a:solidFill>
              <a:effectLst/>
              <a:uLnTx/>
              <a:uFillTx/>
              <a:latin typeface="Georgia"/>
              <a:ea typeface="+mn-ea"/>
              <a:cs typeface="+mn-cs"/>
            </a:endParaRPr>
          </a:p>
        </p:txBody>
      </p:sp>
      <p:sp>
        <p:nvSpPr>
          <p:cNvPr id="23" name="Tekstfelt 22">
            <a:extLst>
              <a:ext uri="{FF2B5EF4-FFF2-40B4-BE49-F238E27FC236}">
                <a16:creationId xmlns:a16="http://schemas.microsoft.com/office/drawing/2014/main" id="{A09AE17E-C64A-4C56-8A70-2D2690DE37FF}"/>
              </a:ext>
            </a:extLst>
          </p:cNvPr>
          <p:cNvSpPr txBox="1"/>
          <p:nvPr/>
        </p:nvSpPr>
        <p:spPr>
          <a:xfrm>
            <a:off x="1012842" y="1145447"/>
            <a:ext cx="1841237"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2A438F"/>
                </a:solidFill>
                <a:effectLst/>
                <a:uLnTx/>
                <a:uFillTx/>
                <a:latin typeface="Georgia"/>
                <a:ea typeface="+mn-ea"/>
                <a:cs typeface="+mn-cs"/>
              </a:rPr>
              <a:t>Kommunal sygepleje  </a:t>
            </a:r>
            <a:r>
              <a:rPr kumimoji="0" lang="da-DK" sz="1000" b="0" i="0" u="none" strike="noStrike" kern="1200" cap="none" spc="0" normalizeH="0" baseline="0" noProof="0" dirty="0">
                <a:ln>
                  <a:noFill/>
                </a:ln>
                <a:solidFill>
                  <a:srgbClr val="2A438F"/>
                </a:solidFill>
                <a:effectLst/>
                <a:uLnTx/>
                <a:uFillTx/>
                <a:latin typeface="Georgia"/>
                <a:ea typeface="+mn-ea"/>
                <a:cs typeface="+mn-cs"/>
              </a:rPr>
              <a:t>Sundhedslovens § 138</a:t>
            </a:r>
          </a:p>
        </p:txBody>
      </p:sp>
      <p:sp>
        <p:nvSpPr>
          <p:cNvPr id="27" name="Tekstfelt 26">
            <a:extLst>
              <a:ext uri="{FF2B5EF4-FFF2-40B4-BE49-F238E27FC236}">
                <a16:creationId xmlns:a16="http://schemas.microsoft.com/office/drawing/2014/main" id="{15BC0DDD-65FA-45CA-BCFF-0A45D911C490}"/>
              </a:ext>
            </a:extLst>
          </p:cNvPr>
          <p:cNvSpPr txBox="1"/>
          <p:nvPr/>
        </p:nvSpPr>
        <p:spPr>
          <a:xfrm>
            <a:off x="6761933" y="1149010"/>
            <a:ext cx="2332772" cy="7238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genoptræning efter sygehusophold</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Sundhedslovens § 140</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srgbClr val="576B7C"/>
              </a:solidFill>
              <a:effectLst/>
              <a:uLnTx/>
              <a:uFillTx/>
              <a:latin typeface="Georgia"/>
              <a:ea typeface="+mn-ea"/>
              <a:cs typeface="+mn-cs"/>
            </a:endParaRPr>
          </a:p>
        </p:txBody>
      </p:sp>
      <p:sp>
        <p:nvSpPr>
          <p:cNvPr id="28" name="Rektangel: afrundede hjørner 27">
            <a:extLst>
              <a:ext uri="{FF2B5EF4-FFF2-40B4-BE49-F238E27FC236}">
                <a16:creationId xmlns:a16="http://schemas.microsoft.com/office/drawing/2014/main" id="{D0550C39-24E2-4378-AABC-B2B751792219}"/>
              </a:ext>
            </a:extLst>
          </p:cNvPr>
          <p:cNvSpPr/>
          <p:nvPr/>
        </p:nvSpPr>
        <p:spPr>
          <a:xfrm>
            <a:off x="6726510" y="1046585"/>
            <a:ext cx="2368195" cy="1851239"/>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FFFF00"/>
              </a:solidFill>
              <a:effectLst/>
              <a:highlight>
                <a:srgbClr val="FFFF00"/>
              </a:highlight>
              <a:uLnTx/>
              <a:uFillTx/>
              <a:latin typeface="Georgia"/>
              <a:ea typeface="+mn-ea"/>
              <a:cs typeface="+mn-cs"/>
            </a:endParaRPr>
          </a:p>
        </p:txBody>
      </p:sp>
      <p:sp>
        <p:nvSpPr>
          <p:cNvPr id="32" name="Tekstfelt 31">
            <a:extLst>
              <a:ext uri="{FF2B5EF4-FFF2-40B4-BE49-F238E27FC236}">
                <a16:creationId xmlns:a16="http://schemas.microsoft.com/office/drawing/2014/main" id="{051C67CA-B017-4210-A307-47D06D7881E0}"/>
              </a:ext>
            </a:extLst>
          </p:cNvPr>
          <p:cNvSpPr txBox="1"/>
          <p:nvPr/>
        </p:nvSpPr>
        <p:spPr>
          <a:xfrm>
            <a:off x="9435684" y="1857788"/>
            <a:ext cx="2088659" cy="62933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Hverdagsliv</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Kroppen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Sundhedsadfærd</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 sundhed</a:t>
            </a:r>
          </a:p>
        </p:txBody>
      </p:sp>
      <p:sp>
        <p:nvSpPr>
          <p:cNvPr id="33" name="Tekstfelt 32">
            <a:extLst>
              <a:ext uri="{FF2B5EF4-FFF2-40B4-BE49-F238E27FC236}">
                <a16:creationId xmlns:a16="http://schemas.microsoft.com/office/drawing/2014/main" id="{A5102DC8-98F2-47E7-8A85-CFE3C25E0812}"/>
              </a:ext>
            </a:extLst>
          </p:cNvPr>
          <p:cNvSpPr txBox="1"/>
          <p:nvPr/>
        </p:nvSpPr>
        <p:spPr>
          <a:xfrm>
            <a:off x="9317918" y="1161127"/>
            <a:ext cx="2445963" cy="53380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forebyggelse og sundhedsfremme</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Sundhedslovens § 119, stk. 3 </a:t>
            </a:r>
          </a:p>
        </p:txBody>
      </p:sp>
      <p:sp>
        <p:nvSpPr>
          <p:cNvPr id="36" name="Tekstfelt 35">
            <a:extLst>
              <a:ext uri="{FF2B5EF4-FFF2-40B4-BE49-F238E27FC236}">
                <a16:creationId xmlns:a16="http://schemas.microsoft.com/office/drawing/2014/main" id="{F8759E0B-DC3B-4EED-B9D2-EAEDFD2A1804}"/>
              </a:ext>
            </a:extLst>
          </p:cNvPr>
          <p:cNvSpPr txBox="1"/>
          <p:nvPr/>
        </p:nvSpPr>
        <p:spPr>
          <a:xfrm>
            <a:off x="577151" y="5740006"/>
            <a:ext cx="3300731" cy="1749646"/>
          </a:xfrm>
          <a:prstGeom prst="rect">
            <a:avLst/>
          </a:prstGeom>
          <a:noFill/>
          <a:ln>
            <a:noFill/>
          </a:ln>
        </p:spPr>
        <p:txBody>
          <a:bodyPr wrap="square" lIns="0" tIns="0" rIns="0" bIns="0" numCol="2"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Fysiske funktioner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Kommunikation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Omgivelser</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Relationer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Samfundsliv</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Sociale forhold</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Sundhedsforhold</a:t>
            </a:r>
          </a:p>
        </p:txBody>
      </p:sp>
      <p:sp>
        <p:nvSpPr>
          <p:cNvPr id="37" name="Tekstfelt 36">
            <a:extLst>
              <a:ext uri="{FF2B5EF4-FFF2-40B4-BE49-F238E27FC236}">
                <a16:creationId xmlns:a16="http://schemas.microsoft.com/office/drawing/2014/main" id="{B7E86DD9-3408-413D-B433-A16D56F2F167}"/>
              </a:ext>
            </a:extLst>
          </p:cNvPr>
          <p:cNvSpPr txBox="1"/>
          <p:nvPr/>
        </p:nvSpPr>
        <p:spPr>
          <a:xfrm>
            <a:off x="29053" y="5245100"/>
            <a:ext cx="5008163"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Voksen social og handicap (FFB)</a:t>
            </a:r>
          </a:p>
          <a:p>
            <a:pPr marL="0" marR="0" lvl="0" indent="0" algn="ctr" defTabSz="914400" rtl="0" eaLnBrk="1" fontAlgn="auto" latinLnBrk="0" hangingPunct="1">
              <a:lnSpc>
                <a:spcPct val="104000"/>
              </a:lnSpc>
              <a:spcBef>
                <a:spcPts val="0"/>
              </a:spcBef>
              <a:spcAft>
                <a:spcPts val="0"/>
              </a:spcAft>
              <a:buClrTx/>
              <a:buSzTx/>
              <a:buFontTx/>
              <a:buNone/>
              <a:tabLst/>
              <a:defRPr/>
            </a:pPr>
            <a:r>
              <a:rPr lang="pt-BR" sz="1000" dirty="0">
                <a:solidFill>
                  <a:srgbClr val="576B7C"/>
                </a:solidFill>
                <a:latin typeface="Georgia"/>
              </a:rPr>
              <a:t>Lov om Social Service §82a-d, §85, §103, §104, §107, §108 &amp; Almenboliglovens §105</a:t>
            </a:r>
            <a:endParaRPr lang="da-DK" sz="1000" dirty="0" err="1">
              <a:solidFill>
                <a:srgbClr val="576B7C"/>
              </a:solidFill>
              <a:latin typeface="Georgia"/>
            </a:endParaRPr>
          </a:p>
        </p:txBody>
      </p:sp>
      <p:sp>
        <p:nvSpPr>
          <p:cNvPr id="38" name="Rektangel: afrundede hjørner 37">
            <a:extLst>
              <a:ext uri="{FF2B5EF4-FFF2-40B4-BE49-F238E27FC236}">
                <a16:creationId xmlns:a16="http://schemas.microsoft.com/office/drawing/2014/main" id="{3EEDE3BA-22BF-4E05-8E27-9B24ED23B28F}"/>
              </a:ext>
            </a:extLst>
          </p:cNvPr>
          <p:cNvSpPr/>
          <p:nvPr/>
        </p:nvSpPr>
        <p:spPr>
          <a:xfrm>
            <a:off x="139455" y="5141456"/>
            <a:ext cx="4775418" cy="1603934"/>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4" name="Tekstfelt 43">
            <a:extLst>
              <a:ext uri="{FF2B5EF4-FFF2-40B4-BE49-F238E27FC236}">
                <a16:creationId xmlns:a16="http://schemas.microsoft.com/office/drawing/2014/main" id="{41EA8A1A-FE43-492B-903B-EDA32FFFF857}"/>
              </a:ext>
            </a:extLst>
          </p:cNvPr>
          <p:cNvSpPr txBox="1"/>
          <p:nvPr/>
        </p:nvSpPr>
        <p:spPr>
          <a:xfrm>
            <a:off x="296808" y="3536421"/>
            <a:ext cx="3161064" cy="92333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Kommunikation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Samfundsliv</a:t>
            </a:r>
          </a:p>
        </p:txBody>
      </p:sp>
      <p:sp>
        <p:nvSpPr>
          <p:cNvPr id="45" name="Tekstfelt 44">
            <a:extLst>
              <a:ext uri="{FF2B5EF4-FFF2-40B4-BE49-F238E27FC236}">
                <a16:creationId xmlns:a16="http://schemas.microsoft.com/office/drawing/2014/main" id="{5EC4FCAF-2174-4933-BF8E-B5E47E565F4C}"/>
              </a:ext>
            </a:extLst>
          </p:cNvPr>
          <p:cNvSpPr txBox="1"/>
          <p:nvPr/>
        </p:nvSpPr>
        <p:spPr>
          <a:xfrm>
            <a:off x="619762" y="3162214"/>
            <a:ext cx="2775134"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Kommunalt hjælpemiddelområde</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Lov om Social Service § 112, 113, 114 og 116</a:t>
            </a:r>
            <a:endParaRPr kumimoji="0" lang="da-DK" sz="10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6" name="Rektangel: afrundede hjørner 45">
            <a:extLst>
              <a:ext uri="{FF2B5EF4-FFF2-40B4-BE49-F238E27FC236}">
                <a16:creationId xmlns:a16="http://schemas.microsoft.com/office/drawing/2014/main" id="{E38E100B-D6D0-43F7-9621-AFC1FB7ED865}"/>
              </a:ext>
            </a:extLst>
          </p:cNvPr>
          <p:cNvSpPr/>
          <p:nvPr/>
        </p:nvSpPr>
        <p:spPr>
          <a:xfrm>
            <a:off x="143983" y="3047576"/>
            <a:ext cx="3578956" cy="1534191"/>
          </a:xfrm>
          <a:prstGeom prst="roundRect">
            <a:avLst/>
          </a:prstGeom>
          <a:noFill/>
          <a:ln w="19050">
            <a:solidFill>
              <a:srgbClr val="788EA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 name="Rektangel: afrundede hjørner 3">
            <a:extLst>
              <a:ext uri="{FF2B5EF4-FFF2-40B4-BE49-F238E27FC236}">
                <a16:creationId xmlns:a16="http://schemas.microsoft.com/office/drawing/2014/main" id="{5A15D38C-216D-33FF-4832-DEF63CCC12B6}"/>
              </a:ext>
            </a:extLst>
          </p:cNvPr>
          <p:cNvSpPr/>
          <p:nvPr/>
        </p:nvSpPr>
        <p:spPr>
          <a:xfrm>
            <a:off x="5136416" y="5141456"/>
            <a:ext cx="3225522" cy="1603934"/>
          </a:xfrm>
          <a:prstGeom prst="roundRect">
            <a:avLst/>
          </a:prstGeom>
          <a:noFill/>
          <a:ln w="19050">
            <a:solidFill>
              <a:srgbClr val="788E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5" name="Tekstfelt 4">
            <a:extLst>
              <a:ext uri="{FF2B5EF4-FFF2-40B4-BE49-F238E27FC236}">
                <a16:creationId xmlns:a16="http://schemas.microsoft.com/office/drawing/2014/main" id="{02CE22C3-C12F-4DA0-23FB-A8E1E3D60203}"/>
              </a:ext>
            </a:extLst>
          </p:cNvPr>
          <p:cNvSpPr txBox="1"/>
          <p:nvPr/>
        </p:nvSpPr>
        <p:spPr>
          <a:xfrm>
            <a:off x="5461468" y="5217873"/>
            <a:ext cx="2743200" cy="371768"/>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Udsatte og handicappede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børn og unge område (FFB B&amp;U)</a:t>
            </a:r>
            <a:endParaRPr kumimoji="0" lang="da-DK" sz="1100" b="1" i="0" u="none" strike="noStrike" kern="1200" cap="none" spc="0" normalizeH="0" baseline="0" noProof="0" dirty="0">
              <a:ln>
                <a:noFill/>
              </a:ln>
              <a:solidFill>
                <a:srgbClr val="576B7C"/>
              </a:solidFill>
              <a:effectLst/>
              <a:uLnTx/>
              <a:uFillTx/>
              <a:latin typeface="Georgia"/>
              <a:ea typeface="+mn-ea"/>
              <a:cs typeface="+mn-cs"/>
            </a:endParaRPr>
          </a:p>
        </p:txBody>
      </p:sp>
      <p:sp>
        <p:nvSpPr>
          <p:cNvPr id="2" name="Rektangel 1">
            <a:extLst>
              <a:ext uri="{FF2B5EF4-FFF2-40B4-BE49-F238E27FC236}">
                <a16:creationId xmlns:a16="http://schemas.microsoft.com/office/drawing/2014/main" id="{CD296A0A-81DA-9935-0360-05C1A7CEA27F}"/>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3" name="Tekstfelt 2">
            <a:extLst>
              <a:ext uri="{FF2B5EF4-FFF2-40B4-BE49-F238E27FC236}">
                <a16:creationId xmlns:a16="http://schemas.microsoft.com/office/drawing/2014/main" id="{973ABC7E-95CE-F89E-D9E2-0DBFEB2C6D18}"/>
              </a:ext>
            </a:extLst>
          </p:cNvPr>
          <p:cNvSpPr txBox="1"/>
          <p:nvPr/>
        </p:nvSpPr>
        <p:spPr>
          <a:xfrm>
            <a:off x="6833068" y="1856526"/>
            <a:ext cx="1670787" cy="94994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Kroppen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p:txBody>
      </p:sp>
      <p:sp>
        <p:nvSpPr>
          <p:cNvPr id="18" name="Rektangel: afrundede hjørner 17">
            <a:extLst>
              <a:ext uri="{FF2B5EF4-FFF2-40B4-BE49-F238E27FC236}">
                <a16:creationId xmlns:a16="http://schemas.microsoft.com/office/drawing/2014/main" id="{D4187B89-B7C4-714E-4EB7-45896CBAE350}"/>
              </a:ext>
            </a:extLst>
          </p:cNvPr>
          <p:cNvSpPr/>
          <p:nvPr/>
        </p:nvSpPr>
        <p:spPr>
          <a:xfrm>
            <a:off x="3940504" y="3047576"/>
            <a:ext cx="2562793" cy="1505279"/>
          </a:xfrm>
          <a:prstGeom prst="roundRect">
            <a:avLst/>
          </a:prstGeom>
          <a:noFill/>
          <a:ln w="19050">
            <a:solidFill>
              <a:srgbClr val="788E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0" name="Tekstfelt 19">
            <a:extLst>
              <a:ext uri="{FF2B5EF4-FFF2-40B4-BE49-F238E27FC236}">
                <a16:creationId xmlns:a16="http://schemas.microsoft.com/office/drawing/2014/main" id="{C308477E-1BBE-E853-09CE-E9A1F2CE1A10}"/>
              </a:ext>
            </a:extLst>
          </p:cNvPr>
          <p:cNvSpPr txBox="1"/>
          <p:nvPr/>
        </p:nvSpPr>
        <p:spPr>
          <a:xfrm>
            <a:off x="4597059" y="3155893"/>
            <a:ext cx="13338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Sundhedsplejen</a:t>
            </a:r>
          </a:p>
        </p:txBody>
      </p:sp>
      <p:sp>
        <p:nvSpPr>
          <p:cNvPr id="57" name="Tekstfelt 56">
            <a:extLst>
              <a:ext uri="{FF2B5EF4-FFF2-40B4-BE49-F238E27FC236}">
                <a16:creationId xmlns:a16="http://schemas.microsoft.com/office/drawing/2014/main" id="{3F7412A2-87F5-CE4C-1572-E765D096E347}"/>
              </a:ext>
            </a:extLst>
          </p:cNvPr>
          <p:cNvSpPr txBox="1"/>
          <p:nvPr/>
        </p:nvSpPr>
        <p:spPr>
          <a:xfrm>
            <a:off x="4097670" y="3535195"/>
            <a:ext cx="97462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0" normalizeH="0" baseline="0" noProof="0" dirty="0">
                <a:ln>
                  <a:noFill/>
                </a:ln>
                <a:solidFill>
                  <a:srgbClr val="576B7C"/>
                </a:solidFill>
                <a:effectLst/>
                <a:uLnTx/>
                <a:uFillTx/>
                <a:latin typeface="Georgia"/>
                <a:ea typeface="+mn-ea"/>
                <a:cs typeface="+mn-cs"/>
              </a:rPr>
              <a:t>Under udvikling </a:t>
            </a:r>
          </a:p>
        </p:txBody>
      </p:sp>
      <p:sp>
        <p:nvSpPr>
          <p:cNvPr id="58" name="Tekstfelt 57">
            <a:extLst>
              <a:ext uri="{FF2B5EF4-FFF2-40B4-BE49-F238E27FC236}">
                <a16:creationId xmlns:a16="http://schemas.microsoft.com/office/drawing/2014/main" id="{46E6D344-5962-B917-BBC5-B95B1D6FC143}"/>
              </a:ext>
            </a:extLst>
          </p:cNvPr>
          <p:cNvSpPr txBox="1"/>
          <p:nvPr/>
        </p:nvSpPr>
        <p:spPr>
          <a:xfrm>
            <a:off x="5352569" y="5740999"/>
            <a:ext cx="94416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0" normalizeH="0" baseline="0" noProof="0" dirty="0">
                <a:ln>
                  <a:noFill/>
                </a:ln>
                <a:solidFill>
                  <a:srgbClr val="576B7C"/>
                </a:solidFill>
                <a:effectLst/>
                <a:uLnTx/>
                <a:uFillTx/>
                <a:latin typeface="Georgia"/>
                <a:ea typeface="+mn-ea"/>
                <a:cs typeface="+mn-cs"/>
              </a:rPr>
              <a:t>Under udvikling</a:t>
            </a:r>
          </a:p>
        </p:txBody>
      </p:sp>
      <p:sp>
        <p:nvSpPr>
          <p:cNvPr id="8" name="Rektangel: afrundede hjørner 7">
            <a:extLst>
              <a:ext uri="{FF2B5EF4-FFF2-40B4-BE49-F238E27FC236}">
                <a16:creationId xmlns:a16="http://schemas.microsoft.com/office/drawing/2014/main" id="{833B828E-8D1C-8DFD-D9CA-28C288DB2355}"/>
              </a:ext>
            </a:extLst>
          </p:cNvPr>
          <p:cNvSpPr/>
          <p:nvPr/>
        </p:nvSpPr>
        <p:spPr>
          <a:xfrm>
            <a:off x="161730" y="984176"/>
            <a:ext cx="3555561" cy="1910254"/>
          </a:xfrm>
          <a:custGeom>
            <a:avLst/>
            <a:gdLst>
              <a:gd name="connsiteX0" fmla="*/ 0 w 3555561"/>
              <a:gd name="connsiteY0" fmla="*/ 318382 h 1910254"/>
              <a:gd name="connsiteX1" fmla="*/ 318382 w 3555561"/>
              <a:gd name="connsiteY1" fmla="*/ 0 h 1910254"/>
              <a:gd name="connsiteX2" fmla="*/ 931329 w 3555561"/>
              <a:gd name="connsiteY2" fmla="*/ 0 h 1910254"/>
              <a:gd name="connsiteX3" fmla="*/ 1427525 w 3555561"/>
              <a:gd name="connsiteY3" fmla="*/ 0 h 1910254"/>
              <a:gd name="connsiteX4" fmla="*/ 1982096 w 3555561"/>
              <a:gd name="connsiteY4" fmla="*/ 0 h 1910254"/>
              <a:gd name="connsiteX5" fmla="*/ 2478292 w 3555561"/>
              <a:gd name="connsiteY5" fmla="*/ 0 h 1910254"/>
              <a:gd name="connsiteX6" fmla="*/ 3237179 w 3555561"/>
              <a:gd name="connsiteY6" fmla="*/ 0 h 1910254"/>
              <a:gd name="connsiteX7" fmla="*/ 3555561 w 3555561"/>
              <a:gd name="connsiteY7" fmla="*/ 318382 h 1910254"/>
              <a:gd name="connsiteX8" fmla="*/ 3555561 w 3555561"/>
              <a:gd name="connsiteY8" fmla="*/ 704674 h 1910254"/>
              <a:gd name="connsiteX9" fmla="*/ 3555561 w 3555561"/>
              <a:gd name="connsiteY9" fmla="*/ 1103701 h 1910254"/>
              <a:gd name="connsiteX10" fmla="*/ 3555561 w 3555561"/>
              <a:gd name="connsiteY10" fmla="*/ 1591872 h 1910254"/>
              <a:gd name="connsiteX11" fmla="*/ 3237179 w 3555561"/>
              <a:gd name="connsiteY11" fmla="*/ 1910254 h 1910254"/>
              <a:gd name="connsiteX12" fmla="*/ 2624232 w 3555561"/>
              <a:gd name="connsiteY12" fmla="*/ 1910254 h 1910254"/>
              <a:gd name="connsiteX13" fmla="*/ 2069660 w 3555561"/>
              <a:gd name="connsiteY13" fmla="*/ 1910254 h 1910254"/>
              <a:gd name="connsiteX14" fmla="*/ 1456713 w 3555561"/>
              <a:gd name="connsiteY14" fmla="*/ 1910254 h 1910254"/>
              <a:gd name="connsiteX15" fmla="*/ 843765 w 3555561"/>
              <a:gd name="connsiteY15" fmla="*/ 1910254 h 1910254"/>
              <a:gd name="connsiteX16" fmla="*/ 318382 w 3555561"/>
              <a:gd name="connsiteY16" fmla="*/ 1910254 h 1910254"/>
              <a:gd name="connsiteX17" fmla="*/ 0 w 3555561"/>
              <a:gd name="connsiteY17" fmla="*/ 1591872 h 1910254"/>
              <a:gd name="connsiteX18" fmla="*/ 0 w 3555561"/>
              <a:gd name="connsiteY18" fmla="*/ 1180110 h 1910254"/>
              <a:gd name="connsiteX19" fmla="*/ 0 w 3555561"/>
              <a:gd name="connsiteY19" fmla="*/ 793818 h 1910254"/>
              <a:gd name="connsiteX20" fmla="*/ 0 w 3555561"/>
              <a:gd name="connsiteY20" fmla="*/ 318382 h 191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55561" h="1910254" extrusionOk="0">
                <a:moveTo>
                  <a:pt x="0" y="318382"/>
                </a:moveTo>
                <a:cubicBezTo>
                  <a:pt x="-15106" y="176837"/>
                  <a:pt x="185939" y="-15650"/>
                  <a:pt x="318382" y="0"/>
                </a:cubicBezTo>
                <a:cubicBezTo>
                  <a:pt x="480877" y="-22184"/>
                  <a:pt x="729349" y="35914"/>
                  <a:pt x="931329" y="0"/>
                </a:cubicBezTo>
                <a:cubicBezTo>
                  <a:pt x="1133309" y="-35914"/>
                  <a:pt x="1190191" y="25207"/>
                  <a:pt x="1427525" y="0"/>
                </a:cubicBezTo>
                <a:cubicBezTo>
                  <a:pt x="1664859" y="-25207"/>
                  <a:pt x="1855309" y="14073"/>
                  <a:pt x="1982096" y="0"/>
                </a:cubicBezTo>
                <a:cubicBezTo>
                  <a:pt x="2108883" y="-14073"/>
                  <a:pt x="2300042" y="24787"/>
                  <a:pt x="2478292" y="0"/>
                </a:cubicBezTo>
                <a:cubicBezTo>
                  <a:pt x="2656542" y="-24787"/>
                  <a:pt x="2860896" y="8150"/>
                  <a:pt x="3237179" y="0"/>
                </a:cubicBezTo>
                <a:cubicBezTo>
                  <a:pt x="3427338" y="-31932"/>
                  <a:pt x="3530522" y="178180"/>
                  <a:pt x="3555561" y="318382"/>
                </a:cubicBezTo>
                <a:cubicBezTo>
                  <a:pt x="3587743" y="497970"/>
                  <a:pt x="3509341" y="533092"/>
                  <a:pt x="3555561" y="704674"/>
                </a:cubicBezTo>
                <a:cubicBezTo>
                  <a:pt x="3601781" y="876256"/>
                  <a:pt x="3543371" y="918581"/>
                  <a:pt x="3555561" y="1103701"/>
                </a:cubicBezTo>
                <a:cubicBezTo>
                  <a:pt x="3567751" y="1288821"/>
                  <a:pt x="3497040" y="1433134"/>
                  <a:pt x="3555561" y="1591872"/>
                </a:cubicBezTo>
                <a:cubicBezTo>
                  <a:pt x="3577001" y="1761345"/>
                  <a:pt x="3440696" y="1923629"/>
                  <a:pt x="3237179" y="1910254"/>
                </a:cubicBezTo>
                <a:cubicBezTo>
                  <a:pt x="3004929" y="1939966"/>
                  <a:pt x="2899607" y="1843311"/>
                  <a:pt x="2624232" y="1910254"/>
                </a:cubicBezTo>
                <a:cubicBezTo>
                  <a:pt x="2348857" y="1977197"/>
                  <a:pt x="2320962" y="1856999"/>
                  <a:pt x="2069660" y="1910254"/>
                </a:cubicBezTo>
                <a:cubicBezTo>
                  <a:pt x="1818358" y="1963509"/>
                  <a:pt x="1719434" y="1909775"/>
                  <a:pt x="1456713" y="1910254"/>
                </a:cubicBezTo>
                <a:cubicBezTo>
                  <a:pt x="1193992" y="1910733"/>
                  <a:pt x="970711" y="1847871"/>
                  <a:pt x="843765" y="1910254"/>
                </a:cubicBezTo>
                <a:cubicBezTo>
                  <a:pt x="716819" y="1972637"/>
                  <a:pt x="453561" y="1900246"/>
                  <a:pt x="318382" y="1910254"/>
                </a:cubicBezTo>
                <a:cubicBezTo>
                  <a:pt x="155278" y="1882585"/>
                  <a:pt x="12190" y="1772555"/>
                  <a:pt x="0" y="1591872"/>
                </a:cubicBezTo>
                <a:cubicBezTo>
                  <a:pt x="-27029" y="1449200"/>
                  <a:pt x="39816" y="1294529"/>
                  <a:pt x="0" y="1180110"/>
                </a:cubicBezTo>
                <a:cubicBezTo>
                  <a:pt x="-39816" y="1065691"/>
                  <a:pt x="13055" y="930320"/>
                  <a:pt x="0" y="793818"/>
                </a:cubicBezTo>
                <a:cubicBezTo>
                  <a:pt x="-13055" y="657316"/>
                  <a:pt x="38845" y="552110"/>
                  <a:pt x="0" y="318382"/>
                </a:cubicBezTo>
                <a:close/>
              </a:path>
            </a:pathLst>
          </a:custGeom>
          <a:noFill/>
          <a:ln w="57150">
            <a:solidFill>
              <a:srgbClr val="2A438F"/>
            </a:solidFill>
            <a:extLst>
              <a:ext uri="{C807C97D-BFC1-408E-A445-0C87EB9F89A2}">
                <ask:lineSketchStyleProps xmlns:ask="http://schemas.microsoft.com/office/drawing/2018/sketchyshapes" sd="284241620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2A438F"/>
              </a:solidFill>
              <a:effectLst/>
              <a:uLnTx/>
              <a:uFillTx/>
              <a:latin typeface="Georgia"/>
              <a:ea typeface="+mn-ea"/>
              <a:cs typeface="+mn-cs"/>
            </a:endParaRPr>
          </a:p>
        </p:txBody>
      </p:sp>
      <p:sp>
        <p:nvSpPr>
          <p:cNvPr id="9" name="Rektangel: afrundede hjørner 8">
            <a:extLst>
              <a:ext uri="{FF2B5EF4-FFF2-40B4-BE49-F238E27FC236}">
                <a16:creationId xmlns:a16="http://schemas.microsoft.com/office/drawing/2014/main" id="{4A234132-8C93-C0F5-7869-874FD5227894}"/>
              </a:ext>
            </a:extLst>
          </p:cNvPr>
          <p:cNvSpPr/>
          <p:nvPr/>
        </p:nvSpPr>
        <p:spPr>
          <a:xfrm>
            <a:off x="9317918" y="1045698"/>
            <a:ext cx="2368195" cy="1851239"/>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FFFF00"/>
              </a:solidFill>
              <a:effectLst/>
              <a:highlight>
                <a:srgbClr val="FFFF00"/>
              </a:highlight>
              <a:uLnTx/>
              <a:uFillTx/>
              <a:latin typeface="Georgia"/>
              <a:ea typeface="+mn-ea"/>
              <a:cs typeface="+mn-cs"/>
            </a:endParaRPr>
          </a:p>
        </p:txBody>
      </p:sp>
    </p:spTree>
    <p:extLst>
      <p:ext uri="{BB962C8B-B14F-4D97-AF65-F5344CB8AC3E}">
        <p14:creationId xmlns:p14="http://schemas.microsoft.com/office/powerpoint/2010/main" val="3695817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28037F-CBA6-1A17-A639-E30298DFC3A8}"/>
              </a:ext>
            </a:extLst>
          </p:cNvPr>
          <p:cNvSpPr>
            <a:spLocks noGrp="1"/>
          </p:cNvSpPr>
          <p:nvPr>
            <p:ph type="title"/>
          </p:nvPr>
        </p:nvSpPr>
        <p:spPr>
          <a:xfrm>
            <a:off x="1022067" y="190518"/>
            <a:ext cx="8782333" cy="1002638"/>
          </a:xfrm>
        </p:spPr>
        <p:txBody>
          <a:bodyPr/>
          <a:lstStyle/>
          <a:p>
            <a:r>
              <a:rPr lang="da-DK" sz="2800" b="1" dirty="0">
                <a:solidFill>
                  <a:srgbClr val="576B7C"/>
                </a:solidFill>
              </a:rPr>
              <a:t>Baggrund for og hensigt med Fælles Sprog III</a:t>
            </a:r>
          </a:p>
        </p:txBody>
      </p:sp>
      <p:sp>
        <p:nvSpPr>
          <p:cNvPr id="4" name="Pladsholder til slidenummer 3">
            <a:extLst>
              <a:ext uri="{FF2B5EF4-FFF2-40B4-BE49-F238E27FC236}">
                <a16:creationId xmlns:a16="http://schemas.microsoft.com/office/drawing/2014/main" id="{864FEE15-FF6B-B2EE-05BE-5CA186D4845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9" name="Tekstfelt 8">
            <a:extLst>
              <a:ext uri="{FF2B5EF4-FFF2-40B4-BE49-F238E27FC236}">
                <a16:creationId xmlns:a16="http://schemas.microsoft.com/office/drawing/2014/main" id="{44E8D30A-027A-CA6B-EEB6-95598FB3A0B6}"/>
              </a:ext>
            </a:extLst>
          </p:cNvPr>
          <p:cNvSpPr txBox="1"/>
          <p:nvPr/>
        </p:nvSpPr>
        <p:spPr>
          <a:xfrm>
            <a:off x="1022067" y="1261008"/>
            <a:ext cx="9907190" cy="36625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Systematik og genbrug af oplysninger om borgeren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understøtter, at dokumentationen systematiseres under en række overskrifter i form af tilstande. Det giver mulighed for genbrug af oplysninger om borgeren</a:t>
            </a:r>
            <a:r>
              <a:rPr lang="da-DK" sz="1400" dirty="0">
                <a:solidFill>
                  <a:prstClr val="black"/>
                </a:solidFill>
                <a:latin typeface="Georgia"/>
              </a:rPr>
              <a:t> og gør det </a:t>
            </a:r>
            <a:r>
              <a:rPr kumimoji="0" lang="da-DK" sz="1400" b="0" i="0" u="none" strike="noStrike" kern="1200" cap="none" spc="0" normalizeH="0" baseline="0" noProof="0" dirty="0">
                <a:ln>
                  <a:noFill/>
                </a:ln>
                <a:solidFill>
                  <a:prstClr val="black"/>
                </a:solidFill>
                <a:effectLst/>
                <a:uLnTx/>
                <a:uFillTx/>
                <a:latin typeface="Georgia"/>
                <a:ea typeface="+mn-ea"/>
                <a:cs typeface="+mn-cs"/>
              </a:rPr>
              <a:t>lettere at få et overblik over de problemer og udfordringer, som borgeren har, og de indsatser, som kommunen iværksætter på den baggrund.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Fælles sprog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understøtter et fælles sprog om borgerens udfordringer i form af tilstande og de indsatser, som kommunerne iværksætter på tværs af opgaver, fagligheder, afdelinger, forvaltninger og kommuner.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Krav til 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bygger på krav fra lovgivninger og vejledninger fra nationale myndigheder. Fælles Sprog III understøtter kommunerne i at levere ydelser til borgerne efter gældende lovgivningen.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Indsigt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giver indsigt i de mange opgaver, som kommunerne løser på sundheds –og socialområdet. Det kan være med til at understøtte lokal kvalitetsudvikling, fælleskommunal udvikling samt nationalt at få overblik over fx opgaveglidning og opgaveoverdragelse mellem sygehuse og kommuner.</a:t>
            </a:r>
          </a:p>
        </p:txBody>
      </p:sp>
      <p:sp>
        <p:nvSpPr>
          <p:cNvPr id="2" name="Rektangel 1">
            <a:extLst>
              <a:ext uri="{FF2B5EF4-FFF2-40B4-BE49-F238E27FC236}">
                <a16:creationId xmlns:a16="http://schemas.microsoft.com/office/drawing/2014/main" id="{44A6A50C-AA69-0530-8184-9D9FD7C0E7C7}"/>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192800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D4F0F-A58B-9928-E49D-71932969C4D9}"/>
              </a:ext>
            </a:extLst>
          </p:cNvPr>
          <p:cNvSpPr>
            <a:spLocks noGrp="1"/>
          </p:cNvSpPr>
          <p:nvPr>
            <p:ph type="title"/>
          </p:nvPr>
        </p:nvSpPr>
        <p:spPr>
          <a:xfrm>
            <a:off x="613540" y="2927681"/>
            <a:ext cx="7200379" cy="1002638"/>
          </a:xfrm>
        </p:spPr>
        <p:txBody>
          <a:bodyPr/>
          <a:lstStyle/>
          <a:p>
            <a:r>
              <a:rPr lang="da-DK" sz="2800" b="1" dirty="0">
                <a:solidFill>
                  <a:srgbClr val="576B7C"/>
                </a:solidFill>
              </a:rPr>
              <a:t>Bilag, links og kontakt</a:t>
            </a:r>
          </a:p>
        </p:txBody>
      </p:sp>
      <p:sp>
        <p:nvSpPr>
          <p:cNvPr id="5" name="Pladsholder til slidenummer 4">
            <a:extLst>
              <a:ext uri="{FF2B5EF4-FFF2-40B4-BE49-F238E27FC236}">
                <a16:creationId xmlns:a16="http://schemas.microsoft.com/office/drawing/2014/main" id="{3273F19C-6D83-A62F-7FBB-8514DB560EA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750878BB-1E5D-73C6-19B3-F375A51C5EB5}"/>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rgbClr val="DDDDDD"/>
          </a:solidFill>
          <a:ln w="12700" cap="flat" cmpd="sng" algn="ctr">
            <a:solidFill>
              <a:srgbClr val="2A438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27908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BEF5B786-B693-5BC9-5783-46A2D169EBA7}"/>
              </a:ext>
            </a:extLst>
          </p:cNvPr>
          <p:cNvGraphicFramePr>
            <a:graphicFrameLocks noGrp="1"/>
          </p:cNvGraphicFramePr>
          <p:nvPr>
            <p:extLst>
              <p:ext uri="{D42A27DB-BD31-4B8C-83A1-F6EECF244321}">
                <p14:modId xmlns:p14="http://schemas.microsoft.com/office/powerpoint/2010/main" val="1815379868"/>
              </p:ext>
            </p:extLst>
          </p:nvPr>
        </p:nvGraphicFramePr>
        <p:xfrm>
          <a:off x="329784" y="707203"/>
          <a:ext cx="10996307" cy="5540033"/>
        </p:xfrm>
        <a:graphic>
          <a:graphicData uri="http://schemas.openxmlformats.org/drawingml/2006/table">
            <a:tbl>
              <a:tblPr firstRow="1" bandRow="1">
                <a:tableStyleId>{EB9631B5-78F2-41C9-869B-9F39066F8104}</a:tableStyleId>
              </a:tblPr>
              <a:tblGrid>
                <a:gridCol w="3317425">
                  <a:extLst>
                    <a:ext uri="{9D8B030D-6E8A-4147-A177-3AD203B41FA5}">
                      <a16:colId xmlns:a16="http://schemas.microsoft.com/office/drawing/2014/main" val="463366481"/>
                    </a:ext>
                  </a:extLst>
                </a:gridCol>
                <a:gridCol w="7678882">
                  <a:extLst>
                    <a:ext uri="{9D8B030D-6E8A-4147-A177-3AD203B41FA5}">
                      <a16:colId xmlns:a16="http://schemas.microsoft.com/office/drawing/2014/main" val="1292812807"/>
                    </a:ext>
                  </a:extLst>
                </a:gridCol>
              </a:tblGrid>
              <a:tr h="393148">
                <a:tc>
                  <a:txBody>
                    <a:bodyPr/>
                    <a:lstStyle/>
                    <a:p>
                      <a:pPr algn="ctr" fontAlgn="t"/>
                      <a:r>
                        <a:rPr lang="da-DK" sz="1400" b="1" i="0" u="none" strike="noStrike" dirty="0">
                          <a:solidFill>
                            <a:srgbClr val="FFFFFF"/>
                          </a:solidFill>
                          <a:effectLst/>
                          <a:latin typeface="+mj-lt"/>
                        </a:rPr>
                        <a:t>Område</a:t>
                      </a:r>
                    </a:p>
                  </a:txBody>
                  <a:tcPr marL="2296" marR="2296" marT="229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t"/>
                      <a:r>
                        <a:rPr lang="da-DK" sz="1400" b="1" i="0" u="none" strike="noStrike" dirty="0">
                          <a:solidFill>
                            <a:srgbClr val="FFFFFF"/>
                          </a:solidFill>
                          <a:effectLst/>
                          <a:latin typeface="+mj-lt"/>
                        </a:rPr>
                        <a:t>Links</a:t>
                      </a:r>
                    </a:p>
                  </a:txBody>
                  <a:tcPr marL="2296" marR="2296" marT="229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63186324"/>
                  </a:ext>
                </a:extLst>
              </a:tr>
              <a:tr h="917988">
                <a:tc>
                  <a:txBody>
                    <a:bodyPr/>
                    <a:lstStyle/>
                    <a:p>
                      <a:pPr algn="l" fontAlgn="b"/>
                      <a:r>
                        <a:rPr lang="da-DK" sz="1400" b="0" i="0" u="none" strike="noStrike" dirty="0">
                          <a:solidFill>
                            <a:srgbClr val="000000"/>
                          </a:solidFill>
                          <a:effectLst/>
                          <a:latin typeface="+mj-lt"/>
                        </a:rPr>
                        <a:t>Bilag til Pixi-guide Kommunal Sygepleje</a:t>
                      </a: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da-DK" sz="1400" dirty="0"/>
                        <a:t>Overblik over tilstande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da-DK" sz="1400" dirty="0"/>
                        <a:t>Overblik over indsatser</a:t>
                      </a:r>
                    </a:p>
                    <a:p>
                      <a:pPr marL="342900" indent="-342900">
                        <a:buFont typeface="+mj-lt"/>
                        <a:buAutoNum type="arabicPeriod"/>
                      </a:pPr>
                      <a:r>
                        <a:rPr lang="da-DK" sz="1400" dirty="0"/>
                        <a:t>Uddataspecifikation</a:t>
                      </a:r>
                    </a:p>
                    <a:p>
                      <a:pPr marL="342900" indent="-342900">
                        <a:buFont typeface="+mj-lt"/>
                        <a:buAutoNum type="arabicPeriod"/>
                      </a:pPr>
                      <a:r>
                        <a:rPr lang="da-DK" sz="1400" dirty="0"/>
                        <a:t>Indberetningsvejledning</a:t>
                      </a: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96696"/>
                  </a:ext>
                </a:extLst>
              </a:tr>
              <a:tr h="2440642">
                <a:tc>
                  <a:txBody>
                    <a:bodyPr/>
                    <a:lstStyle/>
                    <a:p>
                      <a:pPr algn="l" fontAlgn="b"/>
                      <a:r>
                        <a:rPr lang="da-DK" sz="1400" b="0" i="0" u="none" strike="noStrike" dirty="0">
                          <a:solidFill>
                            <a:srgbClr val="000000"/>
                          </a:solidFill>
                          <a:effectLst/>
                          <a:latin typeface="+mj-lt"/>
                        </a:rPr>
                        <a:t>Links til lovgivning</a:t>
                      </a: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mn-lt"/>
                          <a:ea typeface="+mn-ea"/>
                          <a:cs typeface="+mn-cs"/>
                        </a:rPr>
                        <a:t>Sundhedslovens § 138: </a:t>
                      </a:r>
                      <a:r>
                        <a:rPr lang="da-DK" sz="1400" kern="1200" dirty="0">
                          <a:solidFill>
                            <a:schemeClr val="dk1"/>
                          </a:solidFill>
                          <a:latin typeface="+mn-lt"/>
                          <a:ea typeface="+mn-ea"/>
                          <a:cs typeface="+mn-cs"/>
                          <a:hlinkClick r:id="rId3"/>
                        </a:rPr>
                        <a:t>Sundhedsloven (retsinformation.dk)</a:t>
                      </a:r>
                      <a:endParaRPr lang="da-DK" sz="14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mn-lt"/>
                        <a:ea typeface="+mn-ea"/>
                        <a:cs typeface="+mn-cs"/>
                      </a:endParaRPr>
                    </a:p>
                    <a:p>
                      <a:r>
                        <a:rPr lang="da-DK" sz="1400" b="1" kern="1200" dirty="0">
                          <a:solidFill>
                            <a:prstClr val="black"/>
                          </a:solidFill>
                          <a:latin typeface="+mn-lt"/>
                          <a:ea typeface="+mn-ea"/>
                          <a:cs typeface="+mn-cs"/>
                        </a:rPr>
                        <a:t>Journalføringsbekendtgørelsen: </a:t>
                      </a:r>
                      <a:r>
                        <a:rPr lang="da-DK" sz="1400" kern="1200" dirty="0">
                          <a:solidFill>
                            <a:srgbClr val="0000FF"/>
                          </a:solidFill>
                          <a:effectLst/>
                          <a:latin typeface="+mn-lt"/>
                          <a:ea typeface="Times New Roman" panose="02020603050405020304" pitchFamily="18" charset="0"/>
                          <a:cs typeface="Times New Roman" panose="02020603050405020304" pitchFamily="18" charset="0"/>
                          <a:hlinkClick r:id="rId4"/>
                        </a:rPr>
                        <a:t>Journalføringsbekendtgørelsen (retsinformation.dk)</a:t>
                      </a:r>
                      <a:endParaRPr kumimoji="0" lang="da-DK"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mn-lt"/>
                          <a:ea typeface="+mn-ea"/>
                          <a:cs typeface="+mn-cs"/>
                        </a:rPr>
                        <a:t>Vejledning om sygeplejefaglig journalføring: </a:t>
                      </a:r>
                      <a:r>
                        <a:rPr lang="da-DK" sz="1400" kern="1200" dirty="0">
                          <a:solidFill>
                            <a:srgbClr val="0563C1"/>
                          </a:solidFill>
                          <a:effectLst/>
                          <a:latin typeface="+mn-lt"/>
                          <a:ea typeface="Times New Roman" panose="02020603050405020304" pitchFamily="18" charset="0"/>
                          <a:cs typeface="Times New Roman" panose="02020603050405020304" pitchFamily="18" charset="0"/>
                          <a:hlinkClick r:id="rId5"/>
                        </a:rPr>
                        <a:t>Vejledning om sygeplejefaglig journalføring (Til personale der varetager sygeplejefaglige opgaver) (retsinformation.dk)</a:t>
                      </a:r>
                      <a:r>
                        <a:rPr lang="da-DK" sz="1400" kern="1200" dirty="0">
                          <a:solidFill>
                            <a:srgbClr val="000000"/>
                          </a:solidFill>
                          <a:effectLst/>
                          <a:latin typeface="+mn-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kern="1200" dirty="0">
                        <a:solidFill>
                          <a:srgbClr val="000000"/>
                        </a:solidFill>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dirty="0">
                          <a:solidFill>
                            <a:srgbClr val="000000"/>
                          </a:solidFill>
                          <a:latin typeface="+mn-lt"/>
                          <a:ea typeface="Times New Roman" panose="02020603050405020304" pitchFamily="18" charset="0"/>
                          <a:cs typeface="Times New Roman" panose="02020603050405020304" pitchFamily="18" charset="0"/>
                        </a:rPr>
                        <a:t>Vejledning om sygeplejefaglig optegnelser: </a:t>
                      </a:r>
                      <a:r>
                        <a:rPr lang="da-DK" sz="1400" kern="1200" dirty="0">
                          <a:solidFill>
                            <a:schemeClr val="dk1"/>
                          </a:solidFill>
                          <a:latin typeface="+mn-lt"/>
                          <a:ea typeface="+mn-ea"/>
                          <a:cs typeface="+mn-cs"/>
                          <a:hlinkClick r:id="rId6"/>
                        </a:rPr>
                        <a:t>Vejledning om sygeplejefaglige optegnelser (retsinformation.dk)</a:t>
                      </a:r>
                      <a:endParaRPr lang="da-DK" sz="1400" kern="1200" dirty="0">
                        <a:solidFill>
                          <a:srgbClr val="111111"/>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dirty="0">
                          <a:solidFill>
                            <a:prstClr val="black"/>
                          </a:solidFill>
                          <a:latin typeface="+mn-lt"/>
                          <a:ea typeface="+mn-ea"/>
                          <a:cs typeface="+mn-cs"/>
                        </a:rPr>
                        <a:t>Styrelsen for Patientsikkerhed: </a:t>
                      </a:r>
                      <a:r>
                        <a:rPr lang="da-DK" sz="1400" kern="1200" dirty="0">
                          <a:solidFill>
                            <a:schemeClr val="dk1"/>
                          </a:solidFill>
                          <a:latin typeface="+mn-lt"/>
                          <a:ea typeface="+mn-ea"/>
                          <a:cs typeface="+mn-cs"/>
                          <a:hlinkClick r:id="rId7"/>
                        </a:rPr>
                        <a:t>Forside | Styrelsen for Patientsikkerhed (stps.dk)</a:t>
                      </a:r>
                      <a:endParaRPr kumimoji="0" lang="da-DK" sz="1400" b="0" i="0" u="none" strike="noStrike" kern="1200" cap="none" spc="0" normalizeH="0" baseline="0" noProof="0" dirty="0">
                        <a:ln>
                          <a:noFill/>
                        </a:ln>
                        <a:solidFill>
                          <a:prstClr val="white"/>
                        </a:solidFill>
                        <a:effectLst/>
                        <a:uLnTx/>
                        <a:uFillTx/>
                        <a:latin typeface="+mn-lt"/>
                        <a:ea typeface="+mn-ea"/>
                        <a:cs typeface="+mn-cs"/>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3825970"/>
                  </a:ext>
                </a:extLst>
              </a:tr>
              <a:tr h="680278">
                <a:tc>
                  <a:txBody>
                    <a:bodyPr/>
                    <a:lstStyle/>
                    <a:p>
                      <a:pPr algn="l" fontAlgn="b"/>
                      <a:r>
                        <a:rPr lang="da-DK" sz="1400" b="0" i="0" u="none" strike="noStrike" dirty="0">
                          <a:solidFill>
                            <a:srgbClr val="000000"/>
                          </a:solidFill>
                          <a:effectLst/>
                          <a:latin typeface="+mj-lt"/>
                        </a:rPr>
                        <a:t>Links til øvrige dokumenter  </a:t>
                      </a: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i="0" u="none" strike="noStrike" kern="1200" dirty="0" err="1">
                          <a:solidFill>
                            <a:schemeClr val="tx1"/>
                          </a:solidFill>
                          <a:effectLst/>
                          <a:latin typeface="+mn-lt"/>
                          <a:ea typeface="+mn-ea"/>
                          <a:cs typeface="+mn-cs"/>
                        </a:rPr>
                        <a:t>MedCom</a:t>
                      </a:r>
                      <a:r>
                        <a:rPr lang="da-DK" sz="1400" b="1" i="0" u="none" strike="noStrike" kern="1200" dirty="0">
                          <a:solidFill>
                            <a:schemeClr val="tx1"/>
                          </a:solidFill>
                          <a:effectLst/>
                          <a:latin typeface="+mn-lt"/>
                          <a:ea typeface="+mn-ea"/>
                          <a:cs typeface="+mn-cs"/>
                        </a:rPr>
                        <a:t>-standarder: </a:t>
                      </a:r>
                      <a:r>
                        <a:rPr lang="da-DK" sz="1400" b="0" i="0" u="none" strike="noStrike" kern="1200" dirty="0">
                          <a:solidFill>
                            <a:schemeClr val="tx1"/>
                          </a:solidFill>
                          <a:effectLst/>
                          <a:latin typeface="+mn-lt"/>
                          <a:ea typeface="+mn-ea"/>
                          <a:cs typeface="+mn-cs"/>
                        </a:rPr>
                        <a:t>kommunikation mellem sygehus og kommune: </a:t>
                      </a:r>
                      <a:r>
                        <a:rPr lang="da-DK" sz="1400" kern="1200" dirty="0" err="1">
                          <a:solidFill>
                            <a:schemeClr val="dk1"/>
                          </a:solidFill>
                          <a:latin typeface="+mn-lt"/>
                          <a:ea typeface="+mn-ea"/>
                          <a:cs typeface="+mn-cs"/>
                          <a:hlinkClick r:id="rId8"/>
                        </a:rPr>
                        <a:t>untitled</a:t>
                      </a:r>
                      <a:r>
                        <a:rPr lang="da-DK" sz="1400" kern="1200" dirty="0">
                          <a:solidFill>
                            <a:schemeClr val="dk1"/>
                          </a:solidFill>
                          <a:latin typeface="+mn-lt"/>
                          <a:ea typeface="+mn-ea"/>
                          <a:cs typeface="+mn-cs"/>
                          <a:hlinkClick r:id="rId8"/>
                        </a:rPr>
                        <a:t> (medcom.dk)</a:t>
                      </a:r>
                      <a:r>
                        <a:rPr lang="da-DK" sz="1400" b="0" i="0" u="none" strike="noStrike" kern="1200" dirty="0">
                          <a:solidFill>
                            <a:schemeClr val="tx1"/>
                          </a:solidFill>
                          <a:effectLst/>
                          <a:latin typeface="+mn-lt"/>
                          <a:ea typeface="+mn-ea"/>
                          <a:cs typeface="+mn-cs"/>
                        </a:rPr>
                        <a:t>  </a:t>
                      </a:r>
                      <a:endParaRPr lang="da-DK" sz="1400" b="0" i="0" u="none" strike="noStrike" kern="1200" dirty="0">
                        <a:solidFill>
                          <a:srgbClr val="000000"/>
                        </a:solidFill>
                        <a:effectLst/>
                        <a:latin typeface="+mn-lt"/>
                        <a:ea typeface="+mn-ea"/>
                        <a:cs typeface="+mn-cs"/>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3369098"/>
                  </a:ext>
                </a:extLst>
              </a:tr>
              <a:tr h="1107977">
                <a:tc>
                  <a:txBody>
                    <a:bodyPr/>
                    <a:lstStyle/>
                    <a:p>
                      <a:pPr algn="l" fontAlgn="b"/>
                      <a:r>
                        <a:rPr lang="da-DK" sz="1400" b="0" i="0" u="none" strike="noStrike" dirty="0">
                          <a:solidFill>
                            <a:srgbClr val="000000"/>
                          </a:solidFill>
                          <a:effectLst/>
                          <a:latin typeface="+mj-lt"/>
                        </a:rPr>
                        <a:t>Anvendelse af data</a:t>
                      </a:r>
                    </a:p>
                  </a:txBody>
                  <a:tcPr marL="2296" marR="2296" marT="229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400" b="0" i="0" u="none" strike="noStrike" kern="1200" dirty="0" err="1">
                          <a:solidFill>
                            <a:schemeClr val="tx1"/>
                          </a:solidFill>
                          <a:effectLst/>
                          <a:latin typeface="+mn-lt"/>
                          <a:ea typeface="+mn-ea"/>
                          <a:cs typeface="+mn-cs"/>
                        </a:rPr>
                        <a:t>KLGateway</a:t>
                      </a:r>
                      <a:r>
                        <a:rPr lang="da-DK" sz="1400" b="0" i="0" u="none" strike="noStrike" kern="1200" dirty="0">
                          <a:solidFill>
                            <a:schemeClr val="tx1"/>
                          </a:solidFill>
                          <a:effectLst/>
                          <a:latin typeface="+mn-lt"/>
                          <a:ea typeface="+mn-ea"/>
                          <a:cs typeface="+mn-cs"/>
                        </a:rPr>
                        <a:t>: </a:t>
                      </a:r>
                      <a:r>
                        <a:rPr lang="da-DK" sz="1400" dirty="0">
                          <a:hlinkClick r:id="rId9"/>
                        </a:rPr>
                        <a:t>KL Gateway</a:t>
                      </a:r>
                      <a:endParaRPr lang="da-DK" sz="1400" b="0" i="0" u="none" strike="noStrike" kern="1200" dirty="0">
                        <a:solidFill>
                          <a:schemeClr val="tx1"/>
                        </a:solidFill>
                        <a:effectLst/>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da-DK" sz="1400" b="0" i="0" u="none" strike="noStrike" kern="1200" dirty="0">
                          <a:solidFill>
                            <a:schemeClr val="tx1"/>
                          </a:solidFill>
                          <a:effectLst/>
                          <a:latin typeface="+mn-lt"/>
                          <a:ea typeface="+mn-ea"/>
                          <a:cs typeface="+mn-cs"/>
                        </a:rPr>
                        <a:t>Fælleskommunal ledelsesinformation (FLIS): </a:t>
                      </a:r>
                      <a:r>
                        <a:rPr lang="da-DK" sz="1400" dirty="0">
                          <a:hlinkClick r:id="rId10"/>
                        </a:rPr>
                        <a:t>FLIS - Fælleskommunal ledelsesinformation (kl.dk)</a:t>
                      </a:r>
                      <a:endParaRPr lang="da-DK" sz="1400" dirty="0"/>
                    </a:p>
                    <a:p>
                      <a:pPr marL="0" marR="0" lvl="0" indent="0" algn="l" defTabSz="914400" rtl="0" eaLnBrk="1" fontAlgn="b" latinLnBrk="0" hangingPunct="1">
                        <a:lnSpc>
                          <a:spcPct val="100000"/>
                        </a:lnSpc>
                        <a:spcBef>
                          <a:spcPts val="0"/>
                        </a:spcBef>
                        <a:spcAft>
                          <a:spcPts val="0"/>
                        </a:spcAft>
                        <a:buClrTx/>
                        <a:buSzTx/>
                        <a:buFontTx/>
                        <a:buNone/>
                        <a:tabLst/>
                        <a:defRPr/>
                      </a:pPr>
                      <a:r>
                        <a:rPr lang="da-DK" sz="1400" b="0" i="0" u="none" strike="noStrike" kern="1200" dirty="0">
                          <a:solidFill>
                            <a:schemeClr val="tx1"/>
                          </a:solidFill>
                          <a:effectLst/>
                          <a:latin typeface="+mn-lt"/>
                          <a:ea typeface="+mn-ea"/>
                          <a:cs typeface="+mn-cs"/>
                        </a:rPr>
                        <a:t>Sundhed på Tværs kan ses her: </a:t>
                      </a:r>
                      <a:r>
                        <a:rPr lang="da-DK" sz="1400" dirty="0">
                          <a:hlinkClick r:id="rId11"/>
                        </a:rPr>
                        <a:t>Sundhedsdata på tværs – Sundhedsdatastyrelsen</a:t>
                      </a:r>
                      <a:endParaRPr lang="da-DK" sz="1400" b="0" i="0" u="none" strike="noStrike" kern="1200" dirty="0">
                        <a:solidFill>
                          <a:schemeClr val="tx1"/>
                        </a:solidFill>
                        <a:effectLst/>
                        <a:latin typeface="+mn-lt"/>
                        <a:ea typeface="+mn-ea"/>
                        <a:cs typeface="+mn-cs"/>
                      </a:endParaRPr>
                    </a:p>
                  </a:txBody>
                  <a:tcPr marL="2296" marR="2296" marT="229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204964"/>
                  </a:ext>
                </a:extLst>
              </a:tr>
            </a:tbl>
          </a:graphicData>
        </a:graphic>
      </p:graphicFrame>
      <p:sp>
        <p:nvSpPr>
          <p:cNvPr id="2" name="Titel 1">
            <a:extLst>
              <a:ext uri="{FF2B5EF4-FFF2-40B4-BE49-F238E27FC236}">
                <a16:creationId xmlns:a16="http://schemas.microsoft.com/office/drawing/2014/main" id="{F2EC7EBE-9D1D-A721-A35F-FAF8DDB1C239}"/>
              </a:ext>
            </a:extLst>
          </p:cNvPr>
          <p:cNvSpPr>
            <a:spLocks noGrp="1"/>
          </p:cNvSpPr>
          <p:nvPr>
            <p:ph type="title"/>
          </p:nvPr>
        </p:nvSpPr>
        <p:spPr>
          <a:xfrm>
            <a:off x="1067891" y="40284"/>
            <a:ext cx="6360448" cy="539930"/>
          </a:xfrm>
        </p:spPr>
        <p:txBody>
          <a:bodyPr vert="horz" lIns="0" tIns="0" rIns="0" bIns="0" rtlCol="0" anchor="b">
            <a:noAutofit/>
          </a:bodyPr>
          <a:lstStyle/>
          <a:p>
            <a:r>
              <a:rPr lang="da-DK" sz="2800" b="1" dirty="0">
                <a:solidFill>
                  <a:srgbClr val="576B7C"/>
                </a:solidFill>
              </a:rPr>
              <a:t>Overblik over bilag og links  </a:t>
            </a:r>
          </a:p>
        </p:txBody>
      </p:sp>
      <p:sp>
        <p:nvSpPr>
          <p:cNvPr id="4" name="Pladsholder til slidenummer 3">
            <a:extLst>
              <a:ext uri="{FF2B5EF4-FFF2-40B4-BE49-F238E27FC236}">
                <a16:creationId xmlns:a16="http://schemas.microsoft.com/office/drawing/2014/main" id="{9549FB41-9EE5-3B58-D9A6-6C3B4C5D625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2F922B77-ECAB-0B17-E489-C1B828678FA9}"/>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576B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48969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C2FBF-A5BE-2A0E-11BA-3ACC426D9732}"/>
              </a:ext>
            </a:extLst>
          </p:cNvPr>
          <p:cNvSpPr>
            <a:spLocks noGrp="1"/>
          </p:cNvSpPr>
          <p:nvPr>
            <p:ph type="title"/>
          </p:nvPr>
        </p:nvSpPr>
        <p:spPr>
          <a:xfrm>
            <a:off x="394377" y="2980147"/>
            <a:ext cx="7200379" cy="1002638"/>
          </a:xfrm>
        </p:spPr>
        <p:txBody>
          <a:bodyPr/>
          <a:lstStyle/>
          <a:p>
            <a:r>
              <a:rPr lang="da-DK" sz="2800" b="1" dirty="0">
                <a:solidFill>
                  <a:srgbClr val="576B7C"/>
                </a:solidFill>
              </a:rPr>
              <a:t>Målgruppe og krav til dokumentation</a:t>
            </a:r>
          </a:p>
        </p:txBody>
      </p:sp>
      <p:sp>
        <p:nvSpPr>
          <p:cNvPr id="5" name="Pladsholder til slidenummer 4">
            <a:extLst>
              <a:ext uri="{FF2B5EF4-FFF2-40B4-BE49-F238E27FC236}">
                <a16:creationId xmlns:a16="http://schemas.microsoft.com/office/drawing/2014/main" id="{71F52D68-D030-18A0-069B-987AA6B266F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E1C6F400-00FC-5E90-3024-DEAEB40A62EB}"/>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424208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F1AFB-401B-95BC-7D94-F0FE053F7AFE}"/>
              </a:ext>
            </a:extLst>
          </p:cNvPr>
          <p:cNvSpPr>
            <a:spLocks noGrp="1"/>
          </p:cNvSpPr>
          <p:nvPr>
            <p:ph type="title"/>
          </p:nvPr>
        </p:nvSpPr>
        <p:spPr/>
        <p:txBody>
          <a:bodyPr vert="horz" lIns="0" tIns="0" rIns="0" bIns="0" rtlCol="0" anchor="b">
            <a:noAutofit/>
          </a:bodyPr>
          <a:lstStyle/>
          <a:p>
            <a:r>
              <a:rPr lang="da-DK" sz="2800" b="1" dirty="0">
                <a:solidFill>
                  <a:srgbClr val="576B7C"/>
                </a:solidFill>
              </a:rPr>
              <a:t>Kontakt</a:t>
            </a:r>
            <a:endParaRPr lang="es-ES" sz="2800" b="1" dirty="0">
              <a:solidFill>
                <a:srgbClr val="576B7C"/>
              </a:solidFill>
            </a:endParaRPr>
          </a:p>
        </p:txBody>
      </p:sp>
      <p:sp>
        <p:nvSpPr>
          <p:cNvPr id="3" name="Pladsholder til tekst 2">
            <a:extLst>
              <a:ext uri="{FF2B5EF4-FFF2-40B4-BE49-F238E27FC236}">
                <a16:creationId xmlns:a16="http://schemas.microsoft.com/office/drawing/2014/main" id="{9BBE2092-C140-B91B-5D39-F744C8A54CD6}"/>
              </a:ext>
            </a:extLst>
          </p:cNvPr>
          <p:cNvSpPr>
            <a:spLocks noGrp="1"/>
          </p:cNvSpPr>
          <p:nvPr>
            <p:ph type="body" sz="quarter" idx="13"/>
          </p:nvPr>
        </p:nvSpPr>
        <p:spPr>
          <a:xfrm>
            <a:off x="5187483" y="2340611"/>
            <a:ext cx="5871824" cy="2927266"/>
          </a:xfrm>
        </p:spPr>
        <p:txBody>
          <a:bodyPr/>
          <a:lstStyle/>
          <a:p>
            <a:pPr marL="0" indent="0">
              <a:buNone/>
            </a:pPr>
            <a:r>
              <a:rPr lang="da-DK" sz="1600" b="1"/>
              <a:t>Kontakter </a:t>
            </a:r>
            <a:r>
              <a:rPr lang="da-DK" sz="1600" b="1" dirty="0"/>
              <a:t>i KOMBIT</a:t>
            </a:r>
          </a:p>
          <a:p>
            <a:pPr marL="0" indent="0">
              <a:buNone/>
            </a:pPr>
            <a:r>
              <a:rPr lang="da-DK" sz="1600" dirty="0"/>
              <a:t>Forvaltningsenheden: </a:t>
            </a:r>
            <a:r>
              <a:rPr lang="da-DK" sz="1600" dirty="0">
                <a:hlinkClick r:id="rId2"/>
              </a:rPr>
              <a:t>FSIII@kombit.dk</a:t>
            </a:r>
            <a:r>
              <a:rPr lang="da-DK" sz="1600" dirty="0"/>
              <a:t> </a:t>
            </a:r>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endParaRPr lang="es-ES" sz="1600" dirty="0"/>
          </a:p>
        </p:txBody>
      </p:sp>
      <p:sp>
        <p:nvSpPr>
          <p:cNvPr id="4" name="Rektangel 3">
            <a:extLst>
              <a:ext uri="{FF2B5EF4-FFF2-40B4-BE49-F238E27FC236}">
                <a16:creationId xmlns:a16="http://schemas.microsoft.com/office/drawing/2014/main" id="{5D21F52B-29D5-36F1-3043-2EC9C2FD6090}"/>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94622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26C5A-B12A-DA81-74CC-208DCAD53FD7}"/>
              </a:ext>
            </a:extLst>
          </p:cNvPr>
          <p:cNvSpPr>
            <a:spLocks noGrp="1"/>
          </p:cNvSpPr>
          <p:nvPr>
            <p:ph type="title"/>
          </p:nvPr>
        </p:nvSpPr>
        <p:spPr>
          <a:xfrm>
            <a:off x="1043314" y="392782"/>
            <a:ext cx="10485706" cy="615950"/>
          </a:xfrm>
        </p:spPr>
        <p:txBody>
          <a:bodyPr vert="horz" lIns="0" tIns="0" rIns="0" bIns="0" rtlCol="0" anchor="ctr">
            <a:noAutofit/>
          </a:bodyPr>
          <a:lstStyle/>
          <a:p>
            <a:r>
              <a:rPr lang="da-DK" sz="2800" b="1" dirty="0">
                <a:solidFill>
                  <a:srgbClr val="576B7C"/>
                </a:solidFill>
              </a:rPr>
              <a:t>Hvem er målgruppen for denne </a:t>
            </a:r>
            <a:r>
              <a:rPr lang="da-DK" sz="2800" b="1" dirty="0" err="1">
                <a:solidFill>
                  <a:srgbClr val="576B7C"/>
                </a:solidFill>
              </a:rPr>
              <a:t>pixi</a:t>
            </a:r>
            <a:r>
              <a:rPr lang="da-DK" sz="2800" b="1" dirty="0">
                <a:solidFill>
                  <a:srgbClr val="576B7C"/>
                </a:solidFill>
              </a:rPr>
              <a:t>-guide?</a:t>
            </a:r>
          </a:p>
        </p:txBody>
      </p:sp>
      <p:sp>
        <p:nvSpPr>
          <p:cNvPr id="4" name="Pladsholder til slidenummer 3">
            <a:extLst>
              <a:ext uri="{FF2B5EF4-FFF2-40B4-BE49-F238E27FC236}">
                <a16:creationId xmlns:a16="http://schemas.microsoft.com/office/drawing/2014/main" id="{DB9C06F3-4D81-E626-0FD0-F464DC926FD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3" name="Tekstfelt 2">
            <a:extLst>
              <a:ext uri="{FF2B5EF4-FFF2-40B4-BE49-F238E27FC236}">
                <a16:creationId xmlns:a16="http://schemas.microsoft.com/office/drawing/2014/main" id="{58339192-63C8-39AD-53C8-281B7FBAB2BA}"/>
              </a:ext>
            </a:extLst>
          </p:cNvPr>
          <p:cNvSpPr txBox="1"/>
          <p:nvPr/>
        </p:nvSpPr>
        <p:spPr>
          <a:xfrm>
            <a:off x="1043144" y="1256265"/>
            <a:ext cx="8238646"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i="0" u="none" strike="noStrike" kern="1200" cap="none" spc="0" normalizeH="0" baseline="0" noProof="0" dirty="0">
                <a:ln>
                  <a:noFill/>
                </a:ln>
                <a:solidFill>
                  <a:prstClr val="black"/>
                </a:solidFill>
                <a:effectLst/>
                <a:uLnTx/>
                <a:uFillTx/>
                <a:latin typeface="Georgia"/>
                <a:ea typeface="+mn-ea"/>
                <a:cs typeface="+mn-cs"/>
              </a:rPr>
              <a:t>Pixi-guiden henvender sig til kommunale medarbejdere med </a:t>
            </a:r>
            <a:r>
              <a:rPr lang="da-DK" sz="1400" dirty="0">
                <a:solidFill>
                  <a:prstClr val="black"/>
                </a:solidFill>
                <a:latin typeface="Georgia"/>
              </a:rPr>
              <a:t>sygepleje/sundhedsfaglig baggrund</a:t>
            </a:r>
            <a:r>
              <a:rPr kumimoji="0" lang="da-DK" sz="1400" i="0" u="none" strike="noStrike" kern="1200" cap="none" spc="0" normalizeH="0" baseline="0" noProof="0" dirty="0">
                <a:ln>
                  <a:noFill/>
                </a:ln>
                <a:solidFill>
                  <a:prstClr val="black"/>
                </a:solidFill>
                <a:effectLst/>
                <a:uLnTx/>
                <a:uFillTx/>
                <a:latin typeface="Georgia"/>
                <a:ea typeface="+mn-ea"/>
                <a:cs typeface="+mn-cs"/>
              </a:rPr>
              <a:t>, der løser opgaver inden for Sundhedslovens § 138.</a:t>
            </a:r>
            <a:endParaRPr kumimoji="0" lang="da-DK" sz="1400" b="0" i="0" u="none" strike="noStrike" kern="1200" cap="none" spc="0" normalizeH="0" baseline="0" noProof="0" dirty="0">
              <a:ln>
                <a:noFill/>
              </a:ln>
              <a:solidFill>
                <a:srgbClr val="808080">
                  <a:lumMod val="90000"/>
                  <a:lumOff val="10000"/>
                </a:srgbClr>
              </a:solidFill>
              <a:effectLst/>
              <a:uLnTx/>
              <a:uFillTx/>
              <a:latin typeface="Georgia"/>
              <a:ea typeface="+mn-ea"/>
              <a:cs typeface="+mn-cs"/>
            </a:endParaRPr>
          </a:p>
        </p:txBody>
      </p:sp>
      <p:sp>
        <p:nvSpPr>
          <p:cNvPr id="10" name="Rektangel 9">
            <a:extLst>
              <a:ext uri="{FF2B5EF4-FFF2-40B4-BE49-F238E27FC236}">
                <a16:creationId xmlns:a16="http://schemas.microsoft.com/office/drawing/2014/main" id="{14963F9D-0493-8034-D316-A6D486AF4E85}"/>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5" name="Tekstfelt 4">
            <a:extLst>
              <a:ext uri="{FF2B5EF4-FFF2-40B4-BE49-F238E27FC236}">
                <a16:creationId xmlns:a16="http://schemas.microsoft.com/office/drawing/2014/main" id="{85E92ADA-67FE-FF3A-1D93-63C88CDF7FF8}"/>
              </a:ext>
            </a:extLst>
          </p:cNvPr>
          <p:cNvSpPr txBox="1"/>
          <p:nvPr/>
        </p:nvSpPr>
        <p:spPr>
          <a:xfrm>
            <a:off x="1946437" y="1934685"/>
            <a:ext cx="6432059" cy="1077218"/>
          </a:xfrm>
          <a:prstGeom prst="rect">
            <a:avLst/>
          </a:prstGeom>
          <a:noFill/>
          <a:ln w="57150">
            <a:solidFill>
              <a:srgbClr val="576B7C"/>
            </a:solidFill>
          </a:ln>
        </p:spPr>
        <p:txBody>
          <a:bodyPr wrap="square" lIns="0" tIns="0" rIns="0" bIns="0" rtlCol="0">
            <a:spAutoFit/>
          </a:bodyPr>
          <a:lstStyle/>
          <a:p>
            <a:pPr algn="ctr"/>
            <a:endParaRPr lang="da-DK" sz="1400" b="0" i="0" dirty="0">
              <a:solidFill>
                <a:srgbClr val="333333"/>
              </a:solidFill>
              <a:effectLst/>
              <a:latin typeface="Georgia" panose="02040502050405020303" pitchFamily="18" charset="0"/>
            </a:endParaRPr>
          </a:p>
          <a:p>
            <a:pPr algn="ctr"/>
            <a:r>
              <a:rPr lang="da-DK" sz="1400" b="0" i="0" dirty="0">
                <a:solidFill>
                  <a:srgbClr val="333333"/>
                </a:solidFill>
                <a:effectLst/>
                <a:latin typeface="Georgia" panose="02040502050405020303" pitchFamily="18" charset="0"/>
              </a:rPr>
              <a:t>§ 138</a:t>
            </a:r>
          </a:p>
          <a:p>
            <a:pPr algn="ctr"/>
            <a:r>
              <a:rPr lang="da-DK" sz="1400" b="0" i="0" dirty="0">
                <a:solidFill>
                  <a:srgbClr val="333333"/>
                </a:solidFill>
                <a:effectLst/>
                <a:latin typeface="Georgia" panose="02040502050405020303" pitchFamily="18" charset="0"/>
              </a:rPr>
              <a:t>Kommunalbestyrelsen er ansvarlig for, at der ydes vederlagsfri sygepleje efter lægehenvisning til personer med ophold i kommunen.</a:t>
            </a:r>
          </a:p>
          <a:p>
            <a:pPr algn="ctr"/>
            <a:endParaRPr lang="da-DK" sz="1400" dirty="0">
              <a:solidFill>
                <a:srgbClr val="FF6800"/>
              </a:solidFill>
            </a:endParaRPr>
          </a:p>
        </p:txBody>
      </p:sp>
      <p:sp>
        <p:nvSpPr>
          <p:cNvPr id="6" name="Tekstfelt 5">
            <a:extLst>
              <a:ext uri="{FF2B5EF4-FFF2-40B4-BE49-F238E27FC236}">
                <a16:creationId xmlns:a16="http://schemas.microsoft.com/office/drawing/2014/main" id="{1083CD0F-CC34-A761-9437-515BD6661E96}"/>
              </a:ext>
            </a:extLst>
          </p:cNvPr>
          <p:cNvSpPr txBox="1"/>
          <p:nvPr/>
        </p:nvSpPr>
        <p:spPr>
          <a:xfrm>
            <a:off x="1043144" y="3325091"/>
            <a:ext cx="9159192"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Lokale instrukser og vejledninger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Hvis det vurderes relevant at supplere denne fælleskommunale pixi-guide med praksisnære instrukser og vejledninger, er dette en opgave, der ligger i kommunen. Det vil give mulighed for at understøtte lokale arbejdsgange og tilpasse til den brugergrænseflade, der anvendes (It-systemet).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Der kunne fx benyttes billeder fra egen opsætning af brugergrænseflade ind i de praksisnære instruktioner og vejledninger, for på den måde at understøtte en mere illustrativ form lokalt.</a:t>
            </a:r>
            <a:endParaRPr kumimoji="0" lang="da-DK" sz="1400" b="0" i="0" u="none" strike="noStrike" kern="1200" cap="none" spc="0" normalizeH="0" baseline="0" noProof="0" dirty="0">
              <a:ln>
                <a:noFill/>
              </a:ln>
              <a:solidFill>
                <a:srgbClr val="FF0000"/>
              </a:solidFill>
              <a:effectLst/>
              <a:uLnTx/>
              <a:uFillTx/>
              <a:latin typeface="Georgia"/>
              <a:ea typeface="+mn-ea"/>
              <a:cs typeface="+mn-cs"/>
            </a:endParaRPr>
          </a:p>
        </p:txBody>
      </p:sp>
    </p:spTree>
    <p:extLst>
      <p:ext uri="{BB962C8B-B14F-4D97-AF65-F5344CB8AC3E}">
        <p14:creationId xmlns:p14="http://schemas.microsoft.com/office/powerpoint/2010/main" val="317669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A9E1A-06A2-6661-4ADA-059D7D233079}"/>
              </a:ext>
            </a:extLst>
          </p:cNvPr>
          <p:cNvSpPr>
            <a:spLocks noGrp="1"/>
          </p:cNvSpPr>
          <p:nvPr>
            <p:ph type="title"/>
          </p:nvPr>
        </p:nvSpPr>
        <p:spPr>
          <a:xfrm>
            <a:off x="1091289" y="226201"/>
            <a:ext cx="7556552" cy="589739"/>
          </a:xfrm>
        </p:spPr>
        <p:txBody>
          <a:bodyPr vert="horz" lIns="0" tIns="0" rIns="0" bIns="0" rtlCol="0" anchor="ctr">
            <a:noAutofit/>
          </a:bodyPr>
          <a:lstStyle/>
          <a:p>
            <a:r>
              <a:rPr lang="da-DK" sz="2800" b="1" dirty="0">
                <a:solidFill>
                  <a:srgbClr val="576B7C"/>
                </a:solidFill>
              </a:rPr>
              <a:t>Hvad består dokumentationen af</a:t>
            </a:r>
            <a:br>
              <a:rPr lang="da-DK" sz="2800" b="1" dirty="0">
                <a:solidFill>
                  <a:srgbClr val="576B7C"/>
                </a:solidFill>
              </a:rPr>
            </a:br>
            <a:r>
              <a:rPr lang="da-DK" sz="2000" dirty="0">
                <a:solidFill>
                  <a:srgbClr val="576B7C"/>
                </a:solidFill>
              </a:rPr>
              <a:t>- på Funktionsområdet Kommunal sygepleje?</a:t>
            </a:r>
          </a:p>
        </p:txBody>
      </p:sp>
      <p:sp>
        <p:nvSpPr>
          <p:cNvPr id="4" name="Pladsholder til slidenummer 3">
            <a:extLst>
              <a:ext uri="{FF2B5EF4-FFF2-40B4-BE49-F238E27FC236}">
                <a16:creationId xmlns:a16="http://schemas.microsoft.com/office/drawing/2014/main" id="{7D0D6A24-6ADD-C719-20CB-96A910AED03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pic>
        <p:nvPicPr>
          <p:cNvPr id="8" name="Picture 4">
            <a:extLst>
              <a:ext uri="{FF2B5EF4-FFF2-40B4-BE49-F238E27FC236}">
                <a16:creationId xmlns:a16="http://schemas.microsoft.com/office/drawing/2014/main" id="{5D0F3304-CEC4-7DE4-EA57-95D440807C7C}"/>
              </a:ext>
              <a:ext uri="{C183D7F6-B498-43B3-948B-1728B52AA6E4}">
                <adec:decorative xmlns:adec="http://schemas.microsoft.com/office/drawing/2017/decorative" val="1"/>
              </a:ext>
            </a:extLst>
          </p:cNvPr>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flipH="1">
            <a:off x="6713009" y="1273893"/>
            <a:ext cx="4484276" cy="474689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DEBCB130-E129-AEAA-ACD5-C1E591BCDD4B}"/>
              </a:ext>
            </a:extLst>
          </p:cNvPr>
          <p:cNvSpPr txBox="1"/>
          <p:nvPr/>
        </p:nvSpPr>
        <p:spPr>
          <a:xfrm>
            <a:off x="7047641" y="3913057"/>
            <a:ext cx="4447456" cy="881716"/>
          </a:xfrm>
          <a:prstGeom prst="rect">
            <a:avLst/>
          </a:prstGeom>
          <a:noFill/>
        </p:spPr>
        <p:txBody>
          <a:bodyPr wrap="square" lIns="0" tIns="0" rIns="0" bIns="0" rtlCol="0">
            <a:spAutoFit/>
          </a:bodyPr>
          <a:lstStyle/>
          <a:p>
            <a:pPr marR="0" lvl="0" algn="l" defTabSz="914400" rtl="0" eaLnBrk="1" fontAlgn="auto" latinLnBrk="0" hangingPunct="1">
              <a:lnSpc>
                <a:spcPct val="104000"/>
              </a:lnSpc>
              <a:spcBef>
                <a:spcPts val="0"/>
              </a:spcBef>
              <a:spcAft>
                <a:spcPts val="0"/>
              </a:spcAft>
              <a:buClrTx/>
              <a:buSzTx/>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Øvrige oplysninger og kommunikation</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Tests</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Undersøgelser</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Observationer</a:t>
            </a:r>
          </a:p>
        </p:txBody>
      </p:sp>
      <p:sp>
        <p:nvSpPr>
          <p:cNvPr id="11" name="Rektangel 10">
            <a:extLst>
              <a:ext uri="{FF2B5EF4-FFF2-40B4-BE49-F238E27FC236}">
                <a16:creationId xmlns:a16="http://schemas.microsoft.com/office/drawing/2014/main" id="{9B88B38B-730E-3F08-6000-63D1BEF5C177}"/>
              </a:ext>
            </a:extLst>
          </p:cNvPr>
          <p:cNvSpPr/>
          <p:nvPr/>
        </p:nvSpPr>
        <p:spPr>
          <a:xfrm>
            <a:off x="8955147" y="2476155"/>
            <a:ext cx="2230125" cy="750014"/>
          </a:xfrm>
          <a:prstGeom prst="rect">
            <a:avLst/>
          </a:prstGeom>
        </p:spPr>
        <p:txBody>
          <a:bodyPr wrap="square">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FSIII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Klassificerede tilstande og indsatser</a:t>
            </a:r>
            <a:endParaRPr kumimoji="0" lang="da-DK" sz="1400" b="0" i="0" u="none" strike="noStrike" kern="1200" cap="none" spc="0" normalizeH="0" baseline="0" noProof="0" dirty="0">
              <a:ln>
                <a:noFill/>
              </a:ln>
              <a:solidFill>
                <a:srgbClr val="003B7A"/>
              </a:solidFill>
              <a:effectLst/>
              <a:uLnTx/>
              <a:uFillTx/>
              <a:latin typeface="Georgia"/>
              <a:ea typeface="+mn-ea"/>
              <a:cs typeface="+mn-cs"/>
            </a:endParaRPr>
          </a:p>
        </p:txBody>
      </p:sp>
      <p:sp>
        <p:nvSpPr>
          <p:cNvPr id="13" name="Rektangel 12">
            <a:extLst>
              <a:ext uri="{FF2B5EF4-FFF2-40B4-BE49-F238E27FC236}">
                <a16:creationId xmlns:a16="http://schemas.microsoft.com/office/drawing/2014/main" id="{D0568A09-66DB-3E25-EDF4-22F074C04B10}"/>
              </a:ext>
            </a:extLst>
          </p:cNvPr>
          <p:cNvSpPr/>
          <p:nvPr/>
        </p:nvSpPr>
        <p:spPr>
          <a:xfrm>
            <a:off x="7392176" y="2024711"/>
            <a:ext cx="1847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Rektangel 14">
            <a:extLst>
              <a:ext uri="{FF2B5EF4-FFF2-40B4-BE49-F238E27FC236}">
                <a16:creationId xmlns:a16="http://schemas.microsoft.com/office/drawing/2014/main" id="{0C6EEBD9-3D3C-2D75-B203-74549D069938}"/>
              </a:ext>
            </a:extLst>
          </p:cNvPr>
          <p:cNvSpPr/>
          <p:nvPr/>
        </p:nvSpPr>
        <p:spPr>
          <a:xfrm>
            <a:off x="352368" y="1257991"/>
            <a:ext cx="5801942" cy="4627659"/>
          </a:xfrm>
          <a:prstGeom prst="rect">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Tekstfelt 16">
            <a:extLst>
              <a:ext uri="{FF2B5EF4-FFF2-40B4-BE49-F238E27FC236}">
                <a16:creationId xmlns:a16="http://schemas.microsoft.com/office/drawing/2014/main" id="{0E6DCE17-0BE5-7E78-6EAB-E1153E59D414}"/>
              </a:ext>
            </a:extLst>
          </p:cNvPr>
          <p:cNvSpPr txBox="1"/>
          <p:nvPr/>
        </p:nvSpPr>
        <p:spPr>
          <a:xfrm>
            <a:off x="1091289" y="1273893"/>
            <a:ext cx="5063021" cy="40934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Dokumentation for </a:t>
            </a:r>
            <a:r>
              <a:rPr lang="da-DK" sz="1400" dirty="0">
                <a:solidFill>
                  <a:prstClr val="black"/>
                </a:solidFill>
                <a:latin typeface="Georgia"/>
              </a:rPr>
              <a:t>Kommunal </a:t>
            </a:r>
            <a:r>
              <a:rPr kumimoji="0" lang="da-DK" sz="1400" b="0" i="0" u="none" strike="noStrike" kern="1200" cap="none" spc="0" normalizeH="0" baseline="0" noProof="0" dirty="0">
                <a:ln>
                  <a:noFill/>
                </a:ln>
                <a:solidFill>
                  <a:prstClr val="black"/>
                </a:solidFill>
                <a:effectLst/>
                <a:uLnTx/>
                <a:uFillTx/>
                <a:latin typeface="Georgia"/>
                <a:ea typeface="+mn-ea"/>
                <a:cs typeface="+mn-cs"/>
              </a:rPr>
              <a:t>sygepleje består af flere elementer fx: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Stamdata</a:t>
            </a:r>
            <a:endParaRPr lang="da-DK" sz="1400" b="1" dirty="0">
              <a:solidFill>
                <a:prstClr val="black"/>
              </a:solidFill>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Oplysninger om borgeren som fx borgers navn, CPR-nummer, kontaktoplysninger, pårørende, egen læge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Klassificerede tilstande og indsatser</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Fælleskommunale tilstande og indsatser er udarbejdet på en række Funktionsområder fx </a:t>
            </a:r>
            <a:r>
              <a:rPr lang="da-DK" sz="1400" dirty="0">
                <a:solidFill>
                  <a:prstClr val="black"/>
                </a:solidFill>
                <a:latin typeface="Georgia"/>
              </a:rPr>
              <a:t>Kommunal pleje- og omsorg, Kommunal sygepleje, Kommunal genoptræning efter sygehusophold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Øvrige oplysninger om borger og kommunikation</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Øvrige relevante oplysninger om borger, pårørende, særlige forhold vedr. borgers hjem, observationer vedr. borger, tidlig opsporing mv.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p:txBody>
      </p:sp>
      <p:sp>
        <p:nvSpPr>
          <p:cNvPr id="3" name="Tekstfelt 2">
            <a:extLst>
              <a:ext uri="{FF2B5EF4-FFF2-40B4-BE49-F238E27FC236}">
                <a16:creationId xmlns:a16="http://schemas.microsoft.com/office/drawing/2014/main" id="{0DA2BB07-D489-1650-CC2B-8E598925E142}"/>
              </a:ext>
            </a:extLst>
          </p:cNvPr>
          <p:cNvSpPr txBox="1"/>
          <p:nvPr/>
        </p:nvSpPr>
        <p:spPr>
          <a:xfrm>
            <a:off x="7838960" y="2107580"/>
            <a:ext cx="1319916"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Arial" panose="020B0604020202020204" pitchFamily="34" charset="0"/>
              </a:rPr>
              <a:t>Stamdata</a:t>
            </a:r>
          </a:p>
        </p:txBody>
      </p:sp>
      <p:sp>
        <p:nvSpPr>
          <p:cNvPr id="5" name="Rektangel 4">
            <a:extLst>
              <a:ext uri="{FF2B5EF4-FFF2-40B4-BE49-F238E27FC236}">
                <a16:creationId xmlns:a16="http://schemas.microsoft.com/office/drawing/2014/main" id="{DCE24151-0CD1-50EB-441D-C0692FC0DCB1}"/>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57159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EDBB7-E4F7-0215-295E-D1DEB6FC972B}"/>
              </a:ext>
            </a:extLst>
          </p:cNvPr>
          <p:cNvSpPr>
            <a:spLocks noGrp="1"/>
          </p:cNvSpPr>
          <p:nvPr>
            <p:ph type="title"/>
          </p:nvPr>
        </p:nvSpPr>
        <p:spPr>
          <a:xfrm>
            <a:off x="1070779" y="85299"/>
            <a:ext cx="10644833" cy="923330"/>
          </a:xfrm>
        </p:spPr>
        <p:txBody>
          <a:bodyPr vert="horz" lIns="0" tIns="0" rIns="0" bIns="0" rtlCol="0" anchor="ctr">
            <a:noAutofit/>
          </a:bodyPr>
          <a:lstStyle/>
          <a:p>
            <a:r>
              <a:rPr lang="da-DK" sz="2800" b="1" dirty="0">
                <a:solidFill>
                  <a:srgbClr val="576B7C"/>
                </a:solidFill>
              </a:rPr>
              <a:t>Hvorfor skal vi dokumentere  </a:t>
            </a:r>
            <a:br>
              <a:rPr lang="da-DK" sz="2900" b="1" dirty="0">
                <a:solidFill>
                  <a:srgbClr val="576B7C"/>
                </a:solidFill>
              </a:rPr>
            </a:br>
            <a:r>
              <a:rPr lang="da-DK" sz="2000" dirty="0">
                <a:solidFill>
                  <a:srgbClr val="576B7C"/>
                </a:solidFill>
              </a:rPr>
              <a:t>- på Funktionsområdet Kommunal sygepleje?</a:t>
            </a:r>
          </a:p>
        </p:txBody>
      </p:sp>
      <p:sp>
        <p:nvSpPr>
          <p:cNvPr id="4" name="Pladsholder til slidenummer 3">
            <a:extLst>
              <a:ext uri="{FF2B5EF4-FFF2-40B4-BE49-F238E27FC236}">
                <a16:creationId xmlns:a16="http://schemas.microsoft.com/office/drawing/2014/main" id="{FA174629-6C46-385F-E911-F980C97FC6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78E3DC30-8A7B-BEF6-510D-5CBB6FD22626}"/>
              </a:ext>
            </a:extLst>
          </p:cNvPr>
          <p:cNvSpPr/>
          <p:nvPr/>
        </p:nvSpPr>
        <p:spPr>
          <a:xfrm>
            <a:off x="956463" y="1215699"/>
            <a:ext cx="10151420" cy="3917410"/>
          </a:xfrm>
          <a:prstGeom prst="rect">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Patientsikkerhed</a:t>
            </a:r>
          </a:p>
          <a:p>
            <a:pPr>
              <a:lnSpc>
                <a:spcPct val="110000"/>
              </a:lnSpc>
            </a:pPr>
            <a:r>
              <a:rPr kumimoji="0" lang="da-DK" sz="1400" b="0" i="0" u="none" strike="noStrike" kern="1200" cap="none" spc="0" normalizeH="0" baseline="0" noProof="0" dirty="0">
                <a:ln>
                  <a:noFill/>
                </a:ln>
                <a:solidFill>
                  <a:prstClr val="black"/>
                </a:solidFill>
                <a:effectLst/>
                <a:uLnTx/>
                <a:uFillTx/>
                <a:latin typeface="Georgia"/>
                <a:ea typeface="+mn-ea"/>
                <a:cs typeface="+mn-cs"/>
              </a:rPr>
              <a:t> Jf. Vejledning om sygeplejefaglige optegnelser </a:t>
            </a:r>
            <a:r>
              <a:rPr lang="da-DK" sz="1400" dirty="0">
                <a:solidFill>
                  <a:schemeClr val="tx1"/>
                </a:solidFill>
              </a:rPr>
              <a:t>udredes borgeren i forhold til problemer eller risici inden for de 12 sygeplejefaglige problemområder. Styrelsen for Patientsikkerhed går tilsyn på behandlingssteder, der leverer Kommunal sygepleje. Tilsyn er altid anmeldt på forhånd. Målet er at understøtte patientsikkerheden. </a:t>
            </a:r>
            <a:r>
              <a:rPr kumimoji="0" lang="da-DK" sz="1400" i="0" u="none" strike="noStrike" kern="1200" cap="none" spc="0" normalizeH="0" baseline="0" noProof="0" dirty="0">
                <a:ln>
                  <a:noFill/>
                </a:ln>
                <a:solidFill>
                  <a:prstClr val="black"/>
                </a:solidFill>
                <a:effectLst/>
                <a:uLnTx/>
                <a:uFillTx/>
                <a:latin typeface="Georgia"/>
                <a:ea typeface="+mn-ea"/>
                <a:cs typeface="+mn-cs"/>
              </a:rPr>
              <a:t>Borger har mulighed for at </a:t>
            </a:r>
            <a:r>
              <a:rPr lang="da-DK" sz="1400" dirty="0">
                <a:solidFill>
                  <a:prstClr val="black"/>
                </a:solidFill>
                <a:latin typeface="Georgia"/>
              </a:rPr>
              <a:t>rette ‘en bekymringshenvendelse’</a:t>
            </a:r>
            <a:r>
              <a:rPr kumimoji="0" lang="da-DK" sz="1400" i="0" u="none" strike="noStrike" kern="1200" cap="none" spc="0" normalizeH="0" baseline="0" noProof="0" dirty="0">
                <a:ln>
                  <a:noFill/>
                </a:ln>
                <a:solidFill>
                  <a:prstClr val="black"/>
                </a:solidFill>
                <a:effectLst/>
                <a:uLnTx/>
                <a:uFillTx/>
                <a:latin typeface="Georgia"/>
                <a:ea typeface="+mn-ea"/>
                <a:cs typeface="+mn-cs"/>
              </a:rPr>
              <a:t> til Styrelsen for Patientsikkerhed, </a:t>
            </a:r>
            <a:r>
              <a:rPr lang="da-DK" sz="1400" dirty="0">
                <a:solidFill>
                  <a:prstClr val="black"/>
                </a:solidFill>
                <a:latin typeface="Georgia"/>
              </a:rPr>
              <a:t>eller</a:t>
            </a:r>
            <a:r>
              <a:rPr kumimoji="0" lang="da-DK" sz="1400" i="0" u="none" strike="noStrike" kern="1200" cap="none" spc="0" normalizeH="0" baseline="0" noProof="0" dirty="0">
                <a:ln>
                  <a:noFill/>
                </a:ln>
                <a:solidFill>
                  <a:prstClr val="black"/>
                </a:solidFill>
                <a:effectLst/>
                <a:uLnTx/>
                <a:uFillTx/>
                <a:latin typeface="Georgia"/>
                <a:ea typeface="+mn-ea"/>
                <a:cs typeface="+mn-cs"/>
              </a:rPr>
              <a:t> klage til Styrelsen for Patientklager.</a:t>
            </a:r>
            <a:endParaRPr kumimoji="0" lang="da-DK" sz="1400" b="0" i="0" u="none" strike="noStrike" kern="1200" cap="none" spc="0" normalizeH="0" baseline="0" noProof="0" dirty="0">
              <a:ln>
                <a:noFill/>
              </a:ln>
              <a:solidFill>
                <a:prstClr val="black"/>
              </a:solidFill>
              <a:effectLst/>
              <a:highlight>
                <a:srgbClr val="FFFF00"/>
              </a:highligh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Kvalitetsudvikling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Udgangspunktet for kvalitetsudvikling er, at der eksisterer en gensidig forståelse og et fælles sprog om de opgaver, der løses. Derfor er det vigtigt, at der er skriftlighed om indsatsernes opstart, varighed og indhold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Koordinering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Typisk er der flere medarbejdere, der kommer i borgerens hjem, og derfor vil der være behov for kommunikation om fx diverse aftaler med borger eller pårørende, eller særlige forhold der knytter sig til borgers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Planlægning og styring</a:t>
            </a:r>
            <a:endParaRPr lang="da-DK" sz="1400" b="1" dirty="0">
              <a:solidFill>
                <a:prstClr val="black"/>
              </a:solidFill>
              <a:latin typeface="Georgia"/>
            </a:endParaRPr>
          </a:p>
          <a:p>
            <a:pPr>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På funktionsområdet Kommunal sygepleje er der behov for planlægning af udførelse af behandling hos borger samt koordinering med fx andet sundhedsfagligt personale og sikre, at der altid er de rette kompetencer til opgaven.</a:t>
            </a:r>
          </a:p>
        </p:txBody>
      </p:sp>
      <p:sp>
        <p:nvSpPr>
          <p:cNvPr id="3" name="Rektangel 2">
            <a:extLst>
              <a:ext uri="{FF2B5EF4-FFF2-40B4-BE49-F238E27FC236}">
                <a16:creationId xmlns:a16="http://schemas.microsoft.com/office/drawing/2014/main" id="{D696CC13-112C-0380-9603-B4EA2146A89C}"/>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5" name="Rektangel 4">
            <a:extLst>
              <a:ext uri="{FF2B5EF4-FFF2-40B4-BE49-F238E27FC236}">
                <a16:creationId xmlns:a16="http://schemas.microsoft.com/office/drawing/2014/main" id="{5A0BE343-0FBB-95B9-7095-00BD2B9EFCC2}"/>
              </a:ext>
            </a:extLst>
          </p:cNvPr>
          <p:cNvSpPr/>
          <p:nvPr/>
        </p:nvSpPr>
        <p:spPr>
          <a:xfrm>
            <a:off x="773583" y="5482679"/>
            <a:ext cx="10644833" cy="470107"/>
          </a:xfrm>
          <a:prstGeom prst="rect">
            <a:avLst/>
          </a:prstGeom>
          <a:noFill/>
          <a:ln w="6350">
            <a:solidFill>
              <a:srgbClr val="788E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Se webinar om den sygeplejefaglige dokumentation</a:t>
            </a:r>
            <a:r>
              <a:rPr lang="da-DK" sz="1200" dirty="0"/>
              <a:t>: </a:t>
            </a:r>
            <a:r>
              <a:rPr lang="da-DK" sz="1200" dirty="0">
                <a:hlinkClick r:id="rId3"/>
              </a:rPr>
              <a:t>Webinar om journalføring på sygepleje- og ældreområdet | Styrelsen for Patientsikkerhed (stps.dk)</a:t>
            </a:r>
            <a:endParaRPr lang="da-DK" sz="1200" dirty="0"/>
          </a:p>
        </p:txBody>
      </p:sp>
    </p:spTree>
    <p:extLst>
      <p:ext uri="{BB962C8B-B14F-4D97-AF65-F5344CB8AC3E}">
        <p14:creationId xmlns:p14="http://schemas.microsoft.com/office/powerpoint/2010/main" val="38341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83431-3642-5657-FC49-0041FAF65707}"/>
              </a:ext>
            </a:extLst>
          </p:cNvPr>
          <p:cNvSpPr>
            <a:spLocks noGrp="1"/>
          </p:cNvSpPr>
          <p:nvPr>
            <p:ph type="title"/>
          </p:nvPr>
        </p:nvSpPr>
        <p:spPr>
          <a:xfrm>
            <a:off x="320012" y="2784558"/>
            <a:ext cx="8146913" cy="1002638"/>
          </a:xfrm>
        </p:spPr>
        <p:txBody>
          <a:bodyPr/>
          <a:lstStyle/>
          <a:p>
            <a:r>
              <a:rPr lang="da-DK" b="1" dirty="0">
                <a:solidFill>
                  <a:srgbClr val="576B7C"/>
                </a:solidFill>
              </a:rPr>
              <a:t>Illustration af workflow og eksempler på anvendelse af Fælles Sprog III</a:t>
            </a:r>
          </a:p>
        </p:txBody>
      </p:sp>
      <p:sp>
        <p:nvSpPr>
          <p:cNvPr id="5" name="Pladsholder til slidenummer 4">
            <a:extLst>
              <a:ext uri="{FF2B5EF4-FFF2-40B4-BE49-F238E27FC236}">
                <a16:creationId xmlns:a16="http://schemas.microsoft.com/office/drawing/2014/main" id="{2E4EB78B-01C9-89A2-EAF9-85012DF44094}"/>
              </a:ext>
            </a:extLst>
          </p:cNvPr>
          <p:cNvSpPr>
            <a:spLocks noGrp="1"/>
          </p:cNvSpPr>
          <p:nvPr>
            <p:ph type="sldNum" sz="quarter" idx="11"/>
          </p:nvPr>
        </p:nvSpPr>
        <p:spPr/>
        <p:txBody>
          <a:bodyPr/>
          <a:lstStyle/>
          <a:p>
            <a:fld id="{021E1021-89F3-4E67-882D-FBA1129841CA}" type="slidenum">
              <a:rPr lang="da-DK" smtClean="0"/>
              <a:pPr/>
              <a:t>7</a:t>
            </a:fld>
            <a:endParaRPr lang="da-DK"/>
          </a:p>
        </p:txBody>
      </p:sp>
      <p:sp>
        <p:nvSpPr>
          <p:cNvPr id="6" name="Rektangel 5">
            <a:extLst>
              <a:ext uri="{FF2B5EF4-FFF2-40B4-BE49-F238E27FC236}">
                <a16:creationId xmlns:a16="http://schemas.microsoft.com/office/drawing/2014/main" id="{C57CB076-48CA-17BE-9751-6A637447F16E}"/>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000" dirty="0">
                <a:solidFill>
                  <a:srgbClr val="141E4D"/>
                </a:solidFill>
              </a:rPr>
              <a:t>FSIII Pixi-guide</a:t>
            </a:r>
          </a:p>
        </p:txBody>
      </p:sp>
    </p:spTree>
    <p:extLst>
      <p:ext uri="{BB962C8B-B14F-4D97-AF65-F5344CB8AC3E}">
        <p14:creationId xmlns:p14="http://schemas.microsoft.com/office/powerpoint/2010/main" val="254646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069FD53B-0449-5A5B-0B8E-C67AD7D0D8F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16" name="Rektangel 15">
            <a:extLst>
              <a:ext uri="{FF2B5EF4-FFF2-40B4-BE49-F238E27FC236}">
                <a16:creationId xmlns:a16="http://schemas.microsoft.com/office/drawing/2014/main" id="{0C50311D-288F-88D1-3530-EE694027F177}"/>
              </a:ext>
              <a:ext uri="{C183D7F6-B498-43B3-948B-1728B52AA6E4}">
                <adec:decorative xmlns:adec="http://schemas.microsoft.com/office/drawing/2017/decorative" val="1"/>
              </a:ext>
            </a:extLst>
          </p:cNvPr>
          <p:cNvSpPr/>
          <p:nvPr/>
        </p:nvSpPr>
        <p:spPr>
          <a:xfrm>
            <a:off x="602492" y="1096477"/>
            <a:ext cx="1923083" cy="685800"/>
          </a:xfrm>
          <a:prstGeom prst="rect">
            <a:avLst/>
          </a:prstGeom>
          <a:solidFill>
            <a:schemeClr val="accent5">
              <a:lumMod val="40000"/>
              <a:lumOff val="6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Georgia"/>
                <a:ea typeface="+mn-ea"/>
                <a:cs typeface="+mn-cs"/>
              </a:rPr>
              <a:t>Modtagelse</a:t>
            </a:r>
          </a:p>
        </p:txBody>
      </p:sp>
      <p:sp>
        <p:nvSpPr>
          <p:cNvPr id="17" name="Rektangel 16">
            <a:extLst>
              <a:ext uri="{FF2B5EF4-FFF2-40B4-BE49-F238E27FC236}">
                <a16:creationId xmlns:a16="http://schemas.microsoft.com/office/drawing/2014/main" id="{3D0B9FE9-D4D3-3434-C76C-7D3EA982FC9A}"/>
              </a:ext>
              <a:ext uri="{C183D7F6-B498-43B3-948B-1728B52AA6E4}">
                <adec:decorative xmlns:adec="http://schemas.microsoft.com/office/drawing/2017/decorative" val="1"/>
              </a:ext>
            </a:extLst>
          </p:cNvPr>
          <p:cNvSpPr/>
          <p:nvPr/>
        </p:nvSpPr>
        <p:spPr>
          <a:xfrm>
            <a:off x="3983603" y="1096477"/>
            <a:ext cx="2112397" cy="685800"/>
          </a:xfrm>
          <a:prstGeom prst="rect">
            <a:avLst/>
          </a:prstGeom>
          <a:solidFill>
            <a:schemeClr val="accent6">
              <a:lumMod val="60000"/>
              <a:lumOff val="4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Georgia"/>
                <a:ea typeface="+mn-ea"/>
                <a:cs typeface="+mn-cs"/>
              </a:rPr>
              <a:t>Afklaring</a:t>
            </a:r>
          </a:p>
        </p:txBody>
      </p:sp>
      <p:sp>
        <p:nvSpPr>
          <p:cNvPr id="18" name="Rektangel 17">
            <a:extLst>
              <a:ext uri="{FF2B5EF4-FFF2-40B4-BE49-F238E27FC236}">
                <a16:creationId xmlns:a16="http://schemas.microsoft.com/office/drawing/2014/main" id="{AF51F15E-ACC1-6705-53F4-FE9F9CEDE9EC}"/>
              </a:ext>
              <a:ext uri="{C183D7F6-B498-43B3-948B-1728B52AA6E4}">
                <adec:decorative xmlns:adec="http://schemas.microsoft.com/office/drawing/2017/decorative" val="1"/>
              </a:ext>
            </a:extLst>
          </p:cNvPr>
          <p:cNvSpPr/>
          <p:nvPr/>
        </p:nvSpPr>
        <p:spPr>
          <a:xfrm>
            <a:off x="7439698" y="1096477"/>
            <a:ext cx="1723200" cy="685800"/>
          </a:xfrm>
          <a:prstGeom prst="rect">
            <a:avLst/>
          </a:prstGeom>
          <a:solidFill>
            <a:schemeClr val="accent3">
              <a:lumMod val="7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Georgia"/>
                <a:ea typeface="+mn-ea"/>
                <a:cs typeface="+mn-cs"/>
              </a:rPr>
              <a:t>Indsats</a:t>
            </a:r>
          </a:p>
        </p:txBody>
      </p:sp>
      <p:sp>
        <p:nvSpPr>
          <p:cNvPr id="19" name="Rektangel 18">
            <a:extLst>
              <a:ext uri="{FF2B5EF4-FFF2-40B4-BE49-F238E27FC236}">
                <a16:creationId xmlns:a16="http://schemas.microsoft.com/office/drawing/2014/main" id="{2AA7B3C6-C7D6-056F-3A6E-50410D859539}"/>
              </a:ext>
              <a:ext uri="{C183D7F6-B498-43B3-948B-1728B52AA6E4}">
                <adec:decorative xmlns:adec="http://schemas.microsoft.com/office/drawing/2017/decorative" val="1"/>
              </a:ext>
            </a:extLst>
          </p:cNvPr>
          <p:cNvSpPr/>
          <p:nvPr/>
        </p:nvSpPr>
        <p:spPr>
          <a:xfrm>
            <a:off x="10226861" y="1077564"/>
            <a:ext cx="1608870" cy="685800"/>
          </a:xfrm>
          <a:prstGeom prst="rect">
            <a:avLst/>
          </a:prstGeom>
          <a:solidFill>
            <a:schemeClr val="accent5">
              <a:lumMod val="7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2000" b="1" i="0" u="none" strike="noStrike" kern="0" cap="none" spc="0" normalizeH="0" baseline="0" noProof="0" dirty="0">
                <a:ln>
                  <a:noFill/>
                </a:ln>
                <a:solidFill>
                  <a:prstClr val="white"/>
                </a:solidFill>
                <a:effectLst/>
                <a:uLnTx/>
                <a:uFillTx/>
                <a:latin typeface="Georgia"/>
                <a:ea typeface="+mn-ea"/>
                <a:cs typeface="+mn-cs"/>
              </a:rPr>
              <a:t>Afslutning</a:t>
            </a:r>
          </a:p>
        </p:txBody>
      </p:sp>
      <p:sp>
        <p:nvSpPr>
          <p:cNvPr id="29" name="Rektangel 28">
            <a:extLst>
              <a:ext uri="{FF2B5EF4-FFF2-40B4-BE49-F238E27FC236}">
                <a16:creationId xmlns:a16="http://schemas.microsoft.com/office/drawing/2014/main" id="{AB72182B-5913-4DC5-69B1-3FC3E0DE955F}"/>
              </a:ext>
              <a:ext uri="{C183D7F6-B498-43B3-948B-1728B52AA6E4}">
                <adec:decorative xmlns:adec="http://schemas.microsoft.com/office/drawing/2017/decorative" val="1"/>
              </a:ext>
            </a:extLst>
          </p:cNvPr>
          <p:cNvSpPr/>
          <p:nvPr/>
        </p:nvSpPr>
        <p:spPr>
          <a:xfrm>
            <a:off x="65092" y="2202952"/>
            <a:ext cx="3193571" cy="4099405"/>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schemeClr val="bg1"/>
                </a:solidFill>
                <a:effectLst/>
                <a:uLnTx/>
                <a:uFillTx/>
                <a:latin typeface="Georgia"/>
                <a:ea typeface="+mn-ea"/>
                <a:cs typeface="+mn-cs"/>
              </a:rPr>
              <a:t>Modtagelse af ansøgning </a:t>
            </a:r>
            <a:r>
              <a:rPr kumimoji="0" lang="da-DK" sz="1400" b="1" i="1" u="none" strike="noStrike" kern="1200" cap="none" spc="0" normalizeH="0" baseline="0" noProof="0" dirty="0">
                <a:ln>
                  <a:noFill/>
                </a:ln>
                <a:solidFill>
                  <a:schemeClr val="bg1"/>
                </a:solidFill>
                <a:effectLst/>
                <a:uLnTx/>
                <a:uFillTx/>
                <a:latin typeface="Georgia"/>
                <a:ea typeface="+mn-ea"/>
                <a:cs typeface="+mn-cs"/>
              </a:rPr>
              <a:t> </a:t>
            </a:r>
          </a:p>
          <a:p>
            <a:pPr>
              <a:lnSpc>
                <a:spcPct val="104000"/>
              </a:lnSpc>
            </a:pPr>
            <a:endParaRPr lang="da-DK" sz="1100" dirty="0">
              <a:solidFill>
                <a:schemeClr val="bg1"/>
              </a:solidFill>
              <a:latin typeface="+mj-lt"/>
            </a:endParaRPr>
          </a:p>
          <a:p>
            <a:pPr>
              <a:lnSpc>
                <a:spcPct val="104000"/>
              </a:lnSpc>
            </a:pPr>
            <a:r>
              <a:rPr lang="da-DK" sz="1200" dirty="0">
                <a:solidFill>
                  <a:schemeClr val="bg1"/>
                </a:solidFill>
                <a:latin typeface="+mj-lt"/>
              </a:rPr>
              <a:t>Henvisningen kan komme fra: </a:t>
            </a:r>
          </a:p>
          <a:p>
            <a:pPr marL="171450" indent="-171450">
              <a:lnSpc>
                <a:spcPct val="104000"/>
              </a:lnSpc>
              <a:buFont typeface="Arial" panose="020B0604020202020204" pitchFamily="34" charset="0"/>
              <a:buChar char="•"/>
            </a:pPr>
            <a:r>
              <a:rPr lang="da-DK" sz="1200" dirty="0">
                <a:solidFill>
                  <a:schemeClr val="bg1"/>
                </a:solidFill>
                <a:latin typeface="+mj-lt"/>
              </a:rPr>
              <a:t>Borgers egen læge </a:t>
            </a:r>
          </a:p>
          <a:p>
            <a:pPr marL="171450" indent="-171450">
              <a:lnSpc>
                <a:spcPct val="104000"/>
              </a:lnSpc>
              <a:buFont typeface="Arial" panose="020B0604020202020204" pitchFamily="34" charset="0"/>
              <a:buChar char="•"/>
            </a:pPr>
            <a:r>
              <a:rPr lang="da-DK" sz="1200" dirty="0" err="1">
                <a:solidFill>
                  <a:schemeClr val="bg1"/>
                </a:solidFill>
                <a:latin typeface="+mj-lt"/>
              </a:rPr>
              <a:t>MedCom</a:t>
            </a:r>
            <a:r>
              <a:rPr lang="da-DK" sz="1200" dirty="0">
                <a:solidFill>
                  <a:schemeClr val="bg1"/>
                </a:solidFill>
                <a:latin typeface="+mj-lt"/>
              </a:rPr>
              <a:t> meddelelser i forbindelse med kontakt til hospital ambulant eller efter indlæggelse</a:t>
            </a:r>
          </a:p>
          <a:p>
            <a:pPr marL="171450" indent="-171450">
              <a:lnSpc>
                <a:spcPct val="104000"/>
              </a:lnSpc>
              <a:buFont typeface="Arial" panose="020B0604020202020204" pitchFamily="34" charset="0"/>
              <a:buChar char="•"/>
            </a:pPr>
            <a:r>
              <a:rPr lang="da-DK" sz="1200" dirty="0">
                <a:solidFill>
                  <a:schemeClr val="bg1"/>
                </a:solidFill>
                <a:latin typeface="+mj-lt"/>
              </a:rPr>
              <a:t>Henvisning fra andet sted i kommunen</a:t>
            </a:r>
          </a:p>
          <a:p>
            <a:pPr marL="171450" indent="-171450">
              <a:lnSpc>
                <a:spcPct val="104000"/>
              </a:lnSpc>
              <a:buFont typeface="Arial" panose="020B0604020202020204" pitchFamily="34" charset="0"/>
              <a:buChar char="•"/>
            </a:pPr>
            <a:r>
              <a:rPr lang="da-DK" sz="1200" dirty="0">
                <a:solidFill>
                  <a:schemeClr val="bg1"/>
                </a:solidFill>
                <a:latin typeface="+mj-lt"/>
              </a:rPr>
              <a:t>Borger henvender sig selv</a:t>
            </a:r>
          </a:p>
          <a:p>
            <a:pPr algn="ctr">
              <a:lnSpc>
                <a:spcPct val="104000"/>
              </a:lnSpc>
            </a:pPr>
            <a:endParaRPr lang="da-DK" sz="1200" dirty="0">
              <a:solidFill>
                <a:schemeClr val="bg1"/>
              </a:solidFill>
              <a:latin typeface="+mj-lt"/>
            </a:endParaRPr>
          </a:p>
          <a:p>
            <a:pPr algn="ctr">
              <a:lnSpc>
                <a:spcPct val="104000"/>
              </a:lnSpc>
            </a:pPr>
            <a:r>
              <a:rPr lang="da-DK" sz="1200" dirty="0">
                <a:solidFill>
                  <a:schemeClr val="bg1"/>
                </a:solidFill>
              </a:rPr>
              <a:t>Borger oprettes i systemet. </a:t>
            </a:r>
          </a:p>
          <a:p>
            <a:pPr algn="ctr">
              <a:lnSpc>
                <a:spcPct val="104000"/>
              </a:lnSpc>
            </a:pPr>
            <a:r>
              <a:rPr lang="da-DK" sz="1200" dirty="0">
                <a:solidFill>
                  <a:schemeClr val="bg1"/>
                </a:solidFill>
              </a:rPr>
              <a:t>Kilde til henvisning og årsag til henvendelse </a:t>
            </a:r>
            <a:r>
              <a:rPr lang="da-DK" sz="1200" i="1" dirty="0">
                <a:solidFill>
                  <a:schemeClr val="bg1"/>
                </a:solidFill>
              </a:rPr>
              <a:t>kan</a:t>
            </a:r>
            <a:r>
              <a:rPr lang="da-DK" sz="1200" dirty="0">
                <a:solidFill>
                  <a:schemeClr val="bg1"/>
                </a:solidFill>
              </a:rPr>
              <a:t> dokumenteres, hvis der lokalt ses behov herfor.</a:t>
            </a:r>
          </a:p>
        </p:txBody>
      </p:sp>
      <p:sp>
        <p:nvSpPr>
          <p:cNvPr id="34" name="Rektangel 33">
            <a:extLst>
              <a:ext uri="{FF2B5EF4-FFF2-40B4-BE49-F238E27FC236}">
                <a16:creationId xmlns:a16="http://schemas.microsoft.com/office/drawing/2014/main" id="{D6F9B8EE-5AA3-77D0-DD04-920C6F5FDA9D}"/>
              </a:ext>
              <a:ext uri="{C183D7F6-B498-43B3-948B-1728B52AA6E4}">
                <adec:decorative xmlns:adec="http://schemas.microsoft.com/office/drawing/2017/decorative" val="1"/>
              </a:ext>
            </a:extLst>
          </p:cNvPr>
          <p:cNvSpPr/>
          <p:nvPr/>
        </p:nvSpPr>
        <p:spPr>
          <a:xfrm>
            <a:off x="3428683" y="2202952"/>
            <a:ext cx="3486475" cy="4099406"/>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schemeClr val="bg1"/>
                </a:solidFill>
                <a:effectLst/>
                <a:uLnTx/>
                <a:uFillTx/>
                <a:latin typeface="Georgia"/>
                <a:ea typeface="+mn-ea"/>
                <a:cs typeface="+mn-cs"/>
              </a:rPr>
              <a:t>Sygeplejefaglig udredning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schemeClr val="bg1"/>
              </a:solidFill>
              <a:effectLst/>
              <a:uLnTx/>
              <a:uFillTx/>
              <a:latin typeface="Georgia"/>
              <a:ea typeface="+mn-ea"/>
              <a:cs typeface="+mn-cs"/>
            </a:endParaRPr>
          </a:p>
          <a:p>
            <a:pPr algn="ctr">
              <a:lnSpc>
                <a:spcPct val="104000"/>
              </a:lnSpc>
            </a:pPr>
            <a:r>
              <a:rPr lang="da-DK" sz="1200" dirty="0">
                <a:solidFill>
                  <a:schemeClr val="bg1"/>
                </a:solidFill>
                <a:latin typeface="+mj-lt"/>
              </a:rPr>
              <a:t>Den sygeplejefaglige udredning sker på baggrund af de 12 sygeplejefaglige problemområder.  </a:t>
            </a:r>
          </a:p>
          <a:p>
            <a:pPr algn="ctr">
              <a:lnSpc>
                <a:spcPct val="104000"/>
              </a:lnSpc>
            </a:pPr>
            <a:endParaRPr lang="da-DK" sz="1200" dirty="0">
              <a:solidFill>
                <a:schemeClr val="bg1"/>
              </a:solidFill>
              <a:latin typeface="+mj-lt"/>
            </a:endParaRPr>
          </a:p>
          <a:p>
            <a:pPr algn="ctr">
              <a:lnSpc>
                <a:spcPct val="104000"/>
              </a:lnSpc>
            </a:pPr>
            <a:r>
              <a:rPr lang="da-DK" sz="1200" dirty="0">
                <a:solidFill>
                  <a:schemeClr val="bg1"/>
                </a:solidFill>
              </a:rPr>
              <a:t>De relevante Kommunale sygeplejetilstande udredes, hvor der er et aktuelt helbredsproblem. </a:t>
            </a:r>
          </a:p>
          <a:p>
            <a:pPr algn="ctr">
              <a:lnSpc>
                <a:spcPct val="104000"/>
              </a:lnSpc>
            </a:pPr>
            <a:endParaRPr lang="da-DK" sz="1200" dirty="0">
              <a:solidFill>
                <a:schemeClr val="bg1"/>
              </a:solidFill>
            </a:endParaRPr>
          </a:p>
          <a:p>
            <a:pPr algn="ctr">
              <a:lnSpc>
                <a:spcPct val="104000"/>
              </a:lnSpc>
            </a:pPr>
            <a:r>
              <a:rPr lang="da-DK" sz="1200" dirty="0">
                <a:solidFill>
                  <a:schemeClr val="bg1"/>
                </a:solidFill>
              </a:rPr>
              <a:t>Hvis der er tale om en risici skal problemet dokumenteres på tilstandsområdet.</a:t>
            </a:r>
          </a:p>
          <a:p>
            <a:pPr algn="ctr">
              <a:lnSpc>
                <a:spcPct val="104000"/>
              </a:lnSpc>
            </a:pPr>
            <a:endParaRPr lang="da-DK" sz="1200" dirty="0">
              <a:solidFill>
                <a:schemeClr val="bg1"/>
              </a:solidFill>
            </a:endParaRPr>
          </a:p>
          <a:p>
            <a:pPr algn="ctr">
              <a:lnSpc>
                <a:spcPct val="104000"/>
              </a:lnSpc>
            </a:pPr>
            <a:r>
              <a:rPr lang="da-DK" sz="1200" dirty="0">
                <a:solidFill>
                  <a:schemeClr val="bg1"/>
                </a:solidFill>
              </a:rPr>
              <a:t>Tilstande, hvor der ikke iværksættes en indsats, kan </a:t>
            </a:r>
            <a:r>
              <a:rPr lang="da-DK" sz="1200" b="1" dirty="0">
                <a:solidFill>
                  <a:schemeClr val="bg1"/>
                </a:solidFill>
              </a:rPr>
              <a:t>fx</a:t>
            </a:r>
            <a:r>
              <a:rPr lang="da-DK" sz="1200" dirty="0">
                <a:solidFill>
                  <a:schemeClr val="bg1"/>
                </a:solidFill>
              </a:rPr>
              <a:t> dokumenteres på tilstandsområdet.</a:t>
            </a:r>
          </a:p>
          <a:p>
            <a:pPr algn="ctr">
              <a:lnSpc>
                <a:spcPct val="104000"/>
              </a:lnSpc>
            </a:pPr>
            <a:endParaRPr lang="da-DK" sz="1200" dirty="0">
              <a:solidFill>
                <a:schemeClr val="bg1"/>
              </a:solidFill>
            </a:endParaRPr>
          </a:p>
          <a:p>
            <a:pPr algn="ctr">
              <a:lnSpc>
                <a:spcPct val="110000"/>
              </a:lnSpc>
            </a:pPr>
            <a:endParaRPr kumimoji="0" lang="da-DK" sz="1200" b="0" i="1"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schemeClr val="bg1"/>
              </a:solidFill>
              <a:effectLst/>
              <a:uLnTx/>
              <a:uFillTx/>
              <a:latin typeface="Georgia"/>
              <a:ea typeface="+mn-ea"/>
              <a:cs typeface="+mn-cs"/>
            </a:endParaRPr>
          </a:p>
        </p:txBody>
      </p:sp>
      <p:sp>
        <p:nvSpPr>
          <p:cNvPr id="35" name="Rektangel 34">
            <a:extLst>
              <a:ext uri="{FF2B5EF4-FFF2-40B4-BE49-F238E27FC236}">
                <a16:creationId xmlns:a16="http://schemas.microsoft.com/office/drawing/2014/main" id="{D8C00C9E-A898-180D-3F7B-03D1C0BB3E77}"/>
              </a:ext>
              <a:ext uri="{C183D7F6-B498-43B3-948B-1728B52AA6E4}">
                <adec:decorative xmlns:adec="http://schemas.microsoft.com/office/drawing/2017/decorative" val="1"/>
              </a:ext>
            </a:extLst>
          </p:cNvPr>
          <p:cNvSpPr/>
          <p:nvPr/>
        </p:nvSpPr>
        <p:spPr>
          <a:xfrm>
            <a:off x="7085178" y="2202952"/>
            <a:ext cx="2432239" cy="4099407"/>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Indsatser iværksættes</a:t>
            </a:r>
            <a:endParaRPr kumimoji="0" lang="da-DK" sz="1100" b="1"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pPr>
            <a:endParaRPr lang="da-DK" sz="1100" dirty="0">
              <a:solidFill>
                <a:prstClr val="white"/>
              </a:solidFill>
            </a:endParaRPr>
          </a:p>
          <a:p>
            <a:pPr algn="ctr">
              <a:lnSpc>
                <a:spcPct val="104000"/>
              </a:lnSpc>
            </a:pPr>
            <a:r>
              <a:rPr lang="da-DK" sz="1200" dirty="0">
                <a:solidFill>
                  <a:prstClr val="white"/>
                </a:solidFill>
              </a:rPr>
              <a:t>Indsatser er de initiativer, som kommunen iværksætter i samarbejde med borger på baggrund  af  den sygeplejefaglige udredning.</a:t>
            </a:r>
          </a:p>
          <a:p>
            <a:pPr algn="ctr">
              <a:lnSpc>
                <a:spcPct val="104000"/>
              </a:lnSpc>
            </a:pPr>
            <a:endParaRPr lang="da-DK" sz="1200" dirty="0">
              <a:solidFill>
                <a:prstClr val="white"/>
              </a:solidFill>
            </a:endParaRPr>
          </a:p>
          <a:p>
            <a:pPr algn="ctr">
              <a:lnSpc>
                <a:spcPct val="110000"/>
              </a:lnSpc>
            </a:pPr>
            <a:r>
              <a:rPr lang="da-DK" sz="1200" dirty="0">
                <a:solidFill>
                  <a:schemeClr val="bg1"/>
                </a:solidFill>
                <a:latin typeface="+mj-lt"/>
              </a:rPr>
              <a:t>Den sygeplejefaglige medarbejder skal planlægge  behandlingen, her </a:t>
            </a:r>
            <a:r>
              <a:rPr lang="da-DK" sz="1200" i="1" dirty="0">
                <a:solidFill>
                  <a:schemeClr val="bg1"/>
                </a:solidFill>
                <a:latin typeface="+mj-lt"/>
              </a:rPr>
              <a:t>kan</a:t>
            </a:r>
            <a:r>
              <a:rPr lang="da-DK" sz="1200" dirty="0">
                <a:solidFill>
                  <a:schemeClr val="bg1"/>
                </a:solidFill>
                <a:latin typeface="+mj-lt"/>
              </a:rPr>
              <a:t> handleanvisninger anvendes. </a:t>
            </a:r>
          </a:p>
          <a:p>
            <a:pPr algn="ctr">
              <a:lnSpc>
                <a:spcPct val="110000"/>
              </a:lnSpc>
            </a:pPr>
            <a:endParaRPr lang="da-DK" sz="1200" dirty="0">
              <a:solidFill>
                <a:schemeClr val="bg1"/>
              </a:solidFill>
              <a:latin typeface="+mj-lt"/>
            </a:endParaRPr>
          </a:p>
          <a:p>
            <a:pPr algn="ctr">
              <a:lnSpc>
                <a:spcPct val="104000"/>
              </a:lnSpc>
            </a:pPr>
            <a:endParaRPr lang="da-DK" sz="1100" dirty="0">
              <a:solidFill>
                <a:prstClr val="white"/>
              </a:solidFill>
            </a:endParaRPr>
          </a:p>
        </p:txBody>
      </p:sp>
      <p:sp>
        <p:nvSpPr>
          <p:cNvPr id="36" name="Rektangel 35">
            <a:extLst>
              <a:ext uri="{FF2B5EF4-FFF2-40B4-BE49-F238E27FC236}">
                <a16:creationId xmlns:a16="http://schemas.microsoft.com/office/drawing/2014/main" id="{2E8E5429-25EB-D72F-E853-3BC08FF78CE4}"/>
              </a:ext>
              <a:ext uri="{C183D7F6-B498-43B3-948B-1728B52AA6E4}">
                <adec:decorative xmlns:adec="http://schemas.microsoft.com/office/drawing/2017/decorative" val="1"/>
              </a:ext>
            </a:extLst>
          </p:cNvPr>
          <p:cNvSpPr/>
          <p:nvPr/>
        </p:nvSpPr>
        <p:spPr>
          <a:xfrm>
            <a:off x="9721739" y="2202951"/>
            <a:ext cx="2432239" cy="4099407"/>
          </a:xfrm>
          <a:prstGeom prst="rect">
            <a:avLst/>
          </a:prstGeom>
          <a:solidFill>
            <a:schemeClr val="accent5">
              <a:lumMod val="7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Opfølgning/evaluering</a:t>
            </a:r>
          </a:p>
          <a:p>
            <a:pPr algn="ctr">
              <a:lnSpc>
                <a:spcPct val="104000"/>
              </a:lnSpc>
            </a:pPr>
            <a:endParaRPr lang="da-DK" sz="1100" dirty="0">
              <a:solidFill>
                <a:schemeClr val="bg1"/>
              </a:solidFill>
              <a:latin typeface="+mj-lt"/>
            </a:endParaRPr>
          </a:p>
          <a:p>
            <a:pPr algn="ctr">
              <a:lnSpc>
                <a:spcPct val="104000"/>
              </a:lnSpc>
            </a:pPr>
            <a:r>
              <a:rPr lang="da-DK" sz="1200" dirty="0">
                <a:solidFill>
                  <a:schemeClr val="bg1"/>
                </a:solidFill>
                <a:latin typeface="+mj-lt"/>
              </a:rPr>
              <a:t>Den sygeplejefaglige medarbejder skal vurdere, om behandlingen har haft den ønskede effekt. </a:t>
            </a:r>
          </a:p>
          <a:p>
            <a:pPr algn="ctr">
              <a:lnSpc>
                <a:spcPct val="104000"/>
              </a:lnSpc>
            </a:pPr>
            <a:endParaRPr lang="da-DK" sz="1200" dirty="0">
              <a:solidFill>
                <a:schemeClr val="bg1"/>
              </a:solidFill>
              <a:latin typeface="+mj-lt"/>
            </a:endParaRPr>
          </a:p>
          <a:p>
            <a:pPr algn="ctr">
              <a:lnSpc>
                <a:spcPct val="104000"/>
              </a:lnSpc>
            </a:pPr>
            <a:r>
              <a:rPr lang="da-DK" sz="1200" dirty="0">
                <a:solidFill>
                  <a:schemeClr val="bg1"/>
                </a:solidFill>
                <a:latin typeface="+mj-lt"/>
              </a:rPr>
              <a:t>Hvis effekten med behandlingen ikke er nået, eller hvis borgerens situation ændrer sig, skal tilstandene opdateres.</a:t>
            </a:r>
          </a:p>
          <a:p>
            <a:pPr algn="ctr">
              <a:lnSpc>
                <a:spcPct val="104000"/>
              </a:lnSpc>
            </a:pPr>
            <a:endParaRPr lang="da-DK" sz="1200" dirty="0">
              <a:solidFill>
                <a:schemeClr val="bg1"/>
              </a:solidFill>
              <a:latin typeface="+mj-lt"/>
            </a:endParaRPr>
          </a:p>
          <a:p>
            <a:pPr algn="ctr">
              <a:lnSpc>
                <a:spcPct val="104000"/>
              </a:lnSpc>
            </a:pPr>
            <a:r>
              <a:rPr lang="da-DK" sz="1200" dirty="0">
                <a:solidFill>
                  <a:schemeClr val="bg1"/>
                </a:solidFill>
                <a:latin typeface="+mj-lt"/>
              </a:rPr>
              <a:t> De 12 sygeplejefaglige problemområder skal revurderes, når det er nødvendigt, fx ved ændringer.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 </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100" b="0" i="0" u="none" strike="noStrike" kern="1200" cap="none" spc="0" normalizeH="0" baseline="0" noProof="0" dirty="0">
                <a:ln>
                  <a:noFill/>
                </a:ln>
                <a:solidFill>
                  <a:prstClr val="white"/>
                </a:solidFill>
                <a:effectLst/>
                <a:uLnTx/>
                <a:uFillTx/>
                <a:latin typeface="Georgia"/>
                <a:ea typeface="+mn-ea"/>
                <a:cs typeface="+mn-cs"/>
              </a:rPr>
              <a:t> </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p:txBody>
      </p:sp>
      <p:sp>
        <p:nvSpPr>
          <p:cNvPr id="9" name="Rektangel 8">
            <a:extLst>
              <a:ext uri="{FF2B5EF4-FFF2-40B4-BE49-F238E27FC236}">
                <a16:creationId xmlns:a16="http://schemas.microsoft.com/office/drawing/2014/main" id="{05D7EF0F-5E6E-6D15-E35F-12C718853D4A}"/>
              </a:ext>
            </a:extLst>
          </p:cNvPr>
          <p:cNvSpPr/>
          <p:nvPr/>
        </p:nvSpPr>
        <p:spPr>
          <a:xfrm>
            <a:off x="324868" y="85265"/>
            <a:ext cx="11142236" cy="781961"/>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n-ea"/>
                <a:cs typeface="+mn-cs"/>
              </a:rPr>
              <a:t>Afklaring af borgers helbredsproblemer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n-ea"/>
                <a:cs typeface="+mn-cs"/>
              </a:rPr>
              <a:t>- og iværksættelse af indsatser</a:t>
            </a:r>
          </a:p>
        </p:txBody>
      </p:sp>
      <p:sp>
        <p:nvSpPr>
          <p:cNvPr id="2" name="Rektangel 1">
            <a:extLst>
              <a:ext uri="{FF2B5EF4-FFF2-40B4-BE49-F238E27FC236}">
                <a16:creationId xmlns:a16="http://schemas.microsoft.com/office/drawing/2014/main" id="{26BB6FB6-50E3-FE82-5C12-3F69DC4536F6}"/>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pSp>
        <p:nvGrpSpPr>
          <p:cNvPr id="3" name="Gruppe 2">
            <a:extLst>
              <a:ext uri="{FF2B5EF4-FFF2-40B4-BE49-F238E27FC236}">
                <a16:creationId xmlns:a16="http://schemas.microsoft.com/office/drawing/2014/main" id="{3F7E293A-CA18-1D7B-944F-A5514D39BD94}"/>
              </a:ext>
            </a:extLst>
          </p:cNvPr>
          <p:cNvGrpSpPr/>
          <p:nvPr/>
        </p:nvGrpSpPr>
        <p:grpSpPr>
          <a:xfrm>
            <a:off x="-536874" y="1819640"/>
            <a:ext cx="13664115" cy="314852"/>
            <a:chOff x="-602956" y="1957818"/>
            <a:chExt cx="13664115" cy="637309"/>
          </a:xfrm>
          <a:solidFill>
            <a:srgbClr val="7F7F7F"/>
          </a:solidFill>
        </p:grpSpPr>
        <p:sp>
          <p:nvSpPr>
            <p:cNvPr id="5" name="Højrepil 56">
              <a:extLst>
                <a:ext uri="{FF2B5EF4-FFF2-40B4-BE49-F238E27FC236}">
                  <a16:creationId xmlns:a16="http://schemas.microsoft.com/office/drawing/2014/main" id="{65B8A295-9B03-9800-811B-669E7A5E0E81}"/>
                </a:ext>
              </a:extLst>
            </p:cNvPr>
            <p:cNvSpPr/>
            <p:nvPr/>
          </p:nvSpPr>
          <p:spPr>
            <a:xfrm>
              <a:off x="10853887" y="1957818"/>
              <a:ext cx="2207272"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6" name="Højrepil 57">
              <a:extLst>
                <a:ext uri="{FF2B5EF4-FFF2-40B4-BE49-F238E27FC236}">
                  <a16:creationId xmlns:a16="http://schemas.microsoft.com/office/drawing/2014/main" id="{A7E81659-978C-D520-E136-8E22022E87D1}"/>
                </a:ext>
              </a:extLst>
            </p:cNvPr>
            <p:cNvSpPr/>
            <p:nvPr/>
          </p:nvSpPr>
          <p:spPr>
            <a:xfrm>
              <a:off x="270025" y="1957818"/>
              <a:ext cx="11340950"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7" name="Højrepil 58">
              <a:extLst>
                <a:ext uri="{FF2B5EF4-FFF2-40B4-BE49-F238E27FC236}">
                  <a16:creationId xmlns:a16="http://schemas.microsoft.com/office/drawing/2014/main" id="{BD7FA7D1-356A-A44C-F15B-6481A255BB4C}"/>
                </a:ext>
              </a:extLst>
            </p:cNvPr>
            <p:cNvSpPr/>
            <p:nvPr/>
          </p:nvSpPr>
          <p:spPr>
            <a:xfrm>
              <a:off x="-602956" y="1957818"/>
              <a:ext cx="1496291"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grpSp>
    </p:spTree>
    <p:extLst>
      <p:ext uri="{BB962C8B-B14F-4D97-AF65-F5344CB8AC3E}">
        <p14:creationId xmlns:p14="http://schemas.microsoft.com/office/powerpoint/2010/main" val="153014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5FF63-3510-A276-6E6B-FD8892E8D134}"/>
              </a:ext>
            </a:extLst>
          </p:cNvPr>
          <p:cNvSpPr>
            <a:spLocks noGrp="1"/>
          </p:cNvSpPr>
          <p:nvPr>
            <p:ph type="title"/>
          </p:nvPr>
        </p:nvSpPr>
        <p:spPr>
          <a:xfrm>
            <a:off x="1098550" y="329133"/>
            <a:ext cx="9994899" cy="566908"/>
          </a:xfrm>
        </p:spPr>
        <p:txBody>
          <a:bodyPr vert="horz" lIns="0" tIns="0" rIns="0" bIns="0" rtlCol="0" anchor="ctr">
            <a:noAutofit/>
          </a:bodyPr>
          <a:lstStyle/>
          <a:p>
            <a:r>
              <a:rPr lang="da-DK" sz="2800" b="1" dirty="0">
                <a:solidFill>
                  <a:srgbClr val="576B7C"/>
                </a:solidFill>
              </a:rPr>
              <a:t>Eksempel på anvendelse af Fælles Sprog III</a:t>
            </a:r>
            <a:br>
              <a:rPr lang="da-DK" sz="2800" b="1" dirty="0">
                <a:solidFill>
                  <a:srgbClr val="576B7C"/>
                </a:solidFill>
              </a:rPr>
            </a:br>
            <a:r>
              <a:rPr lang="da-DK" sz="2800" b="1" dirty="0">
                <a:solidFill>
                  <a:srgbClr val="576B7C"/>
                </a:solidFill>
              </a:rPr>
              <a:t> </a:t>
            </a:r>
            <a:endParaRPr lang="da-DK" sz="2800" dirty="0">
              <a:solidFill>
                <a:srgbClr val="576B7C"/>
              </a:solidFill>
            </a:endParaRPr>
          </a:p>
        </p:txBody>
      </p:sp>
      <p:sp>
        <p:nvSpPr>
          <p:cNvPr id="3" name="Pladsholder til slidenummer 2">
            <a:extLst>
              <a:ext uri="{FF2B5EF4-FFF2-40B4-BE49-F238E27FC236}">
                <a16:creationId xmlns:a16="http://schemas.microsoft.com/office/drawing/2014/main" id="{10BDC2BC-9B4E-7ECA-1B85-D97FF21C995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5" name="Tekstfelt 4">
            <a:extLst>
              <a:ext uri="{FF2B5EF4-FFF2-40B4-BE49-F238E27FC236}">
                <a16:creationId xmlns:a16="http://schemas.microsoft.com/office/drawing/2014/main" id="{6730FD02-87A0-51E4-ED50-5742CFF7CA25}"/>
              </a:ext>
            </a:extLst>
          </p:cNvPr>
          <p:cNvSpPr txBox="1"/>
          <p:nvPr/>
        </p:nvSpPr>
        <p:spPr>
          <a:xfrm>
            <a:off x="599505" y="612587"/>
            <a:ext cx="10166559" cy="1077218"/>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da-DK" sz="1400" b="1" u="none" strike="noStrike" kern="1200" cap="none" spc="0" normalizeH="0" baseline="0" noProof="0" dirty="0">
                <a:ln>
                  <a:noFill/>
                </a:ln>
                <a:solidFill>
                  <a:prstClr val="black"/>
                </a:solidFill>
                <a:effectLst/>
                <a:uLnTx/>
                <a:uFillTx/>
                <a:latin typeface="Georgia"/>
                <a:ea typeface="Calibri" panose="020F0502020204030204" pitchFamily="34" charset="0"/>
                <a:cs typeface="+mn-cs"/>
              </a:rPr>
              <a:t>Kaj</a:t>
            </a:r>
          </a:p>
          <a:p>
            <a:pPr marL="0" marR="0" lvl="0" indent="0" algn="l" defTabSz="914400" rtl="0" eaLnBrk="1" fontAlgn="auto" latinLnBrk="0" hangingPunct="1">
              <a:spcBef>
                <a:spcPts val="0"/>
              </a:spcBef>
              <a:spcAft>
                <a:spcPts val="0"/>
              </a:spcAft>
              <a:buClrTx/>
              <a:buSzTx/>
              <a:buFontTx/>
              <a:buNone/>
              <a:tabLst/>
              <a:defRPr/>
            </a:pPr>
            <a:r>
              <a:rPr kumimoji="0" lang="da-DK" sz="1400" b="0" u="none" strike="noStrike" kern="1200" cap="none" spc="0" normalizeH="0" baseline="0" noProof="0" dirty="0">
                <a:ln>
                  <a:noFill/>
                </a:ln>
                <a:solidFill>
                  <a:prstClr val="black"/>
                </a:solidFill>
                <a:effectLst/>
                <a:uLnTx/>
                <a:uFillTx/>
                <a:latin typeface="Georgia"/>
                <a:ea typeface="Calibri" panose="020F0502020204030204" pitchFamily="34" charset="0"/>
                <a:cs typeface="+mn-cs"/>
              </a:rPr>
              <a:t>Kaj er på det seneste blevet mere usikker, og har mistet kræfterne både fysisk og mentalt. Kaj har tabt sig ca. 4 kg siden hustruens død. Kaj</a:t>
            </a:r>
            <a:r>
              <a:rPr kumimoji="0" lang="da-DK" sz="1400" b="0" u="none" strike="noStrike" kern="1200" cap="none" spc="0" normalizeH="0" baseline="0" noProof="0" dirty="0">
                <a:ln>
                  <a:noFill/>
                </a:ln>
                <a:solidFill>
                  <a:prstClr val="black"/>
                </a:solidFill>
                <a:effectLst/>
                <a:uLnTx/>
                <a:uFillTx/>
                <a:latin typeface="Georgia"/>
                <a:ea typeface="Calibri" panose="020F0502020204030204" pitchFamily="34" charset="0"/>
                <a:cs typeface="Calibri" panose="020F0502020204030204" pitchFamily="34" charset="0"/>
              </a:rPr>
              <a:t> har pacemaker, som han fik indopereret i 1990´erne grundet hjerteproblemer. Han er tablet-behandlet, men fortæller, at han af og til taber pusten.</a:t>
            </a:r>
            <a:r>
              <a:rPr kumimoji="0" lang="da-DK" sz="1400" b="0" u="none"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t> </a:t>
            </a:r>
            <a:r>
              <a:rPr kumimoji="0" lang="da-DK" sz="1400" b="0" u="none" strike="noStrike" kern="1200" cap="none" spc="0" normalizeH="0" baseline="0" noProof="0" dirty="0">
                <a:ln>
                  <a:noFill/>
                </a:ln>
                <a:solidFill>
                  <a:prstClr val="black"/>
                </a:solidFill>
                <a:effectLst/>
                <a:uLnTx/>
                <a:uFillTx/>
                <a:latin typeface="Georgia"/>
                <a:ea typeface="Calibri" panose="020F0502020204030204" pitchFamily="34" charset="0"/>
                <a:cs typeface="Calibri" panose="020F0502020204030204" pitchFamily="34" charset="0"/>
              </a:rPr>
              <a:t>Kaj er desuden i behandling mod en forstørret prostata og er permanent kateterbærer. Han har problemer med at optage B12 og får derfor </a:t>
            </a:r>
            <a:r>
              <a:rPr kumimoji="0" lang="da-DK" sz="1400" b="0" u="none" strike="noStrike" kern="1200" cap="none" spc="0" normalizeH="0" baseline="0" noProof="0" dirty="0" err="1">
                <a:ln>
                  <a:noFill/>
                </a:ln>
                <a:solidFill>
                  <a:prstClr val="black"/>
                </a:solidFill>
                <a:effectLst/>
                <a:uLnTx/>
                <a:uFillTx/>
                <a:latin typeface="Georgia"/>
                <a:ea typeface="Calibri" panose="020F0502020204030204" pitchFamily="34" charset="0"/>
                <a:cs typeface="Calibri" panose="020F0502020204030204" pitchFamily="34" charset="0"/>
              </a:rPr>
              <a:t>Betolvex</a:t>
            </a:r>
            <a:r>
              <a:rPr kumimoji="0" lang="da-DK" sz="1400" b="0" u="none" strike="noStrike" kern="1200" cap="none" spc="0" normalizeH="0" baseline="0" noProof="0" dirty="0">
                <a:ln>
                  <a:noFill/>
                </a:ln>
                <a:solidFill>
                  <a:prstClr val="black"/>
                </a:solidFill>
                <a:effectLst/>
                <a:uLnTx/>
                <a:uFillTx/>
                <a:latin typeface="Georgia"/>
                <a:ea typeface="Calibri" panose="020F0502020204030204" pitchFamily="34" charset="0"/>
                <a:cs typeface="Calibri" panose="020F0502020204030204" pitchFamily="34" charset="0"/>
              </a:rPr>
              <a:t> injektion hver 3. måned.</a:t>
            </a:r>
            <a:endParaRPr kumimoji="0" lang="da-DK" sz="1400" b="0" u="none"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endParaRPr>
          </a:p>
        </p:txBody>
      </p:sp>
      <p:sp>
        <p:nvSpPr>
          <p:cNvPr id="8" name="Rektangel 7">
            <a:extLst>
              <a:ext uri="{FF2B5EF4-FFF2-40B4-BE49-F238E27FC236}">
                <a16:creationId xmlns:a16="http://schemas.microsoft.com/office/drawing/2014/main" id="{3D038683-2981-30A1-A98D-57B531A41DE6}"/>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10" name="Rektangel 9">
            <a:extLst>
              <a:ext uri="{FF2B5EF4-FFF2-40B4-BE49-F238E27FC236}">
                <a16:creationId xmlns:a16="http://schemas.microsoft.com/office/drawing/2014/main" id="{25B84E48-AE48-8091-E507-96F7B9267DEF}"/>
              </a:ext>
              <a:ext uri="{C183D7F6-B498-43B3-948B-1728B52AA6E4}">
                <adec:decorative xmlns:adec="http://schemas.microsoft.com/office/drawing/2017/decorative" val="1"/>
              </a:ext>
            </a:extLst>
          </p:cNvPr>
          <p:cNvSpPr/>
          <p:nvPr/>
        </p:nvSpPr>
        <p:spPr>
          <a:xfrm>
            <a:off x="308276" y="2431359"/>
            <a:ext cx="1638595" cy="3870998"/>
          </a:xfrm>
          <a:prstGeom prst="rect">
            <a:avLst/>
          </a:prstGeom>
          <a:solidFill>
            <a:srgbClr val="5F5F5F">
              <a:lumMod val="40000"/>
              <a:lumOff val="60000"/>
            </a:srgbClr>
          </a:solidFill>
          <a:ln w="9525" cap="flat" cmpd="sng" algn="ctr">
            <a:noFill/>
            <a:prstDash val="solid"/>
            <a:miter lim="800000"/>
          </a:ln>
          <a:effectLst/>
        </p:spPr>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white"/>
                </a:solidFill>
                <a:effectLst/>
                <a:uLnTx/>
                <a:uFillTx/>
                <a:latin typeface="Georgia"/>
                <a:ea typeface="+mn-ea"/>
                <a:cs typeface="+mn-cs"/>
              </a:rPr>
              <a:t>Modtagelse af henvisning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srgbClr val="C00000"/>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srgbClr val="C00000"/>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Kommunen modtager en henvendelse fra egen læge.</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kern="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0" cap="none" spc="0" normalizeH="0" baseline="0" noProof="0" dirty="0">
                <a:ln>
                  <a:noFill/>
                </a:ln>
                <a:solidFill>
                  <a:prstClr val="white"/>
                </a:solidFill>
                <a:effectLst/>
                <a:uLnTx/>
                <a:uFillTx/>
                <a:latin typeface="Georgia"/>
                <a:ea typeface="+mn-ea"/>
                <a:cs typeface="+mn-cs"/>
              </a:rPr>
              <a:t>Kaj oprettes i systemet.</a:t>
            </a:r>
          </a:p>
        </p:txBody>
      </p:sp>
      <p:sp>
        <p:nvSpPr>
          <p:cNvPr id="12" name="Rektangel 11">
            <a:extLst>
              <a:ext uri="{FF2B5EF4-FFF2-40B4-BE49-F238E27FC236}">
                <a16:creationId xmlns:a16="http://schemas.microsoft.com/office/drawing/2014/main" id="{51C55491-8A16-8162-A3B0-0F741D2718C3}"/>
              </a:ext>
              <a:ext uri="{C183D7F6-B498-43B3-948B-1728B52AA6E4}">
                <adec:decorative xmlns:adec="http://schemas.microsoft.com/office/drawing/2017/decorative" val="1"/>
              </a:ext>
            </a:extLst>
          </p:cNvPr>
          <p:cNvSpPr/>
          <p:nvPr/>
        </p:nvSpPr>
        <p:spPr>
          <a:xfrm>
            <a:off x="2114781" y="2436875"/>
            <a:ext cx="5367942" cy="3871001"/>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Afklaring af borgerens behov og motivation</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defRPr/>
            </a:pPr>
            <a:r>
              <a:rPr lang="da-DK" sz="1200" b="1" dirty="0">
                <a:effectLst/>
              </a:rPr>
              <a:t>Problemer med Ernæring</a:t>
            </a:r>
            <a:endParaRPr lang="da-DK" sz="1200" b="0" dirty="0">
              <a:effectLst/>
            </a:endParaRPr>
          </a:p>
          <a:p>
            <a:pPr algn="ctr">
              <a:lnSpc>
                <a:spcPct val="104000"/>
              </a:lnSpc>
              <a:defRPr/>
            </a:pPr>
            <a:r>
              <a:rPr lang="da-DK" sz="1200" b="0" dirty="0">
                <a:effectLst/>
              </a:rPr>
              <a:t>Borger har problemer med at optage B12 vitamin er velbehandlet, følges hos egen læge.</a:t>
            </a:r>
          </a:p>
          <a:p>
            <a:pPr algn="ctr">
              <a:lnSpc>
                <a:spcPct val="104000"/>
              </a:lnSpc>
              <a:defRPr/>
            </a:pPr>
            <a:endParaRPr lang="da-DK" sz="1200" dirty="0">
              <a:latin typeface="+mj-lt"/>
            </a:endParaRPr>
          </a:p>
          <a:p>
            <a:pPr algn="ctr">
              <a:lnSpc>
                <a:spcPct val="104000"/>
              </a:lnSpc>
              <a:defRPr/>
            </a:pPr>
            <a:r>
              <a:rPr lang="da-DK" sz="1200" b="1" dirty="0"/>
              <a:t>Problemer med vægt</a:t>
            </a:r>
            <a:endParaRPr lang="da-DK" sz="1200" b="0" dirty="0"/>
          </a:p>
          <a:p>
            <a:pPr algn="ctr">
              <a:lnSpc>
                <a:spcPct val="104000"/>
              </a:lnSpc>
              <a:defRPr/>
            </a:pPr>
            <a:r>
              <a:rPr lang="da-DK" sz="1200" b="0" kern="1200" dirty="0">
                <a:solidFill>
                  <a:schemeClr val="bg1"/>
                </a:solidFill>
                <a:effectLst/>
              </a:rPr>
              <a:t>Borger har tabt sig 4 kg inden for kort tid.</a:t>
            </a:r>
            <a:r>
              <a:rPr lang="da-DK" sz="1200" b="0" kern="1200" dirty="0">
                <a:solidFill>
                  <a:schemeClr val="bg1"/>
                </a:solidFill>
              </a:rPr>
              <a:t> </a:t>
            </a:r>
            <a:r>
              <a:rPr lang="da-DK" sz="1200" b="0" kern="1200" dirty="0">
                <a:solidFill>
                  <a:schemeClr val="bg1"/>
                </a:solidFill>
                <a:effectLst/>
              </a:rPr>
              <a:t>Nuværende vægt 78 kg. Ugentlig vejning igangsættes 8 uger frem – se vægtskema i journalen.</a:t>
            </a:r>
          </a:p>
          <a:p>
            <a:pPr algn="ctr">
              <a:lnSpc>
                <a:spcPct val="104000"/>
              </a:lnSpc>
              <a:defRPr/>
            </a:pPr>
            <a:endParaRPr lang="da-DK" sz="1200" dirty="0">
              <a:solidFill>
                <a:schemeClr val="bg1"/>
              </a:solidFill>
            </a:endParaRPr>
          </a:p>
          <a:p>
            <a:pPr algn="ctr">
              <a:lnSpc>
                <a:spcPct val="104000"/>
              </a:lnSpc>
              <a:defRPr/>
            </a:pPr>
            <a:r>
              <a:rPr lang="da-DK" sz="1200" b="1" dirty="0">
                <a:solidFill>
                  <a:schemeClr val="bg1"/>
                </a:solidFill>
              </a:rPr>
              <a:t>Cirkulations problemer</a:t>
            </a:r>
            <a:endParaRPr lang="da-DK" sz="1200" b="0" dirty="0">
              <a:solidFill>
                <a:schemeClr val="bg1"/>
              </a:solidFill>
              <a:effectLst/>
            </a:endParaRPr>
          </a:p>
          <a:p>
            <a:pPr marL="107950" marR="107950" algn="ctr">
              <a:lnSpc>
                <a:spcPct val="100000"/>
              </a:lnSpc>
              <a:spcAft>
                <a:spcPts val="0"/>
              </a:spcAft>
            </a:pPr>
            <a:r>
              <a:rPr lang="da-DK" sz="1200" b="0" dirty="0">
                <a:solidFill>
                  <a:schemeClr val="bg1"/>
                </a:solidFill>
                <a:effectLst/>
              </a:rPr>
              <a:t>Har pacemaker. Går til teknisk kontrol i pacemakerklinik, hvert andet år. Er i behandling grundet hjerteproblemer men oplever af og til at tabe pusten. Er selv opmærksom på forværring af dette og vil bede søn kontakte læge for ny kontrol. </a:t>
            </a:r>
          </a:p>
          <a:p>
            <a:pPr marL="107950" marR="107950" algn="ctr">
              <a:lnSpc>
                <a:spcPct val="100000"/>
              </a:lnSpc>
              <a:spcAft>
                <a:spcPts val="0"/>
              </a:spcAft>
            </a:pPr>
            <a:endParaRPr lang="da-DK" sz="1200" b="0" dirty="0">
              <a:solidFill>
                <a:schemeClr val="bg1"/>
              </a:solidFill>
              <a:effectLst/>
            </a:endParaRPr>
          </a:p>
          <a:p>
            <a:pPr algn="ctr">
              <a:lnSpc>
                <a:spcPct val="104000"/>
              </a:lnSpc>
              <a:defRPr/>
            </a:pPr>
            <a:r>
              <a:rPr lang="da-DK" sz="1200" b="1" dirty="0"/>
              <a:t>Problemer med vandladning</a:t>
            </a:r>
            <a:endParaRPr lang="da-DK" sz="1200" b="0" dirty="0"/>
          </a:p>
          <a:p>
            <a:pPr algn="ctr">
              <a:lnSpc>
                <a:spcPct val="104000"/>
              </a:lnSpc>
              <a:defRPr/>
            </a:pPr>
            <a:r>
              <a:rPr lang="da-DK" sz="1200" b="0" dirty="0">
                <a:effectLst/>
              </a:rPr>
              <a:t>Har blæretømningsproblemer og er permanent kateterbærer. Der er anlagt kateter størrelse Ch12 – skift hver 8 uge.</a:t>
            </a:r>
            <a:endParaRPr lang="da-DK" sz="1200" b="0" dirty="0"/>
          </a:p>
          <a:p>
            <a:pPr algn="ctr">
              <a:lnSpc>
                <a:spcPct val="104000"/>
              </a:lnSpc>
              <a:defRPr/>
            </a:pPr>
            <a:endParaRPr lang="da-DK" sz="1100" b="0" dirty="0"/>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white"/>
              </a:solidFill>
              <a:effectLst/>
              <a:uLnTx/>
              <a:uFillTx/>
              <a:latin typeface="Georgia"/>
              <a:ea typeface="+mn-ea"/>
              <a:cs typeface="+mn-cs"/>
            </a:endParaRPr>
          </a:p>
        </p:txBody>
      </p:sp>
      <p:sp>
        <p:nvSpPr>
          <p:cNvPr id="15" name="Rektangel 14">
            <a:extLst>
              <a:ext uri="{FF2B5EF4-FFF2-40B4-BE49-F238E27FC236}">
                <a16:creationId xmlns:a16="http://schemas.microsoft.com/office/drawing/2014/main" id="{4609EAE0-B34A-F2FF-5694-79C567E75765}"/>
              </a:ext>
              <a:ext uri="{C183D7F6-B498-43B3-948B-1728B52AA6E4}">
                <adec:decorative xmlns:adec="http://schemas.microsoft.com/office/drawing/2017/decorative" val="1"/>
              </a:ext>
            </a:extLst>
          </p:cNvPr>
          <p:cNvSpPr/>
          <p:nvPr/>
        </p:nvSpPr>
        <p:spPr>
          <a:xfrm>
            <a:off x="7620284" y="2431357"/>
            <a:ext cx="2456935" cy="3871000"/>
          </a:xfrm>
          <a:prstGeom prst="rect">
            <a:avLst/>
          </a:prstGeom>
          <a:solidFill>
            <a:srgbClr val="969696">
              <a:lumMod val="75000"/>
            </a:srgbClr>
          </a:solidFill>
          <a:ln w="9525" cap="flat" cmpd="sng" algn="ctr">
            <a:noFill/>
            <a:prstDash val="solid"/>
            <a:miter lim="800000"/>
          </a:ln>
          <a:effectLst/>
        </p:spPr>
        <p:txBody>
          <a:bodyPr rtlCol="0" anchor="t"/>
          <a:lstStyle/>
          <a:p>
            <a:pPr algn="ctr">
              <a:lnSpc>
                <a:spcPct val="104000"/>
              </a:lnSpc>
              <a:defRPr/>
            </a:pPr>
            <a:r>
              <a:rPr lang="da-DK" sz="1400" b="1" dirty="0">
                <a:solidFill>
                  <a:prstClr val="white"/>
                </a:solidFill>
                <a:latin typeface="Georgia"/>
              </a:rPr>
              <a:t>Følgende indsatser iværksættes </a:t>
            </a:r>
          </a:p>
          <a:p>
            <a:pPr algn="ctr"/>
            <a:endParaRPr lang="da-DK" sz="1400" b="0" dirty="0">
              <a:solidFill>
                <a:schemeClr val="bg1"/>
              </a:solidFill>
            </a:endParaRPr>
          </a:p>
          <a:p>
            <a:pPr algn="ctr"/>
            <a:endParaRPr lang="da-DK" sz="1400" b="0" dirty="0">
              <a:solidFill>
                <a:schemeClr val="bg1"/>
              </a:solidFill>
            </a:endParaRPr>
          </a:p>
          <a:p>
            <a:pPr algn="ctr"/>
            <a:r>
              <a:rPr lang="da-DK" sz="1200" b="1" dirty="0">
                <a:solidFill>
                  <a:schemeClr val="bg1"/>
                </a:solidFill>
              </a:rPr>
              <a:t>Anlæggelse og pleje af kateter</a:t>
            </a:r>
          </a:p>
          <a:p>
            <a:pPr algn="ctr"/>
            <a:endParaRPr lang="da-DK" sz="1200" b="1" dirty="0">
              <a:solidFill>
                <a:schemeClr val="bg1"/>
              </a:solidFill>
            </a:endParaRPr>
          </a:p>
          <a:p>
            <a:pPr algn="ctr"/>
            <a:r>
              <a:rPr lang="da-DK" sz="1200" b="1" dirty="0">
                <a:solidFill>
                  <a:schemeClr val="bg1"/>
                </a:solidFill>
              </a:rPr>
              <a:t>Ernæringsindsats</a:t>
            </a:r>
          </a:p>
          <a:p>
            <a:pPr algn="ctr"/>
            <a:endParaRPr lang="da-DK" sz="1200" b="1" dirty="0">
              <a:solidFill>
                <a:schemeClr val="bg1"/>
              </a:solidFill>
            </a:endParaRPr>
          </a:p>
          <a:p>
            <a:pPr algn="ctr"/>
            <a:r>
              <a:rPr lang="da-DK" sz="1200" b="1" dirty="0">
                <a:solidFill>
                  <a:schemeClr val="bg1"/>
                </a:solidFill>
              </a:rPr>
              <a:t>Medicinadministration</a:t>
            </a:r>
          </a:p>
        </p:txBody>
      </p:sp>
      <p:sp>
        <p:nvSpPr>
          <p:cNvPr id="19" name="Rektangel 18">
            <a:extLst>
              <a:ext uri="{FF2B5EF4-FFF2-40B4-BE49-F238E27FC236}">
                <a16:creationId xmlns:a16="http://schemas.microsoft.com/office/drawing/2014/main" id="{D026A456-E28B-DD0F-E581-C7EE9821EE13}"/>
              </a:ext>
              <a:ext uri="{C183D7F6-B498-43B3-948B-1728B52AA6E4}">
                <adec:decorative xmlns:adec="http://schemas.microsoft.com/office/drawing/2017/decorative" val="1"/>
              </a:ext>
            </a:extLst>
          </p:cNvPr>
          <p:cNvSpPr/>
          <p:nvPr/>
        </p:nvSpPr>
        <p:spPr>
          <a:xfrm>
            <a:off x="10245129" y="2415984"/>
            <a:ext cx="1923016" cy="3870999"/>
          </a:xfrm>
          <a:prstGeom prst="rect">
            <a:avLst/>
          </a:prstGeom>
          <a:solidFill>
            <a:srgbClr val="5F5F5F">
              <a:lumMod val="75000"/>
            </a:srgbClr>
          </a:solidFill>
          <a:ln w="9525" cap="flat" cmpd="sng" algn="ctr">
            <a:noFill/>
            <a:prstDash val="solid"/>
            <a:miter lim="800000"/>
          </a:ln>
          <a:effectLst/>
        </p:spPr>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0" cap="none" spc="0" normalizeH="0" baseline="0" noProof="0" dirty="0">
                <a:ln>
                  <a:noFill/>
                </a:ln>
                <a:solidFill>
                  <a:prstClr val="white"/>
                </a:solidFill>
                <a:effectLst/>
                <a:uLnTx/>
                <a:uFillTx/>
                <a:latin typeface="Georgia"/>
                <a:ea typeface="+mn-ea"/>
                <a:cs typeface="+mn-cs"/>
              </a:rPr>
              <a:t>Afslutning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0" cap="none" spc="0" normalizeH="0" baseline="0" noProof="0" dirty="0">
              <a:ln>
                <a:noFill/>
              </a:ln>
              <a:solidFill>
                <a:prstClr val="white"/>
              </a:solidFill>
              <a:effectLst/>
              <a:uLnTx/>
              <a:uFillTx/>
              <a:latin typeface="Georgia"/>
              <a:ea typeface="+mn-ea"/>
              <a:cs typeface="+mn-cs"/>
            </a:endParaRPr>
          </a:p>
          <a:p>
            <a:pPr algn="ctr">
              <a:lnSpc>
                <a:spcPct val="104000"/>
              </a:lnSpc>
              <a:defRPr/>
            </a:pPr>
            <a:r>
              <a:rPr kumimoji="0" lang="da-DK" sz="1200" i="0" u="none" strike="noStrike" kern="1200" cap="none" spc="0" normalizeH="0" baseline="0" noProof="0" dirty="0">
                <a:ln>
                  <a:noFill/>
                </a:ln>
                <a:solidFill>
                  <a:prstClr val="white"/>
                </a:solidFill>
                <a:effectLst/>
                <a:uLnTx/>
                <a:uFillTx/>
                <a:latin typeface="Georgia"/>
                <a:ea typeface="+mn-ea"/>
                <a:cs typeface="+mn-cs"/>
              </a:rPr>
              <a:t>Opfølgning/evaluering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algn="ctr">
              <a:lnSpc>
                <a:spcPct val="104000"/>
              </a:lnSpc>
            </a:pPr>
            <a:endParaRPr lang="da-DK" sz="1100" dirty="0">
              <a:solidFill>
                <a:schemeClr val="bg1"/>
              </a:solidFill>
              <a:latin typeface="+mj-lt"/>
            </a:endParaRPr>
          </a:p>
          <a:p>
            <a:pPr algn="ctr">
              <a:lnSpc>
                <a:spcPct val="104000"/>
              </a:lnSpc>
            </a:pPr>
            <a:r>
              <a:rPr lang="da-DK" sz="1200" dirty="0">
                <a:solidFill>
                  <a:schemeClr val="bg1"/>
                </a:solidFill>
                <a:latin typeface="+mj-lt"/>
              </a:rPr>
              <a:t>Den sygeplejefaglige medarbejder skal vurdere, om behandlingen har haft den ønskede effekt.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kern="0" dirty="0">
                <a:solidFill>
                  <a:prstClr val="white"/>
                </a:solidFill>
                <a:latin typeface="Georgia"/>
              </a:rPr>
              <a:t>Tilstande og indsatser afsluttes, når Kaj ikke længe modtager behandling.</a:t>
            </a: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400" b="1" i="0" u="none" strike="noStrike" kern="0" cap="none" spc="0" normalizeH="0" baseline="0" noProof="0" dirty="0">
              <a:ln>
                <a:noFill/>
              </a:ln>
              <a:solidFill>
                <a:prstClr val="white"/>
              </a:solidFill>
              <a:effectLst/>
              <a:uLnTx/>
              <a:uFillTx/>
              <a:latin typeface="Georgia"/>
              <a:ea typeface="+mn-ea"/>
              <a:cs typeface="+mn-cs"/>
            </a:endParaRPr>
          </a:p>
        </p:txBody>
      </p:sp>
      <p:grpSp>
        <p:nvGrpSpPr>
          <p:cNvPr id="6" name="Gruppe 5">
            <a:extLst>
              <a:ext uri="{FF2B5EF4-FFF2-40B4-BE49-F238E27FC236}">
                <a16:creationId xmlns:a16="http://schemas.microsoft.com/office/drawing/2014/main" id="{462CAEC0-F8C3-80AC-167E-8ECB02426FCD}"/>
              </a:ext>
            </a:extLst>
          </p:cNvPr>
          <p:cNvGrpSpPr/>
          <p:nvPr/>
        </p:nvGrpSpPr>
        <p:grpSpPr>
          <a:xfrm>
            <a:off x="-493356" y="1913696"/>
            <a:ext cx="13664115" cy="314852"/>
            <a:chOff x="-602956" y="1957818"/>
            <a:chExt cx="13664115" cy="637309"/>
          </a:xfrm>
          <a:solidFill>
            <a:srgbClr val="7F7F7F"/>
          </a:solidFill>
        </p:grpSpPr>
        <p:sp>
          <p:nvSpPr>
            <p:cNvPr id="7" name="Højrepil 56">
              <a:extLst>
                <a:ext uri="{FF2B5EF4-FFF2-40B4-BE49-F238E27FC236}">
                  <a16:creationId xmlns:a16="http://schemas.microsoft.com/office/drawing/2014/main" id="{3C2DABBF-CC9A-9654-350A-E303364A07B2}"/>
                </a:ext>
              </a:extLst>
            </p:cNvPr>
            <p:cNvSpPr/>
            <p:nvPr/>
          </p:nvSpPr>
          <p:spPr>
            <a:xfrm>
              <a:off x="10853887" y="1957818"/>
              <a:ext cx="2207272"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9" name="Højrepil 57">
              <a:extLst>
                <a:ext uri="{FF2B5EF4-FFF2-40B4-BE49-F238E27FC236}">
                  <a16:creationId xmlns:a16="http://schemas.microsoft.com/office/drawing/2014/main" id="{91AE2598-3D1F-C3C3-B4B1-B4F926F6282A}"/>
                </a:ext>
              </a:extLst>
            </p:cNvPr>
            <p:cNvSpPr/>
            <p:nvPr/>
          </p:nvSpPr>
          <p:spPr>
            <a:xfrm>
              <a:off x="270025" y="1957818"/>
              <a:ext cx="11340950"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1" name="Højrepil 58">
              <a:extLst>
                <a:ext uri="{FF2B5EF4-FFF2-40B4-BE49-F238E27FC236}">
                  <a16:creationId xmlns:a16="http://schemas.microsoft.com/office/drawing/2014/main" id="{FD224FD3-2FD1-2ABD-B4EC-656EE1E199D4}"/>
                </a:ext>
              </a:extLst>
            </p:cNvPr>
            <p:cNvSpPr/>
            <p:nvPr/>
          </p:nvSpPr>
          <p:spPr>
            <a:xfrm>
              <a:off x="-602956" y="1957818"/>
              <a:ext cx="1496291"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grpSp>
    </p:spTree>
    <p:extLst>
      <p:ext uri="{BB962C8B-B14F-4D97-AF65-F5344CB8AC3E}">
        <p14:creationId xmlns:p14="http://schemas.microsoft.com/office/powerpoint/2010/main" val="146583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KL 1 Okkergul">
      <a:dk1>
        <a:sysClr val="windowText" lastClr="000000"/>
      </a:dk1>
      <a:lt1>
        <a:sysClr val="window" lastClr="FFFFFF"/>
      </a:lt1>
      <a:dk2>
        <a:srgbClr val="141E4D"/>
      </a:dk2>
      <a:lt2>
        <a:srgbClr val="E1E6E6"/>
      </a:lt2>
      <a:accent1>
        <a:srgbClr val="83763E"/>
      </a:accent1>
      <a:accent2>
        <a:srgbClr val="EDE798"/>
      </a:accent2>
      <a:accent3>
        <a:srgbClr val="5E7A8E"/>
      </a:accent3>
      <a:accent4>
        <a:srgbClr val="141E4D"/>
      </a:accent4>
      <a:accent5>
        <a:srgbClr val="E1E6E6"/>
      </a:accent5>
      <a:accent6>
        <a:srgbClr val="3F3F3F"/>
      </a:accent6>
      <a:hlink>
        <a:srgbClr val="788EA1"/>
      </a:hlink>
      <a:folHlink>
        <a:srgbClr val="788EA1"/>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smtClean="0">
            <a:solidFill>
              <a:srgbClr val="FF68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0CDF1ECB3FF62C4CA23C7CB8E8614874" ma:contentTypeVersion="2" ma:contentTypeDescription="GetOrganized dokument" ma:contentTypeScope="" ma:versionID="813369cecdf5a7de4321561282f7d038">
  <xsd:schema xmlns:xsd="http://www.w3.org/2001/XMLSchema" xmlns:xs="http://www.w3.org/2001/XMLSchema" xmlns:p="http://schemas.microsoft.com/office/2006/metadata/properties" xmlns:ns1="http://schemas.microsoft.com/sharepoint/v3" xmlns:ns2="F66AA50F-9050-4BC6-9F43-CACEC397E655" xmlns:ns3="e91fe257-ad9b-456d-a8d1-5c4b4eee5b9c" targetNamespace="http://schemas.microsoft.com/office/2006/metadata/properties" ma:root="true" ma:fieldsID="99603108d4d83ae404a14ff77b65881e" ns1:_="" ns2:_="" ns3:_="">
    <xsd:import namespace="http://schemas.microsoft.com/sharepoint/v3"/>
    <xsd:import namespace="F66AA50F-9050-4BC6-9F43-CACEC397E655"/>
    <xsd:import namespace="e91fe257-ad9b-456d-a8d1-5c4b4eee5b9c"/>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element ref="ns1:CCMOnline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description=""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description=""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description="" ma:internalName="CCMPageCount" ma:readOnly="true">
      <xsd:simpleType>
        <xsd:restriction base="dms:Number"/>
      </xsd:simpleType>
    </xsd:element>
    <xsd:element name="CCMCommentCount" ma:index="39" nillable="true" ma:displayName="Kommentarer" ma:decimals="0" ma:description="" ma:internalName="CCMCommentCount" ma:readOnly="true">
      <xsd:simpleType>
        <xsd:restriction base="dms:Number"/>
      </xsd:simpleType>
    </xsd:element>
    <xsd:element name="CCMPreviewAnnotationsTasks" ma:index="40" nillable="true" ma:displayName="Opgaver" ma:decimals="0" ma:description="" ma:internalName="CCMPreviewAnnotationsTasks" ma:readOnly="true">
      <xsd:simpleType>
        <xsd:restriction base="dms:Number"/>
      </xsd:simpleType>
    </xsd:element>
    <xsd:element name="CCMCognitiveType" ma:index="41" nillable="true" ma:displayName="CognitiveType" ma:decimals="0" ma:description="" ma:internalName="CCMCognitiveType" ma:readOnly="false">
      <xsd:simpleType>
        <xsd:restriction base="dms:Number"/>
      </xsd:simpleType>
    </xsd:element>
    <xsd:element name="CCMOnlineStatus" ma:index="42"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F66AA50F-9050-4BC6-9F43-CACEC397E655"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91fe257-ad9b-456d-a8d1-5c4b4eee5b9c" elementFormDefault="qualified">
    <xsd:import namespace="http://schemas.microsoft.com/office/2006/documentManagement/types"/>
    <xsd:import namespace="http://schemas.microsoft.com/office/infopath/2007/PartnerControls"/>
    <xsd:element name="SharedWithUsers" ma:index="4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CMAgendaItemId xmlns="F66AA50F-9050-4BC6-9F43-CACEC397E655" xsi:nil="true"/>
    <CCMCognitiveType xmlns="http://schemas.microsoft.com/sharepoint/v3" xsi:nil="true"/>
    <Dokumenttype xmlns="F66AA50F-9050-4BC6-9F43-CACEC397E655">Notat</Dokumenttype>
    <CCMMeetingCaseId xmlns="F66AA50F-9050-4BC6-9F43-CACEC397E655" xsi:nil="true"/>
    <CCMAgendaStatus xmlns="F66AA50F-9050-4BC6-9F43-CACEC397E655" xsi:nil="true"/>
    <CCMMeetingCaseInstanceId xmlns="F66AA50F-9050-4BC6-9F43-CACEC397E655" xsi:nil="true"/>
    <AgendaStatusIcon xmlns="F66AA50F-9050-4BC6-9F43-CACEC397E655" xsi:nil="true"/>
    <DocumentDescription xmlns="F66AA50F-9050-4BC6-9F43-CACEC397E655" xsi:nil="true"/>
    <CCMAgendaDocumentStatus xmlns="F66AA50F-9050-4BC6-9F43-CACEC397E655" xsi:nil="true"/>
    <CCMMeetingCaseLink xmlns="F66AA50F-9050-4BC6-9F43-CACEC397E655">
      <Url xsi:nil="true"/>
      <Description xsi:nil="true"/>
    </CCMMeetingCaseLink>
    <CCMMetadataExtractionStatus xmlns="http://schemas.microsoft.com/sharepoint/v3">CCMPageCount:Idle;CCMCommentCount:Idle</CCMMetadataExtractionStatus>
    <LocalAttachment xmlns="http://schemas.microsoft.com/sharepoint/v3">false</LocalAttachment>
    <Finalized xmlns="http://schemas.microsoft.com/sharepoint/v3">false</Finalized>
    <CCMPageCount xmlns="http://schemas.microsoft.com/sharepoint/v3">30</CCMPageCount>
    <DocID xmlns="http://schemas.microsoft.com/sharepoint/v3">3447549</DocID>
    <MailHasAttachments xmlns="http://schemas.microsoft.com/sharepoint/v3" xsi:nil="true"/>
    <CCMCommentCount xmlns="http://schemas.microsoft.com/sharepoint/v3">0</CCMCommentCount>
    <CCMTemplateID xmlns="http://schemas.microsoft.com/sharepoint/v3">0</CCMTemplateID>
    <CaseID xmlns="http://schemas.microsoft.com/sharepoint/v3">SAG-2023-01904</CaseID>
    <RegistrationDate xmlns="http://schemas.microsoft.com/sharepoint/v3" xsi:nil="true"/>
    <CaseRecordNumber xmlns="http://schemas.microsoft.com/sharepoint/v3">0</CaseRecordNumber>
    <CCMPreviewAnnotationsTasks xmlns="http://schemas.microsoft.com/sharepoint/v3">0</CCMPreviewAnnotationsTasks>
    <Related xmlns="http://schemas.microsoft.com/sharepoint/v3">false</Related>
    <CCMVisualId xmlns="http://schemas.microsoft.com/sharepoint/v3">SAG-2023-01904</CCMVisualId>
    <CCMSystemID xmlns="http://schemas.microsoft.com/sharepoint/v3">ca7dc1c5-fc98-48bd-8345-b1ffede9fa82</CCMSystemID>
    <CCMConversation xmlns="http://schemas.microsoft.com/sharepoint/v3" xsi:nil="true"/>
    <WasEncrypted xmlns="http://schemas.microsoft.com/sharepoint/v3" xsi:nil="true"/>
    <WasSigned xmlns="http://schemas.microsoft.com/sharepoint/v3" xsi:nil="true"/>
  </documentManagement>
</p:properties>
</file>

<file path=customXml/itemProps1.xml><?xml version="1.0" encoding="utf-8"?>
<ds:datastoreItem xmlns:ds="http://schemas.openxmlformats.org/officeDocument/2006/customXml" ds:itemID="{50B20FE6-5A48-4B09-AA6C-0CFBB1204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AA50F-9050-4BC6-9F43-CACEC397E655"/>
    <ds:schemaRef ds:uri="e91fe257-ad9b-456d-a8d1-5c4b4eee5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AD6B0A-9655-4416-A3B5-34E8730B2933}">
  <ds:schemaRefs>
    <ds:schemaRef ds:uri="http://schemas.microsoft.com/sharepoint/v3/contenttype/forms"/>
  </ds:schemaRefs>
</ds:datastoreItem>
</file>

<file path=customXml/itemProps3.xml><?xml version="1.0" encoding="utf-8"?>
<ds:datastoreItem xmlns:ds="http://schemas.openxmlformats.org/officeDocument/2006/customXml" ds:itemID="{40EDCB6D-1C2B-46A5-84BF-15E8A3363EB5}">
  <ds:schemaRefs>
    <ds:schemaRef ds:uri="http://purl.org/dc/terms/"/>
    <ds:schemaRef ds:uri="http://www.w3.org/XML/1998/namespace"/>
    <ds:schemaRef ds:uri="http://schemas.microsoft.com/office/2006/metadata/properties"/>
    <ds:schemaRef ds:uri="http://schemas.microsoft.com/office/2006/documentManagement/types"/>
    <ds:schemaRef ds:uri="e91fe257-ad9b-456d-a8d1-5c4b4eee5b9c"/>
    <ds:schemaRef ds:uri="http://purl.org/dc/dcmitype/"/>
    <ds:schemaRef ds:uri="http://schemas.microsoft.com/office/infopath/2007/PartnerControls"/>
    <ds:schemaRef ds:uri="http://schemas.microsoft.com/sharepoint/v3"/>
    <ds:schemaRef ds:uri="http://schemas.openxmlformats.org/package/2006/metadata/core-properties"/>
    <ds:schemaRef ds:uri="F66AA50F-9050-4BC6-9F43-CACEC397E65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5175</Words>
  <Application>Microsoft Office PowerPoint</Application>
  <PresentationFormat>Widescreen</PresentationFormat>
  <Paragraphs>762</Paragraphs>
  <Slides>30</Slides>
  <Notes>20</Notes>
  <HiddenSlides>0</HiddenSlides>
  <MMClips>0</MMClips>
  <ScaleCrop>false</ScaleCrop>
  <HeadingPairs>
    <vt:vector size="6" baseType="variant">
      <vt:variant>
        <vt:lpstr>Benyttede skrifttyper</vt:lpstr>
      </vt:variant>
      <vt:variant>
        <vt:i4>8</vt:i4>
      </vt:variant>
      <vt:variant>
        <vt:lpstr>Tema</vt:lpstr>
      </vt:variant>
      <vt:variant>
        <vt:i4>3</vt:i4>
      </vt:variant>
      <vt:variant>
        <vt:lpstr>Slidetitler</vt:lpstr>
      </vt:variant>
      <vt:variant>
        <vt:i4>30</vt:i4>
      </vt:variant>
    </vt:vector>
  </HeadingPairs>
  <TitlesOfParts>
    <vt:vector size="41" baseType="lpstr">
      <vt:lpstr>Arial</vt:lpstr>
      <vt:lpstr>Calibri</vt:lpstr>
      <vt:lpstr>Calibri Light</vt:lpstr>
      <vt:lpstr>Georgia</vt:lpstr>
      <vt:lpstr>HelveticaNeueLT Std Lt Cn</vt:lpstr>
      <vt:lpstr>Neue Haas Grotesk Text Pro</vt:lpstr>
      <vt:lpstr>Segoe UI</vt:lpstr>
      <vt:lpstr>Wingdings</vt:lpstr>
      <vt:lpstr>Office-tema</vt:lpstr>
      <vt:lpstr>Brugerdefineret design</vt:lpstr>
      <vt:lpstr>2_Office-tema</vt:lpstr>
      <vt:lpstr>En guide til dokumentation   - Kommunal sygepleje                          Sundhedslovens § 138  </vt:lpstr>
      <vt:lpstr>Indhold</vt:lpstr>
      <vt:lpstr>Målgruppe og krav til dokumentation</vt:lpstr>
      <vt:lpstr>Hvem er målgruppen for denne pixi-guide?</vt:lpstr>
      <vt:lpstr>Hvad består dokumentationen af - på Funktionsområdet Kommunal sygepleje?</vt:lpstr>
      <vt:lpstr>Hvorfor skal vi dokumentere   - på Funktionsområdet Kommunal sygepleje?</vt:lpstr>
      <vt:lpstr>Illustration af workflow og eksempler på anvendelse af Fælles Sprog III</vt:lpstr>
      <vt:lpstr>PowerPoint-præsentation</vt:lpstr>
      <vt:lpstr>Eksempel på anvendelse af Fælles Sprog III  </vt:lpstr>
      <vt:lpstr>Eksempel på anvendelse af Fælles Sprog III  </vt:lpstr>
      <vt:lpstr>Eksempel på anvendelse af Fælles Sprog III  </vt:lpstr>
      <vt:lpstr>PowerPoint-præsentation</vt:lpstr>
      <vt:lpstr>Kommunale sygeplejetilstande</vt:lpstr>
      <vt:lpstr>Kommunale sygeplejetilstande</vt:lpstr>
      <vt:lpstr>PowerPoint-præsentation</vt:lpstr>
      <vt:lpstr>PowerPoint-præsentation</vt:lpstr>
      <vt:lpstr>Kommunale sygeplejeindsatser</vt:lpstr>
      <vt:lpstr>Kommunale sygeplejeindsatser </vt:lpstr>
      <vt:lpstr>Kommunal sygeplejefaglig tilgang - ramme gældende for alle indsatser</vt:lpstr>
      <vt:lpstr>  Kommunal sygepleje indsatser</vt:lpstr>
      <vt:lpstr>Anvendelse af Fælles Sprog data</vt:lpstr>
      <vt:lpstr>Anvendelse af Fælles Sprog III data</vt:lpstr>
      <vt:lpstr>Historik og baggrund for Fælles Sprog III </vt:lpstr>
      <vt:lpstr>PowerPoint-præsentation</vt:lpstr>
      <vt:lpstr>PowerPoint-præsentation</vt:lpstr>
      <vt:lpstr>Eksisterende Funktionsområder  - med respektive tilstandsområder</vt:lpstr>
      <vt:lpstr>Baggrund for og hensigt med Fælles Sprog III</vt:lpstr>
      <vt:lpstr>Bilag, links og kontakt</vt:lpstr>
      <vt:lpstr>Overblik over bilag og links  </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Pixi-guide sygepleje med KL bemærkninger</dc:title>
  <dc:creator>Christina Vasbo</dc:creator>
  <cp:lastModifiedBy>Mia Francis Ferneborg</cp:lastModifiedBy>
  <cp:revision>46</cp:revision>
  <cp:lastPrinted>2024-05-02T05:56:10Z</cp:lastPrinted>
  <dcterms:created xsi:type="dcterms:W3CDTF">2022-09-16T11:48:06Z</dcterms:created>
  <dcterms:modified xsi:type="dcterms:W3CDTF">2024-11-01T08:29:45Z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0x010100AC085CFC53BC46CEA2EADE194AD9D482000CDF1ECB3FF62C4CA23C7CB8E8614874</vt:lpwstr>
  </property>
  <property fmtid="{D5CDD505-2E9C-101B-9397-08002B2CF9AE}" pid="3" name="xd_Signature">
    <vt:bool>false</vt:bool>
  </property>
  <property fmtid="{D5CDD505-2E9C-101B-9397-08002B2CF9AE}" pid="4" name="CCMPostListPublishStatus">
    <vt:lpwstr>Afventer godkendelse</vt:lpwstr>
  </property>
  <property fmtid="{D5CDD505-2E9C-101B-9397-08002B2CF9AE}" pid="5" name="CCMOneDriveID">
    <vt:lpwstr/>
  </property>
  <property fmtid="{D5CDD505-2E9C-101B-9397-08002B2CF9AE}" pid="6" name="CCMMustBeOnPostList">
    <vt:bool>true</vt:bool>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y fmtid="{D5CDD505-2E9C-101B-9397-08002B2CF9AE}" pid="10" name="CCMCommunication">
    <vt:lpwstr/>
  </property>
  <property fmtid="{D5CDD505-2E9C-101B-9397-08002B2CF9AE}" pid="11" name="CCMSystem">
    <vt:lpwstr> </vt:lpwstr>
  </property>
  <property fmtid="{D5CDD505-2E9C-101B-9397-08002B2CF9AE}" pid="12" name="_dlc_DocIdItemGuid">
    <vt:lpwstr>d5fee7ec-85ec-4012-8329-2d27946fcaa1</vt:lpwstr>
  </property>
  <property fmtid="{D5CDD505-2E9C-101B-9397-08002B2CF9AE}" pid="13" name="Interessenter">
    <vt:lpwstr>1684;#Intern|d75a933a-58a0-4ada-95b2-59fded0989d8</vt:lpwstr>
  </property>
  <property fmtid="{D5CDD505-2E9C-101B-9397-08002B2CF9AE}" pid="14" name="Leveranceemne">
    <vt:lpwstr/>
  </property>
  <property fmtid="{D5CDD505-2E9C-101B-9397-08002B2CF9AE}" pid="15" name="Leverancetype">
    <vt:lpwstr>1567;#Manual/vejledning/håndbog|1fd53b60-fe81-4852-8c2e-7ab8271be1a7</vt:lpwstr>
  </property>
  <property fmtid="{D5CDD505-2E9C-101B-9397-08002B2CF9AE}" pid="16" name="CCMEventContext">
    <vt:lpwstr>f05f0878-8efd-44d5-8d32-9a827152b641</vt:lpwstr>
  </property>
</Properties>
</file>