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5"/>
  </p:sldMasterIdLst>
  <p:notesMasterIdLst>
    <p:notesMasterId r:id="rId46"/>
  </p:notesMasterIdLst>
  <p:handoutMasterIdLst>
    <p:handoutMasterId r:id="rId47"/>
  </p:handoutMasterIdLst>
  <p:sldIdLst>
    <p:sldId id="282" r:id="rId6"/>
    <p:sldId id="330" r:id="rId7"/>
    <p:sldId id="292" r:id="rId8"/>
    <p:sldId id="295" r:id="rId9"/>
    <p:sldId id="318" r:id="rId10"/>
    <p:sldId id="269" r:id="rId11"/>
    <p:sldId id="287" r:id="rId12"/>
    <p:sldId id="288" r:id="rId13"/>
    <p:sldId id="278" r:id="rId14"/>
    <p:sldId id="319" r:id="rId15"/>
    <p:sldId id="322" r:id="rId16"/>
    <p:sldId id="329" r:id="rId17"/>
    <p:sldId id="320" r:id="rId18"/>
    <p:sldId id="323" r:id="rId19"/>
    <p:sldId id="324" r:id="rId20"/>
    <p:sldId id="327" r:id="rId21"/>
    <p:sldId id="326" r:id="rId22"/>
    <p:sldId id="286" r:id="rId23"/>
    <p:sldId id="325" r:id="rId24"/>
    <p:sldId id="293" r:id="rId25"/>
    <p:sldId id="264" r:id="rId26"/>
    <p:sldId id="263" r:id="rId27"/>
    <p:sldId id="265" r:id="rId28"/>
    <p:sldId id="294" r:id="rId29"/>
    <p:sldId id="289" r:id="rId30"/>
    <p:sldId id="290" r:id="rId31"/>
    <p:sldId id="291" r:id="rId32"/>
    <p:sldId id="311" r:id="rId33"/>
    <p:sldId id="317" r:id="rId34"/>
    <p:sldId id="306" r:id="rId35"/>
    <p:sldId id="305" r:id="rId36"/>
    <p:sldId id="313" r:id="rId37"/>
    <p:sldId id="309" r:id="rId38"/>
    <p:sldId id="303" r:id="rId39"/>
    <p:sldId id="296" r:id="rId40"/>
    <p:sldId id="297" r:id="rId41"/>
    <p:sldId id="312" r:id="rId42"/>
    <p:sldId id="315" r:id="rId43"/>
    <p:sldId id="316" r:id="rId44"/>
    <p:sldId id="300" r:id="rId45"/>
  </p:sldIdLst>
  <p:sldSz cx="12192000" cy="6858000"/>
  <p:notesSz cx="6797675" cy="9928225"/>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itta Sørensen" initials="BS" lastIdx="1" clrIdx="0">
    <p:extLst>
      <p:ext uri="{19B8F6BF-5375-455C-9EA6-DF929625EA0E}">
        <p15:presenceInfo xmlns:p15="http://schemas.microsoft.com/office/powerpoint/2012/main" userId="S-1-5-21-1864526998-776296421-879972363-82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A40"/>
    <a:srgbClr val="63757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yst layout 3 - Markering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301B821-A1FF-4177-AEE7-76D212191A09}" styleName="Mellemlayout 1 - Markerin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7" autoAdjust="0"/>
    <p:restoredTop sz="78487" autoAdjust="0"/>
  </p:normalViewPr>
  <p:slideViewPr>
    <p:cSldViewPr snapToGrid="0">
      <p:cViewPr varScale="1">
        <p:scale>
          <a:sx n="107" d="100"/>
          <a:sy n="107" d="100"/>
        </p:scale>
        <p:origin x="114" y="222"/>
      </p:cViewPr>
      <p:guideLst/>
    </p:cSldViewPr>
  </p:slideViewPr>
  <p:notesTextViewPr>
    <p:cViewPr>
      <p:scale>
        <a:sx n="1" d="1"/>
        <a:sy n="1" d="1"/>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0" normalizeH="0" baseline="0">
                <a:solidFill>
                  <a:schemeClr val="dk1"/>
                </a:solidFill>
                <a:latin typeface="+mn-lt"/>
                <a:ea typeface="+mn-ea"/>
                <a:cs typeface="+mn-cs"/>
              </a:defRPr>
            </a:pPr>
            <a:r>
              <a:rPr lang="da-DK" sz="1600"/>
              <a:t>Kommunale EU-udbud før og efter SKI’s forpligtende aftaler</a:t>
            </a:r>
          </a:p>
        </c:rich>
      </c:tx>
      <c:overlay val="0"/>
      <c:spPr>
        <a:noFill/>
        <a:ln>
          <a:noFill/>
        </a:ln>
        <a:effectLst/>
      </c:spPr>
      <c:txPr>
        <a:bodyPr rot="0" spcFirstLastPara="1" vertOverflow="ellipsis" vert="horz" wrap="square" anchor="ctr" anchorCtr="1"/>
        <a:lstStyle/>
        <a:p>
          <a:pPr>
            <a:defRPr sz="1600" b="0" i="0" u="none" strike="noStrike" kern="1200" cap="none" spc="0" normalizeH="0" baseline="0">
              <a:solidFill>
                <a:schemeClr val="dk1"/>
              </a:solidFill>
              <a:latin typeface="+mn-lt"/>
              <a:ea typeface="+mn-ea"/>
              <a:cs typeface="+mn-cs"/>
            </a:defRPr>
          </a:pPr>
          <a:endParaRPr lang="da-DK"/>
        </a:p>
      </c:txPr>
    </c:title>
    <c:autoTitleDeleted val="0"/>
    <c:plotArea>
      <c:layout/>
      <c:barChart>
        <c:barDir val="col"/>
        <c:grouping val="clustered"/>
        <c:varyColors val="0"/>
        <c:ser>
          <c:idx val="0"/>
          <c:order val="0"/>
          <c:tx>
            <c:strRef>
              <c:f>'Ark6'!$W$9</c:f>
              <c:strCache>
                <c:ptCount val="1"/>
                <c:pt idx="0">
                  <c:v>Før (2012)</c:v>
                </c:pt>
              </c:strCache>
            </c:strRef>
          </c:tx>
          <c:spPr>
            <a:solidFill>
              <a:schemeClr val="accent1"/>
            </a:solidFill>
            <a:ln>
              <a:noFill/>
            </a:ln>
            <a:effectLst/>
          </c:spPr>
          <c:invertIfNegative val="0"/>
          <c:cat>
            <c:strRef>
              <c:f>'Ark6'!$V$10:$V$24</c:f>
              <c:strCache>
                <c:ptCount val="15"/>
                <c:pt idx="0">
                  <c:v>50.05 Biblioteksmaterialer</c:v>
                </c:pt>
                <c:pt idx="1">
                  <c:v>50.10 Kopi print</c:v>
                </c:pt>
                <c:pt idx="2">
                  <c:v>50.20 Forbrugsartikler</c:v>
                </c:pt>
                <c:pt idx="3">
                  <c:v>50.30 Møbler</c:v>
                </c:pt>
                <c:pt idx="4">
                  <c:v>50.40 Computere</c:v>
                </c:pt>
                <c:pt idx="5">
                  <c:v>50.43 Tablets</c:v>
                </c:pt>
                <c:pt idx="6">
                  <c:v>50.45 Servere</c:v>
                </c:pt>
                <c:pt idx="7">
                  <c:v>50.48 Tele og data</c:v>
                </c:pt>
                <c:pt idx="8">
                  <c:v>50.49 Standardsoftware</c:v>
                </c:pt>
                <c:pt idx="9">
                  <c:v>50.55 Kontorartikler</c:v>
                </c:pt>
                <c:pt idx="10">
                  <c:v>50.70 AV-udstyr</c:v>
                </c:pt>
                <c:pt idx="11">
                  <c:v>50.75 Elevatorservice</c:v>
                </c:pt>
                <c:pt idx="12">
                  <c:v>50.80 Vejsalt</c:v>
                </c:pt>
                <c:pt idx="13">
                  <c:v>50.85 Brændstof</c:v>
                </c:pt>
                <c:pt idx="14">
                  <c:v>50.95 Sygeplejeartikler</c:v>
                </c:pt>
              </c:strCache>
            </c:strRef>
          </c:cat>
          <c:val>
            <c:numRef>
              <c:f>'Ark6'!$W$10:$W$24</c:f>
              <c:numCache>
                <c:formatCode>General</c:formatCode>
                <c:ptCount val="15"/>
                <c:pt idx="0">
                  <c:v>22</c:v>
                </c:pt>
                <c:pt idx="1">
                  <c:v>6</c:v>
                </c:pt>
                <c:pt idx="2">
                  <c:v>22</c:v>
                </c:pt>
                <c:pt idx="3">
                  <c:v>26</c:v>
                </c:pt>
                <c:pt idx="4">
                  <c:v>55</c:v>
                </c:pt>
                <c:pt idx="5">
                  <c:v>7</c:v>
                </c:pt>
                <c:pt idx="6">
                  <c:v>12</c:v>
                </c:pt>
                <c:pt idx="7">
                  <c:v>24</c:v>
                </c:pt>
                <c:pt idx="8">
                  <c:v>36</c:v>
                </c:pt>
                <c:pt idx="9">
                  <c:v>9</c:v>
                </c:pt>
                <c:pt idx="10">
                  <c:v>15</c:v>
                </c:pt>
                <c:pt idx="11">
                  <c:v>6</c:v>
                </c:pt>
                <c:pt idx="12">
                  <c:v>7</c:v>
                </c:pt>
                <c:pt idx="13">
                  <c:v>6</c:v>
                </c:pt>
                <c:pt idx="14">
                  <c:v>46</c:v>
                </c:pt>
              </c:numCache>
            </c:numRef>
          </c:val>
          <c:extLst xmlns:c16r2="http://schemas.microsoft.com/office/drawing/2015/06/chart">
            <c:ext xmlns:c16="http://schemas.microsoft.com/office/drawing/2014/chart" uri="{C3380CC4-5D6E-409C-BE32-E72D297353CC}">
              <c16:uniqueId val="{00000000-7046-4A32-96CE-48886F3F0D3E}"/>
            </c:ext>
          </c:extLst>
        </c:ser>
        <c:ser>
          <c:idx val="1"/>
          <c:order val="1"/>
          <c:tx>
            <c:strRef>
              <c:f>'Ark6'!$X$9</c:f>
              <c:strCache>
                <c:ptCount val="1"/>
                <c:pt idx="0">
                  <c:v>Nu (2016)</c:v>
                </c:pt>
              </c:strCache>
            </c:strRef>
          </c:tx>
          <c:spPr>
            <a:solidFill>
              <a:schemeClr val="accent5"/>
            </a:solidFill>
            <a:ln>
              <a:solidFill>
                <a:schemeClr val="accent5"/>
              </a:solidFill>
            </a:ln>
            <a:effectLst/>
          </c:spPr>
          <c:invertIfNegative val="0"/>
          <c:cat>
            <c:strRef>
              <c:f>'Ark6'!$V$10:$V$24</c:f>
              <c:strCache>
                <c:ptCount val="15"/>
                <c:pt idx="0">
                  <c:v>50.05 Biblioteksmaterialer</c:v>
                </c:pt>
                <c:pt idx="1">
                  <c:v>50.10 Kopi print</c:v>
                </c:pt>
                <c:pt idx="2">
                  <c:v>50.20 Forbrugsartikler</c:v>
                </c:pt>
                <c:pt idx="3">
                  <c:v>50.30 Møbler</c:v>
                </c:pt>
                <c:pt idx="4">
                  <c:v>50.40 Computere</c:v>
                </c:pt>
                <c:pt idx="5">
                  <c:v>50.43 Tablets</c:v>
                </c:pt>
                <c:pt idx="6">
                  <c:v>50.45 Servere</c:v>
                </c:pt>
                <c:pt idx="7">
                  <c:v>50.48 Tele og data</c:v>
                </c:pt>
                <c:pt idx="8">
                  <c:v>50.49 Standardsoftware</c:v>
                </c:pt>
                <c:pt idx="9">
                  <c:v>50.55 Kontorartikler</c:v>
                </c:pt>
                <c:pt idx="10">
                  <c:v>50.70 AV-udstyr</c:v>
                </c:pt>
                <c:pt idx="11">
                  <c:v>50.75 Elevatorservice</c:v>
                </c:pt>
                <c:pt idx="12">
                  <c:v>50.80 Vejsalt</c:v>
                </c:pt>
                <c:pt idx="13">
                  <c:v>50.85 Brændstof</c:v>
                </c:pt>
                <c:pt idx="14">
                  <c:v>50.95 Sygeplejeartikler</c:v>
                </c:pt>
              </c:strCache>
            </c:strRef>
          </c:cat>
          <c:val>
            <c:numRef>
              <c:f>'Ark6'!$X$10:$X$24</c:f>
              <c:numCache>
                <c:formatCode>General</c:formatCode>
                <c:ptCount val="15"/>
                <c:pt idx="0">
                  <c:v>2</c:v>
                </c:pt>
                <c:pt idx="1">
                  <c:v>2</c:v>
                </c:pt>
                <c:pt idx="2">
                  <c:v>17</c:v>
                </c:pt>
                <c:pt idx="3">
                  <c:v>13</c:v>
                </c:pt>
                <c:pt idx="4">
                  <c:v>16</c:v>
                </c:pt>
                <c:pt idx="5">
                  <c:v>1</c:v>
                </c:pt>
                <c:pt idx="6">
                  <c:v>4</c:v>
                </c:pt>
                <c:pt idx="7">
                  <c:v>9</c:v>
                </c:pt>
                <c:pt idx="8">
                  <c:v>23</c:v>
                </c:pt>
                <c:pt idx="9">
                  <c:v>8</c:v>
                </c:pt>
                <c:pt idx="10">
                  <c:v>0</c:v>
                </c:pt>
                <c:pt idx="11">
                  <c:v>6</c:v>
                </c:pt>
                <c:pt idx="12">
                  <c:v>5</c:v>
                </c:pt>
                <c:pt idx="13">
                  <c:v>3</c:v>
                </c:pt>
                <c:pt idx="14">
                  <c:v>33</c:v>
                </c:pt>
              </c:numCache>
            </c:numRef>
          </c:val>
          <c:extLst xmlns:c16r2="http://schemas.microsoft.com/office/drawing/2015/06/chart">
            <c:ext xmlns:c16="http://schemas.microsoft.com/office/drawing/2014/chart" uri="{C3380CC4-5D6E-409C-BE32-E72D297353CC}">
              <c16:uniqueId val="{00000001-7046-4A32-96CE-48886F3F0D3E}"/>
            </c:ext>
          </c:extLst>
        </c:ser>
        <c:dLbls>
          <c:showLegendKey val="0"/>
          <c:showVal val="0"/>
          <c:showCatName val="0"/>
          <c:showSerName val="0"/>
          <c:showPercent val="0"/>
          <c:showBubbleSize val="0"/>
        </c:dLbls>
        <c:gapWidth val="199"/>
        <c:axId val="120366784"/>
        <c:axId val="120367176"/>
      </c:barChart>
      <c:catAx>
        <c:axId val="12036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dk1"/>
                </a:solidFill>
                <a:latin typeface="+mn-lt"/>
                <a:ea typeface="+mn-ea"/>
                <a:cs typeface="+mn-cs"/>
              </a:defRPr>
            </a:pPr>
            <a:endParaRPr lang="da-DK"/>
          </a:p>
        </c:txPr>
        <c:crossAx val="120367176"/>
        <c:crosses val="autoZero"/>
        <c:auto val="1"/>
        <c:lblAlgn val="ctr"/>
        <c:lblOffset val="100"/>
        <c:noMultiLvlLbl val="0"/>
      </c:catAx>
      <c:valAx>
        <c:axId val="12036717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97" b="0" i="0" u="none" strike="noStrike" kern="1200" cap="all" baseline="0">
                    <a:solidFill>
                      <a:schemeClr val="dk1"/>
                    </a:solidFill>
                    <a:latin typeface="+mn-lt"/>
                    <a:ea typeface="+mn-ea"/>
                    <a:cs typeface="+mn-cs"/>
                  </a:defRPr>
                </a:pPr>
                <a:r>
                  <a:rPr lang="da-DK" dirty="0"/>
                  <a:t>årlige kommunale EU-udbud (antal)</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da-DK"/>
          </a:p>
        </c:txPr>
        <c:crossAx val="1203667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solidFill>
              <a:latin typeface="+mn-lt"/>
              <a:ea typeface="+mn-ea"/>
              <a:cs typeface="+mn-cs"/>
            </a:defRPr>
          </a:pPr>
          <a:endParaRPr lang="da-DK"/>
        </a:p>
      </c:txPr>
    </c:legend>
    <c:plotVisOnly val="1"/>
    <c:dispBlanksAs val="gap"/>
    <c:showDLblsOverMax val="0"/>
  </c:chart>
  <c:spPr>
    <a:solidFill>
      <a:schemeClr val="bg2"/>
    </a:solidFill>
    <a:ln w="12700" cap="flat" cmpd="sng" algn="ctr">
      <a:solidFill>
        <a:schemeClr val="bg1"/>
      </a:solidFill>
      <a:prstDash val="solid"/>
      <a:miter lim="800000"/>
    </a:ln>
    <a:effectLst/>
  </c:spPr>
  <c:txPr>
    <a:bodyPr/>
    <a:lstStyle/>
    <a:p>
      <a:pPr>
        <a:defRPr>
          <a:solidFill>
            <a:schemeClr val="dk1"/>
          </a:solidFill>
          <a:latin typeface="+mn-lt"/>
          <a:ea typeface="+mn-ea"/>
          <a:cs typeface="+mn-cs"/>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239B4267-1668-4CBE-80E5-CD214AF7CEC3}" type="datetimeFigureOut">
              <a:rPr lang="da-DK" smtClean="0"/>
              <a:t>18-10-2018</a:t>
            </a:fld>
            <a:endParaRPr lang="da-DK"/>
          </a:p>
        </p:txBody>
      </p:sp>
      <p:sp>
        <p:nvSpPr>
          <p:cNvPr id="4" name="Pladsholder til sidefod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B4143018-0C40-4463-BEBE-8BCE173B986E}" type="slidenum">
              <a:rPr lang="da-DK" smtClean="0"/>
              <a:t>‹nr.›</a:t>
            </a:fld>
            <a:endParaRPr lang="da-DK"/>
          </a:p>
        </p:txBody>
      </p:sp>
    </p:spTree>
    <p:extLst>
      <p:ext uri="{BB962C8B-B14F-4D97-AF65-F5344CB8AC3E}">
        <p14:creationId xmlns:p14="http://schemas.microsoft.com/office/powerpoint/2010/main" val="3931441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E6A9F63-3E49-4926-8EE2-6598B3646356}" type="datetimeFigureOut">
              <a:rPr lang="da-DK" smtClean="0"/>
              <a:t>18-10-2018</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3FB2105-5A13-4FCD-83AF-085E9288744C}" type="slidenum">
              <a:rPr lang="da-DK" smtClean="0"/>
              <a:t>‹nr.›</a:t>
            </a:fld>
            <a:endParaRPr lang="da-DK"/>
          </a:p>
        </p:txBody>
      </p:sp>
    </p:spTree>
    <p:extLst>
      <p:ext uri="{BB962C8B-B14F-4D97-AF65-F5344CB8AC3E}">
        <p14:creationId xmlns:p14="http://schemas.microsoft.com/office/powerpoint/2010/main" val="2211280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Dit behov: Hjælp til at</a:t>
            </a:r>
            <a:r>
              <a:rPr lang="da-DK" b="1" baseline="0" dirty="0"/>
              <a:t> identificere, hvad I har brug for at indkøbe</a:t>
            </a:r>
            <a:endParaRPr lang="da-DK" b="1" dirty="0"/>
          </a:p>
          <a:p>
            <a:r>
              <a:rPr lang="da-DK" dirty="0"/>
              <a:t>- Vi rådgiver dig</a:t>
            </a:r>
            <a:r>
              <a:rPr lang="da-DK" baseline="0" dirty="0"/>
              <a:t> om, hvordan du kan få dækket jeres indkøbsbehov på vores aftaler</a:t>
            </a:r>
            <a:endParaRPr lang="da-DK" dirty="0"/>
          </a:p>
          <a:p>
            <a:endParaRPr lang="da-DK" dirty="0"/>
          </a:p>
          <a:p>
            <a:r>
              <a:rPr lang="da-DK" b="1" dirty="0"/>
              <a:t>Dit indkøb:</a:t>
            </a:r>
            <a:r>
              <a:rPr lang="da-DK" b="1" baseline="0" dirty="0"/>
              <a:t> </a:t>
            </a:r>
            <a:r>
              <a:rPr lang="da-DK" b="1" dirty="0"/>
              <a:t>Hjælp til at udnytte jeres fulde potentiale på vores aftaler</a:t>
            </a:r>
          </a:p>
          <a:p>
            <a:r>
              <a:rPr lang="da-DK" dirty="0"/>
              <a:t>- Vores afdeling</a:t>
            </a:r>
            <a:r>
              <a:rPr lang="da-DK" baseline="0" dirty="0"/>
              <a:t> for økonomi og analyse kan hjælpe jer med at udarbejde en </a:t>
            </a:r>
            <a:r>
              <a:rPr lang="da-DK" dirty="0"/>
              <a:t>rapport, der viser den SKI-omsætning, din organisation har. Omsætningen holdes op mod din organisations</a:t>
            </a:r>
            <a:r>
              <a:rPr lang="da-DK" baseline="0" dirty="0"/>
              <a:t> </a:t>
            </a:r>
            <a:r>
              <a:rPr lang="da-DK" dirty="0"/>
              <a:t>størrelse som indkøber og mod landsgennemsnittet - og ikke mindst mod sammenlignelige kunder mv. Det kan hjælpe med at demonstrere, på hvilke felter din organisation endnu ikke har udnyttet sit potentiale i forhold til indkøb på vores rammeaftaler.</a:t>
            </a:r>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2</a:t>
            </a:fld>
            <a:endParaRPr lang="da-DK"/>
          </a:p>
        </p:txBody>
      </p:sp>
    </p:spTree>
    <p:extLst>
      <p:ext uri="{BB962C8B-B14F-4D97-AF65-F5344CB8AC3E}">
        <p14:creationId xmlns:p14="http://schemas.microsoft.com/office/powerpoint/2010/main" val="136099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Rådgivning: Hjælp til, hvordan du ruller vores aftaler ud i din organisation </a:t>
            </a:r>
          </a:p>
          <a:p>
            <a:r>
              <a:rPr lang="da-DK" dirty="0"/>
              <a:t>- Telefonisk rådgivning fra kontrakt- og kundeansvarlige</a:t>
            </a:r>
          </a:p>
          <a:p>
            <a:endParaRPr lang="da-DK" dirty="0"/>
          </a:p>
          <a:p>
            <a:r>
              <a:rPr lang="da-DK" b="1" dirty="0"/>
              <a:t>Workshops:</a:t>
            </a:r>
            <a:r>
              <a:rPr lang="da-DK" b="1" baseline="0" dirty="0"/>
              <a:t> Hjælp til at uddanne din organisation i at købe ind på vores aftaler</a:t>
            </a:r>
            <a:endParaRPr lang="da-DK" b="1" dirty="0"/>
          </a:p>
          <a:p>
            <a:r>
              <a:rPr lang="da-DK" dirty="0"/>
              <a:t>  - Standard-workshops - hvad kan du købe og hvordan</a:t>
            </a:r>
            <a:r>
              <a:rPr lang="da-DK" baseline="0" dirty="0"/>
              <a:t>? L</a:t>
            </a:r>
            <a:r>
              <a:rPr lang="da-DK" dirty="0"/>
              <a:t>avpraktisk introduktion til disponenter og indkøbskontor </a:t>
            </a:r>
          </a:p>
          <a:p>
            <a:r>
              <a:rPr lang="da-DK" dirty="0"/>
              <a:t>  - Kundespecifikke workshops - målrettet dine behov for at optimere </a:t>
            </a:r>
            <a:r>
              <a:rPr lang="da-DK" dirty="0" err="1"/>
              <a:t>compliance</a:t>
            </a:r>
            <a:r>
              <a:rPr lang="da-DK" dirty="0"/>
              <a:t> på aftalen</a:t>
            </a:r>
          </a:p>
          <a:p>
            <a:endParaRPr lang="da-DK" dirty="0"/>
          </a:p>
          <a:p>
            <a:r>
              <a:rPr lang="da-DK" b="1" dirty="0"/>
              <a:t>Vejvisere: Hjælp til at skabe overblik over vores aftaler</a:t>
            </a:r>
          </a:p>
          <a:p>
            <a:r>
              <a:rPr lang="da-DK" baseline="0" dirty="0"/>
              <a:t>  </a:t>
            </a:r>
            <a:r>
              <a:rPr lang="da-DK" dirty="0"/>
              <a:t>- Standard-vejvisere over </a:t>
            </a:r>
            <a:r>
              <a:rPr lang="da-DK" dirty="0" err="1"/>
              <a:t>SKI's</a:t>
            </a:r>
            <a:r>
              <a:rPr lang="da-DK" dirty="0"/>
              <a:t> aftaler </a:t>
            </a:r>
          </a:p>
          <a:p>
            <a:r>
              <a:rPr lang="da-DK" dirty="0"/>
              <a:t>  - Kundespecifikke vejvisere inkl. dine egne aftaler</a:t>
            </a:r>
          </a:p>
          <a:p>
            <a:endParaRPr lang="da-DK" dirty="0"/>
          </a:p>
          <a:p>
            <a:r>
              <a:rPr lang="da-DK" b="1" dirty="0"/>
              <a:t>E-kataloger: Hjælp til, at</a:t>
            </a:r>
            <a:r>
              <a:rPr lang="da-DK" b="1" baseline="0" dirty="0"/>
              <a:t> dit indkøb sker korrekt og til de rigtige priser</a:t>
            </a:r>
            <a:r>
              <a:rPr lang="da-DK" dirty="0"/>
              <a:t> </a:t>
            </a:r>
          </a:p>
          <a:p>
            <a:r>
              <a:rPr lang="da-DK" baseline="0" dirty="0"/>
              <a:t>  </a:t>
            </a:r>
            <a:r>
              <a:rPr lang="da-DK" dirty="0"/>
              <a:t>- Rådgivning fra </a:t>
            </a:r>
            <a:r>
              <a:rPr lang="da-DK" dirty="0" err="1"/>
              <a:t>SKI's</a:t>
            </a:r>
            <a:r>
              <a:rPr lang="da-DK" dirty="0"/>
              <a:t> e-katalog-konsulenter</a:t>
            </a:r>
          </a:p>
          <a:p>
            <a:r>
              <a:rPr lang="da-DK" dirty="0"/>
              <a:t>  - Adgang til e-kataloger via ski.dk</a:t>
            </a:r>
          </a:p>
          <a:p>
            <a:r>
              <a:rPr lang="da-DK" dirty="0"/>
              <a:t>  - Mulighed for at bestille relevante e-kataloger og hente dem over i eget e-handelssystem samt abonnere på ændringer</a:t>
            </a:r>
          </a:p>
          <a:p>
            <a:endParaRPr lang="da-DK" dirty="0"/>
          </a:p>
          <a:p>
            <a:r>
              <a:rPr lang="da-DK" b="1" dirty="0"/>
              <a:t>Kommunikationspakke:</a:t>
            </a:r>
            <a:r>
              <a:rPr lang="da-DK" b="1" baseline="0" dirty="0"/>
              <a:t> Hjælp til at kommunikere om aftalerne i din organisation</a:t>
            </a:r>
            <a:endParaRPr lang="da-DK" b="1" dirty="0"/>
          </a:p>
          <a:p>
            <a:r>
              <a:rPr lang="da-DK" dirty="0"/>
              <a:t>  - Standard</a:t>
            </a:r>
            <a:r>
              <a:rPr lang="da-DK" baseline="0" dirty="0"/>
              <a:t>-</a:t>
            </a:r>
            <a:r>
              <a:rPr lang="da-DK" dirty="0"/>
              <a:t>kommunikationspakke:</a:t>
            </a:r>
            <a:r>
              <a:rPr lang="da-DK" baseline="0" dirty="0"/>
              <a:t> </a:t>
            </a:r>
          </a:p>
          <a:p>
            <a:pPr marL="628650" lvl="1" indent="-171450">
              <a:buFont typeface="Arial" panose="020B0604020202020204" pitchFamily="34" charset="0"/>
              <a:buChar char="•"/>
            </a:pPr>
            <a:r>
              <a:rPr lang="da-DK" dirty="0"/>
              <a:t>Til</a:t>
            </a:r>
            <a:r>
              <a:rPr lang="da-DK" baseline="0" dirty="0"/>
              <a:t> indkøbskontorer </a:t>
            </a:r>
          </a:p>
          <a:p>
            <a:pPr marL="1085850" lvl="2" indent="-171450">
              <a:buFont typeface="Arial" panose="020B0604020202020204" pitchFamily="34" charset="0"/>
              <a:buChar char="•"/>
            </a:pPr>
            <a:r>
              <a:rPr lang="da-DK" baseline="0" dirty="0"/>
              <a:t>Materiale, der skal give overblik og mulighed for hurtigt at overskue, om aftalen er relevant og dækker organisationens behov (både på sortiment, tildelingsform og leveringsvilkår)</a:t>
            </a:r>
          </a:p>
          <a:p>
            <a:pPr marL="1085850" lvl="2" indent="-171450">
              <a:buFont typeface="Arial" panose="020B0604020202020204" pitchFamily="34" charset="0"/>
              <a:buChar char="•"/>
            </a:pPr>
            <a:r>
              <a:rPr lang="da-DK" dirty="0" err="1"/>
              <a:t>Faktaark</a:t>
            </a:r>
            <a:endParaRPr lang="da-DK" baseline="0" dirty="0"/>
          </a:p>
          <a:p>
            <a:pPr marL="1085850" lvl="2" indent="-171450">
              <a:buFont typeface="Arial" panose="020B0604020202020204" pitchFamily="34" charset="0"/>
              <a:buChar char="•"/>
            </a:pPr>
            <a:r>
              <a:rPr lang="da-DK" dirty="0"/>
              <a:t>Vejledning (kombination</a:t>
            </a:r>
            <a:r>
              <a:rPr lang="da-DK" baseline="0" dirty="0"/>
              <a:t> i af bilag B og C samt let overskueligt diagram af bilagene, deres anvendelse og indbyrdes sammenhæng)</a:t>
            </a:r>
          </a:p>
          <a:p>
            <a:pPr marL="628650" lvl="1" indent="-171450">
              <a:buFont typeface="Arial" panose="020B0604020202020204" pitchFamily="34" charset="0"/>
              <a:buChar char="•"/>
            </a:pPr>
            <a:r>
              <a:rPr lang="da-DK" baseline="0" dirty="0"/>
              <a:t>Til disponenter</a:t>
            </a:r>
          </a:p>
          <a:p>
            <a:pPr marL="1085850" lvl="2" indent="-171450">
              <a:buFont typeface="Arial" panose="020B0604020202020204" pitchFamily="34" charset="0"/>
              <a:buChar char="•"/>
            </a:pPr>
            <a:r>
              <a:rPr lang="da-DK" baseline="0" dirty="0"/>
              <a:t>Tekster i Word, som indkøbskontoret kan bruge til pixibøger, systemer, intranet og nyhedsmail, når der skal kommunikeres om aftalen til resten af organisationen </a:t>
            </a:r>
          </a:p>
          <a:p>
            <a:pPr marL="1085850" lvl="2" indent="-171450">
              <a:buFont typeface="Arial" panose="020B0604020202020204" pitchFamily="34" charset="0"/>
              <a:buChar char="•"/>
            </a:pPr>
            <a:r>
              <a:rPr lang="da-DK" baseline="0" dirty="0"/>
              <a:t>Teksterne indeholder den væsentligste informationer fra bilag C (leveringsbetingelserne) samt information om sortiment og tildelingsform</a:t>
            </a:r>
            <a:endParaRPr lang="da-DK" dirty="0"/>
          </a:p>
          <a:p>
            <a:pPr marL="0" marR="0" indent="0" algn="l" defTabSz="914400" rtl="0" eaLnBrk="1" fontAlgn="auto" latinLnBrk="0" hangingPunct="1">
              <a:lnSpc>
                <a:spcPct val="100000"/>
              </a:lnSpc>
              <a:spcBef>
                <a:spcPts val="0"/>
              </a:spcBef>
              <a:spcAft>
                <a:spcPts val="0"/>
              </a:spcAft>
              <a:buClrTx/>
              <a:buSzTx/>
              <a:buFontTx/>
              <a:buNone/>
              <a:tabLst/>
              <a:defRPr/>
            </a:pPr>
            <a:r>
              <a:rPr lang="da-DK" dirty="0"/>
              <a:t>  </a:t>
            </a:r>
          </a:p>
        </p:txBody>
      </p:sp>
      <p:sp>
        <p:nvSpPr>
          <p:cNvPr id="4" name="Pladsholder til slidenummer 3"/>
          <p:cNvSpPr>
            <a:spLocks noGrp="1"/>
          </p:cNvSpPr>
          <p:nvPr>
            <p:ph type="sldNum" sz="quarter" idx="10"/>
          </p:nvPr>
        </p:nvSpPr>
        <p:spPr/>
        <p:txBody>
          <a:bodyPr/>
          <a:lstStyle/>
          <a:p>
            <a:fld id="{D3FB2105-5A13-4FCD-83AF-085E9288744C}" type="slidenum">
              <a:rPr lang="da-DK" smtClean="0"/>
              <a:t>22</a:t>
            </a:fld>
            <a:endParaRPr lang="da-DK"/>
          </a:p>
        </p:txBody>
      </p:sp>
    </p:spTree>
    <p:extLst>
      <p:ext uri="{BB962C8B-B14F-4D97-AF65-F5344CB8AC3E}">
        <p14:creationId xmlns:p14="http://schemas.microsoft.com/office/powerpoint/2010/main" val="2320554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Daglig drift: Hjælp til kontraktstyring</a:t>
            </a:r>
          </a:p>
          <a:p>
            <a:r>
              <a:rPr lang="da-DK" dirty="0"/>
              <a:t>  -  Hjælp til at forstå og fortolke aftalernes bestemmelser, herunder hvilke sanktioner du kan gøre brug af. </a:t>
            </a:r>
          </a:p>
          <a:p>
            <a:r>
              <a:rPr lang="da-DK" dirty="0"/>
              <a:t>  -  Adgang</a:t>
            </a:r>
            <a:r>
              <a:rPr lang="da-DK" baseline="0" dirty="0"/>
              <a:t> til</a:t>
            </a:r>
            <a:r>
              <a:rPr lang="da-DK" dirty="0"/>
              <a:t> andre kunders erfaringer med at få løst tilsvarende problemer</a:t>
            </a:r>
          </a:p>
          <a:p>
            <a:endParaRPr lang="da-DK" b="1" dirty="0"/>
          </a:p>
          <a:p>
            <a:r>
              <a:rPr lang="da-DK" b="1" dirty="0"/>
              <a:t>Jura:</a:t>
            </a:r>
            <a:r>
              <a:rPr lang="da-DK" b="1" baseline="0" dirty="0"/>
              <a:t> </a:t>
            </a:r>
            <a:r>
              <a:rPr lang="da-DK" b="1" dirty="0"/>
              <a:t>Hjælp til fortolkning</a:t>
            </a:r>
            <a:r>
              <a:rPr lang="da-DK" b="1" baseline="0" dirty="0"/>
              <a:t> og tvister med leverandører</a:t>
            </a:r>
            <a:endParaRPr lang="da-DK" b="1" dirty="0"/>
          </a:p>
          <a:p>
            <a:r>
              <a:rPr lang="da-DK" dirty="0"/>
              <a:t>  -  I forbindelse med tvister kan vi hjælpe med at fortolke de kontraktuelle bestemmelser samt bistå i dialogen med leverandøren</a:t>
            </a:r>
          </a:p>
          <a:p>
            <a:endParaRPr lang="da-DK" dirty="0"/>
          </a:p>
          <a:p>
            <a:r>
              <a:rPr lang="da-DK" b="1" dirty="0"/>
              <a:t>Råd</a:t>
            </a:r>
            <a:r>
              <a:rPr lang="da-DK" b="1" baseline="0" dirty="0"/>
              <a:t> og vejledning: Hjælp til at forstå </a:t>
            </a:r>
            <a:r>
              <a:rPr lang="da-DK" b="1" dirty="0"/>
              <a:t>CSR- og miljøkrav</a:t>
            </a:r>
          </a:p>
          <a:p>
            <a:r>
              <a:rPr lang="da-DK" dirty="0"/>
              <a:t>  - Få</a:t>
            </a:r>
            <a:r>
              <a:rPr lang="da-DK" baseline="0" dirty="0"/>
              <a:t> hjælp til at forstå de CSR- og miljøkrav, der er i vores aftaler.</a:t>
            </a:r>
          </a:p>
          <a:p>
            <a:r>
              <a:rPr lang="da-DK" baseline="0" dirty="0"/>
              <a:t>  - </a:t>
            </a:r>
            <a:r>
              <a:rPr lang="da-DK" dirty="0"/>
              <a:t>Ved brud på disse krav reagerer vi, når vi</a:t>
            </a:r>
            <a:r>
              <a:rPr lang="da-DK" baseline="0" dirty="0"/>
              <a:t> bliver bekendte med situationen,</a:t>
            </a:r>
            <a:r>
              <a:rPr lang="da-DK" dirty="0"/>
              <a:t> og vi iværksætter de nødvendige tiltag, herunder dialog med de berørte leverandører. </a:t>
            </a:r>
          </a:p>
          <a:p>
            <a:endParaRPr lang="da-DK" dirty="0"/>
          </a:p>
          <a:p>
            <a:r>
              <a:rPr lang="da-DK" b="1" dirty="0"/>
              <a:t>Juridiske vejledninger:</a:t>
            </a:r>
            <a:r>
              <a:rPr lang="da-DK" b="1" baseline="0" dirty="0"/>
              <a:t> Hjælp til juridiske spørgsmål på ski.dk</a:t>
            </a:r>
            <a:endParaRPr lang="da-DK" b="1" dirty="0"/>
          </a:p>
          <a:p>
            <a:r>
              <a:rPr lang="da-DK" dirty="0"/>
              <a:t>  - Juridiske vejledninger udarbejdet af SKI</a:t>
            </a:r>
          </a:p>
          <a:p>
            <a:r>
              <a:rPr lang="da-DK" dirty="0"/>
              <a:t>  - Links til vejledninger fra andre myndigheder</a:t>
            </a:r>
          </a:p>
          <a:p>
            <a:endParaRPr lang="da-DK" dirty="0"/>
          </a:p>
          <a:p>
            <a:r>
              <a:rPr lang="da-DK" b="1" dirty="0"/>
              <a:t>Undervisning: Hjælp til brug af vores kontrakter</a:t>
            </a:r>
          </a:p>
          <a:p>
            <a:pPr marL="0" marR="0" indent="0" algn="l" defTabSz="914400" rtl="0" eaLnBrk="1" fontAlgn="auto" latinLnBrk="0" hangingPunct="1">
              <a:lnSpc>
                <a:spcPct val="100000"/>
              </a:lnSpc>
              <a:spcBef>
                <a:spcPts val="0"/>
              </a:spcBef>
              <a:spcAft>
                <a:spcPts val="0"/>
              </a:spcAft>
              <a:buClrTx/>
              <a:buSzTx/>
              <a:buFontTx/>
              <a:buNone/>
              <a:tabLst/>
              <a:defRPr/>
            </a:pPr>
            <a:r>
              <a:rPr lang="da-DK" dirty="0"/>
              <a:t>  - </a:t>
            </a:r>
            <a:r>
              <a:rPr lang="da-DK" dirty="0" err="1"/>
              <a:t>SKI's</a:t>
            </a:r>
            <a:r>
              <a:rPr lang="da-DK" dirty="0"/>
              <a:t> jurister og konsulenter</a:t>
            </a:r>
            <a:r>
              <a:rPr lang="da-DK" baseline="0" dirty="0"/>
              <a:t> u</a:t>
            </a:r>
            <a:r>
              <a:rPr lang="da-DK" dirty="0"/>
              <a:t>nderviser nye indkøbskonsulenter i at bruge </a:t>
            </a:r>
            <a:r>
              <a:rPr lang="da-DK" dirty="0" err="1"/>
              <a:t>SKI's</a:t>
            </a:r>
            <a:r>
              <a:rPr lang="da-DK" dirty="0"/>
              <a:t> kontrakter og i at udnytte mulighederne på vores</a:t>
            </a:r>
            <a:r>
              <a:rPr lang="da-DK" baseline="0" dirty="0"/>
              <a:t> aftaler</a:t>
            </a:r>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23</a:t>
            </a:fld>
            <a:endParaRPr lang="da-DK"/>
          </a:p>
        </p:txBody>
      </p:sp>
    </p:spTree>
    <p:extLst>
      <p:ext uri="{BB962C8B-B14F-4D97-AF65-F5344CB8AC3E}">
        <p14:creationId xmlns:p14="http://schemas.microsoft.com/office/powerpoint/2010/main" val="3369969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SKI ønsker at være den offentlige sektors foretrukne partner ved indkøb af it.</a:t>
            </a:r>
          </a:p>
        </p:txBody>
      </p:sp>
      <p:sp>
        <p:nvSpPr>
          <p:cNvPr id="4" name="Pladsholder til slidenummer 3"/>
          <p:cNvSpPr>
            <a:spLocks noGrp="1"/>
          </p:cNvSpPr>
          <p:nvPr>
            <p:ph type="sldNum" sz="quarter" idx="10"/>
          </p:nvPr>
        </p:nvSpPr>
        <p:spPr/>
        <p:txBody>
          <a:bodyPr/>
          <a:lstStyle/>
          <a:p>
            <a:fld id="{D3FB2105-5A13-4FCD-83AF-085E9288744C}" type="slidenum">
              <a:rPr lang="da-DK" smtClean="0"/>
              <a:t>25</a:t>
            </a:fld>
            <a:endParaRPr lang="da-DK"/>
          </a:p>
        </p:txBody>
      </p:sp>
    </p:spTree>
    <p:extLst>
      <p:ext uri="{BB962C8B-B14F-4D97-AF65-F5344CB8AC3E}">
        <p14:creationId xmlns:p14="http://schemas.microsoft.com/office/powerpoint/2010/main" val="2647313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At</a:t>
            </a:r>
            <a:r>
              <a:rPr lang="da-DK" baseline="0" dirty="0"/>
              <a:t> levere til det offentlige</a:t>
            </a:r>
            <a:r>
              <a:rPr lang="da-DK" dirty="0"/>
              <a:t> lægger ofte en bund under leverandørernes omsætning.</a:t>
            </a:r>
          </a:p>
          <a:p>
            <a:endParaRPr lang="da-DK" dirty="0"/>
          </a:p>
          <a:p>
            <a:r>
              <a:rPr lang="da-DK" dirty="0"/>
              <a:t>Med vores rammeaftaler skal leverandørerne kun byde på ét offentligt udbud.  Leverandørerne undgår dermed at forholde sig til mange forskellige vilkår og betingelser, som det ville være tilfældet, hvis alle organisationer udbød hver for sig.</a:t>
            </a:r>
          </a:p>
          <a:p>
            <a:endParaRPr lang="da-DK" dirty="0"/>
          </a:p>
          <a:p>
            <a:r>
              <a:rPr lang="da-DK" dirty="0"/>
              <a:t>Vi arbejder aktivt for at synliggøre vores aftaler og dermed også leverandørerne i den offentlige sektor. Eksempelvis gennem kundecases og vores mange forskellige arrangementer. Det styrker kendskabet til leverandørerne og deres produkter.</a:t>
            </a:r>
          </a:p>
          <a:p>
            <a:endParaRPr lang="da-DK" dirty="0"/>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26</a:t>
            </a:fld>
            <a:endParaRPr lang="da-DK"/>
          </a:p>
        </p:txBody>
      </p:sp>
    </p:spTree>
    <p:extLst>
      <p:ext uri="{BB962C8B-B14F-4D97-AF65-F5344CB8AC3E}">
        <p14:creationId xmlns:p14="http://schemas.microsoft.com/office/powerpoint/2010/main" val="119987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offentlige sektor køber årligt varer og tjenester for knap 300 milliarder kr. </a:t>
            </a:r>
          </a:p>
          <a:p>
            <a:r>
              <a:rPr lang="da-DK" dirty="0"/>
              <a:t>Vores aftaler</a:t>
            </a:r>
            <a:r>
              <a:rPr lang="da-DK" baseline="0" dirty="0"/>
              <a:t> samt rådgivning og service</a:t>
            </a:r>
            <a:r>
              <a:rPr lang="da-DK" dirty="0"/>
              <a:t> giver de offentlige organisationer et større økonomisk og administrativt råderum, som de kan anvende på prioriterede områder.</a:t>
            </a:r>
          </a:p>
          <a:p>
            <a:endParaRPr lang="da-DK" dirty="0"/>
          </a:p>
          <a:p>
            <a:r>
              <a:rPr lang="da-DK" dirty="0"/>
              <a:t>Vi samler indkøbere, udbudsjurister og beslutningstagere flere gange om måneden via forskellige netværk og arrangementer. </a:t>
            </a:r>
          </a:p>
          <a:p>
            <a:endParaRPr lang="da-DK" dirty="0"/>
          </a:p>
          <a:p>
            <a:r>
              <a:rPr lang="da-DK" dirty="0"/>
              <a:t>Bliver vi opmærksomme på uregelmæssigheder på</a:t>
            </a:r>
            <a:r>
              <a:rPr lang="da-DK" baseline="0" dirty="0"/>
              <a:t> vores aftaler</a:t>
            </a:r>
            <a:r>
              <a:rPr lang="da-DK" dirty="0"/>
              <a:t>, reagerer vi med det samme, søger dialog med leverandørerne og iværksætter de nødvendige tiltag.</a:t>
            </a:r>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27</a:t>
            </a:fld>
            <a:endParaRPr lang="da-DK"/>
          </a:p>
        </p:txBody>
      </p:sp>
    </p:spTree>
    <p:extLst>
      <p:ext uri="{BB962C8B-B14F-4D97-AF65-F5344CB8AC3E}">
        <p14:creationId xmlns:p14="http://schemas.microsoft.com/office/powerpoint/2010/main" val="2689090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 offentlige sektor køber årligt varer og tjenester for knap 300 milliarder kr. </a:t>
            </a:r>
          </a:p>
          <a:p>
            <a:r>
              <a:rPr lang="da-DK" dirty="0"/>
              <a:t>Vores aftaler</a:t>
            </a:r>
            <a:r>
              <a:rPr lang="da-DK" baseline="0" dirty="0"/>
              <a:t> samt rådgivning og service</a:t>
            </a:r>
            <a:r>
              <a:rPr lang="da-DK" dirty="0"/>
              <a:t> giver de offentlige organisationer et større økonomisk og administrativt råderum, som de kan anvende på prioriterede områder.</a:t>
            </a:r>
          </a:p>
          <a:p>
            <a:endParaRPr lang="da-DK" dirty="0"/>
          </a:p>
          <a:p>
            <a:r>
              <a:rPr lang="da-DK" dirty="0"/>
              <a:t>Vi samler indkøbere, udbudsjurister og beslutningstagere flere gange om måneden via forskellige netværk og arrangementer. </a:t>
            </a:r>
          </a:p>
          <a:p>
            <a:endParaRPr lang="da-DK" dirty="0"/>
          </a:p>
          <a:p>
            <a:r>
              <a:rPr lang="da-DK" dirty="0"/>
              <a:t>Bliver vi opmærksomme på uregelmæssigheder på</a:t>
            </a:r>
            <a:r>
              <a:rPr lang="da-DK" baseline="0" dirty="0"/>
              <a:t> vores aftaler</a:t>
            </a:r>
            <a:r>
              <a:rPr lang="da-DK" dirty="0"/>
              <a:t>, reagerer vi med det samme, søger dialog med leverandørerne og iværksætter de nødvendige tiltag.</a:t>
            </a:r>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28</a:t>
            </a:fld>
            <a:endParaRPr lang="da-DK"/>
          </a:p>
        </p:txBody>
      </p:sp>
    </p:spTree>
    <p:extLst>
      <p:ext uri="{BB962C8B-B14F-4D97-AF65-F5344CB8AC3E}">
        <p14:creationId xmlns:p14="http://schemas.microsoft.com/office/powerpoint/2010/main" val="4084440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29</a:t>
            </a:fld>
            <a:endParaRPr lang="da-DK"/>
          </a:p>
        </p:txBody>
      </p:sp>
    </p:spTree>
    <p:extLst>
      <p:ext uri="{BB962C8B-B14F-4D97-AF65-F5344CB8AC3E}">
        <p14:creationId xmlns:p14="http://schemas.microsoft.com/office/powerpoint/2010/main" val="1217789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30</a:t>
            </a:fld>
            <a:endParaRPr lang="da-DK"/>
          </a:p>
        </p:txBody>
      </p:sp>
    </p:spTree>
    <p:extLst>
      <p:ext uri="{BB962C8B-B14F-4D97-AF65-F5344CB8AC3E}">
        <p14:creationId xmlns:p14="http://schemas.microsoft.com/office/powerpoint/2010/main" val="1706011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løbende på agendaen, at transaktionsomkostningerne</a:t>
            </a:r>
            <a:r>
              <a:rPr lang="da-DK" baseline="0" dirty="0"/>
              <a:t> skal ned. Det kan læses i diverse analyser og i medierne.</a:t>
            </a:r>
            <a:endParaRPr lang="da-DK" dirty="0"/>
          </a:p>
          <a:p>
            <a:endParaRPr lang="da-DK" dirty="0"/>
          </a:p>
          <a:p>
            <a:r>
              <a:rPr lang="da-DK" dirty="0"/>
              <a:t>Forklaring af transaktionsomkostninger: Transaktionsomkostninger dækker over alle de omkostninger, der er forbundet med et udbud.</a:t>
            </a:r>
          </a:p>
          <a:p>
            <a:r>
              <a:rPr lang="da-DK" dirty="0"/>
              <a:t>Det drejer sig for tilbudsgiver om de omkostninger, det indebærer at udarbejde et tilbud og besvare</a:t>
            </a:r>
          </a:p>
          <a:p>
            <a:r>
              <a:rPr lang="da-DK" dirty="0"/>
              <a:t>krav til dokumentation, løsningsforslag, virksomhedsoplysninger m.m. For ordregiver indebærer</a:t>
            </a:r>
          </a:p>
          <a:p>
            <a:r>
              <a:rPr lang="da-DK" dirty="0"/>
              <a:t>omkostningerne den tid, der skal bruges på at udarbejde udbuddet, evaluere tilbuddene</a:t>
            </a:r>
          </a:p>
          <a:p>
            <a:r>
              <a:rPr lang="da-DK" dirty="0"/>
              <a:t>og give tilbagemeldinger til tilbudsgiverne.</a:t>
            </a:r>
          </a:p>
          <a:p>
            <a:endParaRPr lang="da-DK" dirty="0"/>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31</a:t>
            </a:fld>
            <a:endParaRPr lang="da-DK"/>
          </a:p>
        </p:txBody>
      </p:sp>
    </p:spTree>
    <p:extLst>
      <p:ext uri="{BB962C8B-B14F-4D97-AF65-F5344CB8AC3E}">
        <p14:creationId xmlns:p14="http://schemas.microsoft.com/office/powerpoint/2010/main" val="328700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Konkurrence- og Forbrugerstyrelsen (KFST) udgav i 2015 rapporten ”Offentlige indkøb via centrale rammeaftaler. </a:t>
            </a:r>
          </a:p>
          <a:p>
            <a:endParaRPr lang="da-DK" dirty="0"/>
          </a:p>
          <a:p>
            <a:r>
              <a:rPr lang="da-DK" dirty="0"/>
              <a:t>Analysen viste overlap mellem de indkøbsområder, som rammeaftalerne fra hhv. Moderniseringsstyrelsen, SKI og de tværkommunale indkøbsfællesskaber dækker over.</a:t>
            </a:r>
          </a:p>
          <a:p>
            <a:endParaRPr lang="da-DK" dirty="0"/>
          </a:p>
          <a:p>
            <a:r>
              <a:rPr lang="da-DK" dirty="0"/>
              <a:t>KFST konkluderede bl.a., at et overlap i sortimentet på rammeaftalerne kan være en ”anledning til at vurdere, om der ville kunne være (yderligere) stordriftsfordele ved at centralisere endnu mere.”</a:t>
            </a:r>
          </a:p>
        </p:txBody>
      </p:sp>
      <p:sp>
        <p:nvSpPr>
          <p:cNvPr id="4" name="Pladsholder til slidenummer 3"/>
          <p:cNvSpPr>
            <a:spLocks noGrp="1"/>
          </p:cNvSpPr>
          <p:nvPr>
            <p:ph type="sldNum" sz="quarter" idx="10"/>
          </p:nvPr>
        </p:nvSpPr>
        <p:spPr/>
        <p:txBody>
          <a:bodyPr/>
          <a:lstStyle/>
          <a:p>
            <a:fld id="{D3FB2105-5A13-4FCD-83AF-085E9288744C}" type="slidenum">
              <a:rPr lang="da-DK" smtClean="0"/>
              <a:t>33</a:t>
            </a:fld>
            <a:endParaRPr lang="da-DK"/>
          </a:p>
        </p:txBody>
      </p:sp>
    </p:spTree>
    <p:extLst>
      <p:ext uri="{BB962C8B-B14F-4D97-AF65-F5344CB8AC3E}">
        <p14:creationId xmlns:p14="http://schemas.microsoft.com/office/powerpoint/2010/main" val="326532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b="1" dirty="0"/>
              <a:t>Fakta</a:t>
            </a:r>
            <a:r>
              <a:rPr lang="da-DK" b="1" baseline="0" dirty="0"/>
              <a:t> om SKI – kort fortalt</a:t>
            </a:r>
            <a:endParaRPr lang="da-DK" b="1"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t>Hvert år køber den offentlige sektor ind for </a:t>
            </a:r>
            <a:r>
              <a:rPr lang="da-DK" sz="1200" b="1" dirty="0"/>
              <a:t>ca. 300 mia. kr. </a:t>
            </a:r>
            <a:r>
              <a:rPr lang="da-DK" sz="1200" dirty="0"/>
              <a:t>hos private virksomheder </a:t>
            </a:r>
            <a:endParaRPr lang="da-DK" dirty="0"/>
          </a:p>
          <a:p>
            <a:pPr marL="171450" indent="-171450">
              <a:buFont typeface="Arial" panose="020B0604020202020204" pitchFamily="34" charset="0"/>
              <a:buChar char="•"/>
            </a:pPr>
            <a:r>
              <a:rPr lang="da-DK" dirty="0"/>
              <a:t>SKI hjælper offentlige organisationer med at købe varer, tjenesteydelser og komplekse it-løsninger. </a:t>
            </a:r>
          </a:p>
          <a:p>
            <a:pPr marL="171450" indent="-171450">
              <a:buFont typeface="Arial" panose="020B0604020202020204" pitchFamily="34" charset="0"/>
              <a:buChar char="•"/>
            </a:pPr>
            <a:r>
              <a:rPr lang="da-DK" dirty="0"/>
              <a:t>Vores specialister gennemfører EU-udbud, så det offentlige undgår at bruge tid og ressourcer på det.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Vi </a:t>
            </a:r>
            <a:r>
              <a:rPr lang="da-DK" b="0" dirty="0"/>
              <a:t>samler indkøb på tværs og </a:t>
            </a:r>
            <a:r>
              <a:rPr lang="da-DK" dirty="0"/>
              <a:t>opnår dermed </a:t>
            </a:r>
            <a:r>
              <a:rPr lang="da-DK" b="1" i="0" dirty="0"/>
              <a:t>skarpe priser </a:t>
            </a:r>
            <a:r>
              <a:rPr lang="da-DK" i="0" dirty="0"/>
              <a:t>og </a:t>
            </a:r>
            <a:r>
              <a:rPr lang="da-DK" b="1" i="0" dirty="0"/>
              <a:t>favorable betingelser</a:t>
            </a:r>
            <a:r>
              <a:rPr lang="da-DK" dirty="0"/>
              <a:t>.</a:t>
            </a:r>
          </a:p>
          <a:p>
            <a:pPr marL="171450" indent="-171450">
              <a:buFont typeface="Arial" panose="020B0604020202020204" pitchFamily="34" charset="0"/>
              <a:buChar char="•"/>
            </a:pPr>
            <a:r>
              <a:rPr lang="da-DK" dirty="0"/>
              <a:t>Vi skaffer det </a:t>
            </a:r>
            <a:r>
              <a:rPr lang="da-DK" b="1" dirty="0"/>
              <a:t>offentlige besparelser på mere end 1 mia. kr. om året</a:t>
            </a:r>
            <a:r>
              <a:rPr lang="da-DK" dirty="0"/>
              <a:t>. Dertil kommer yderligere besparelser, fordi SKI står for udbuddet, og fordi vi hjælper med både drift og kontraktstyring. </a:t>
            </a:r>
          </a:p>
          <a:p>
            <a:pPr marL="171450" indent="-171450">
              <a:buFont typeface="Arial" panose="020B0604020202020204" pitchFamily="34" charset="0"/>
              <a:buChar char="•"/>
            </a:pPr>
            <a:r>
              <a:rPr lang="da-DK" dirty="0"/>
              <a:t>Vi tilbyder også den offentlige sektor løbende sparring om effektiviseringsmulighederne på indkøbsområdet. </a:t>
            </a:r>
          </a:p>
          <a:p>
            <a:pPr marL="171450" indent="-171450">
              <a:buFont typeface="Arial" panose="020B0604020202020204" pitchFamily="34" charset="0"/>
              <a:buChar char="•"/>
            </a:pPr>
            <a:r>
              <a:rPr lang="da-DK" dirty="0"/>
              <a:t>Vores indsats betyder, at det offentlige får et </a:t>
            </a:r>
            <a:r>
              <a:rPr lang="da-DK" b="1" dirty="0"/>
              <a:t>større økonomisk </a:t>
            </a:r>
            <a:r>
              <a:rPr lang="da-DK" dirty="0"/>
              <a:t>og </a:t>
            </a:r>
            <a:r>
              <a:rPr lang="da-DK" b="1" dirty="0"/>
              <a:t>administrativt råderum</a:t>
            </a:r>
          </a:p>
          <a:p>
            <a:pPr marL="171450" indent="-171450">
              <a:buFont typeface="Arial" panose="020B0604020202020204" pitchFamily="34" charset="0"/>
              <a:buChar char="•"/>
            </a:pPr>
            <a:r>
              <a:rPr lang="da-DK" dirty="0"/>
              <a:t>SKI ejes af staten og KL og er en </a:t>
            </a:r>
            <a:r>
              <a:rPr lang="da-DK" b="1" dirty="0"/>
              <a:t>non-profit</a:t>
            </a:r>
            <a:r>
              <a:rPr lang="da-DK" dirty="0"/>
              <a:t> virksomhed. </a:t>
            </a:r>
          </a:p>
        </p:txBody>
      </p:sp>
      <p:sp>
        <p:nvSpPr>
          <p:cNvPr id="4" name="Pladsholder til slidenummer 3"/>
          <p:cNvSpPr>
            <a:spLocks noGrp="1"/>
          </p:cNvSpPr>
          <p:nvPr>
            <p:ph type="sldNum" sz="quarter" idx="10"/>
          </p:nvPr>
        </p:nvSpPr>
        <p:spPr/>
        <p:txBody>
          <a:bodyPr/>
          <a:lstStyle/>
          <a:p>
            <a:fld id="{D3FB2105-5A13-4FCD-83AF-085E9288744C}" type="slidenum">
              <a:rPr lang="da-DK" smtClean="0"/>
              <a:t>3</a:t>
            </a:fld>
            <a:endParaRPr lang="da-DK"/>
          </a:p>
        </p:txBody>
      </p:sp>
    </p:spTree>
    <p:extLst>
      <p:ext uri="{BB962C8B-B14F-4D97-AF65-F5344CB8AC3E}">
        <p14:creationId xmlns:p14="http://schemas.microsoft.com/office/powerpoint/2010/main" val="695432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Metode for analysen</a:t>
            </a:r>
            <a:r>
              <a:rPr lang="da-DK" sz="1200" kern="1200" dirty="0">
                <a:solidFill>
                  <a:schemeClr val="tx1"/>
                </a:solidFill>
                <a:effectLst/>
                <a:latin typeface="+mn-lt"/>
                <a:ea typeface="+mn-ea"/>
                <a:cs typeface="+mn-cs"/>
              </a:rPr>
              <a:t>: Antallet af kommunale EU-udbud inden for de CPV-koder, der er omfattet af de forpligtende kommunale aftaler, er opgjort i hhv. 2012 og 2016. Differencen på godt 150 årlige kommunale EU-udbud er ganget med de ca. 260.000 kr. i udbudstransaktionsomkostninger, som er opgjort af Petersen og Bækkeskov. Da opgørelsen af udbudstransaktionsomkostninger ikke indeholder omkostningerne til drift af aftalerne, undervurderer opgørelsen sandsynligvis de faktiske sparede transaktionsomkostninger.</a:t>
            </a:r>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34</a:t>
            </a:fld>
            <a:endParaRPr lang="da-DK"/>
          </a:p>
        </p:txBody>
      </p:sp>
    </p:spTree>
    <p:extLst>
      <p:ext uri="{BB962C8B-B14F-4D97-AF65-F5344CB8AC3E}">
        <p14:creationId xmlns:p14="http://schemas.microsoft.com/office/powerpoint/2010/main" val="579050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35</a:t>
            </a:fld>
            <a:endParaRPr lang="da-DK"/>
          </a:p>
        </p:txBody>
      </p:sp>
    </p:spTree>
    <p:extLst>
      <p:ext uri="{BB962C8B-B14F-4D97-AF65-F5344CB8AC3E}">
        <p14:creationId xmlns:p14="http://schemas.microsoft.com/office/powerpoint/2010/main" val="2371543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36</a:t>
            </a:fld>
            <a:endParaRPr lang="da-DK"/>
          </a:p>
        </p:txBody>
      </p:sp>
    </p:spTree>
    <p:extLst>
      <p:ext uri="{BB962C8B-B14F-4D97-AF65-F5344CB8AC3E}">
        <p14:creationId xmlns:p14="http://schemas.microsoft.com/office/powerpoint/2010/main" val="378291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 </a:t>
            </a:r>
            <a:r>
              <a:rPr lang="da-DK" b="1" dirty="0"/>
              <a:t>Aftalerne er vores fundament</a:t>
            </a:r>
            <a:r>
              <a:rPr lang="da-DK" dirty="0"/>
              <a:t>. De er en forudsætning for alt, hvad vi foretager os.</a:t>
            </a:r>
            <a:r>
              <a:rPr lang="da-DK" baseline="0" dirty="0"/>
              <a:t> Vores mission er at lave aftaler, der imødekommer brugernes behov, har skarpe priser, er lette at anvende og er juridisk holdbare.</a:t>
            </a:r>
            <a:endParaRPr lang="da-DK" dirty="0"/>
          </a:p>
          <a:p>
            <a:pPr lvl="1"/>
            <a:endParaRPr lang="da-DK" dirty="0"/>
          </a:p>
          <a:p>
            <a:r>
              <a:rPr lang="da-DK" dirty="0"/>
              <a:t>2. </a:t>
            </a:r>
            <a:r>
              <a:rPr lang="da-DK" b="1" dirty="0" err="1"/>
              <a:t>SKI’s</a:t>
            </a:r>
            <a:r>
              <a:rPr lang="da-DK" b="1" dirty="0"/>
              <a:t> service og rådgivning </a:t>
            </a:r>
            <a:r>
              <a:rPr lang="da-DK" dirty="0"/>
              <a:t>er</a:t>
            </a:r>
            <a:r>
              <a:rPr lang="da-DK" baseline="0" dirty="0"/>
              <a:t> de ydelser, der – sammen med vores aftaler– skaber værdi for vores kunder.</a:t>
            </a:r>
          </a:p>
          <a:p>
            <a:endParaRPr lang="da-DK" baseline="0" dirty="0"/>
          </a:p>
          <a:p>
            <a:r>
              <a:rPr lang="da-DK" baseline="0" dirty="0"/>
              <a:t>Helt konkret medfører vores service og rådgivning:</a:t>
            </a:r>
          </a:p>
          <a:p>
            <a:endParaRPr lang="da-DK" baseline="0" dirty="0"/>
          </a:p>
          <a:p>
            <a:pPr marL="171450" indent="-171450">
              <a:buFont typeface="Arial" panose="020B0604020202020204" pitchFamily="34" charset="0"/>
              <a:buChar char="•"/>
            </a:pPr>
            <a:r>
              <a:rPr lang="da-DK" baseline="0" dirty="0"/>
              <a:t>Mindre tidsforbrug og større besparelser</a:t>
            </a:r>
          </a:p>
          <a:p>
            <a:pPr marL="171450" indent="-171450">
              <a:buFont typeface="Arial" panose="020B0604020202020204" pitchFamily="34" charset="0"/>
              <a:buChar char="•"/>
            </a:pPr>
            <a:r>
              <a:rPr lang="da-DK" baseline="0" dirty="0"/>
              <a:t>Højere </a:t>
            </a:r>
            <a:r>
              <a:rPr lang="da-DK" baseline="0" dirty="0" err="1"/>
              <a:t>compliance</a:t>
            </a:r>
            <a:r>
              <a:rPr lang="da-DK" baseline="0" dirty="0"/>
              <a:t> på aftalerne</a:t>
            </a:r>
          </a:p>
          <a:p>
            <a:pPr marL="171450" indent="-171450">
              <a:buFont typeface="Arial" panose="020B0604020202020204" pitchFamily="34" charset="0"/>
              <a:buChar char="•"/>
            </a:pPr>
            <a:r>
              <a:rPr lang="da-DK" baseline="0" dirty="0"/>
              <a:t>Større sikkerhed ved brugen af aftalerne, fordi SKI supplerer med støtte og vejledning i købsprocessen</a:t>
            </a:r>
          </a:p>
          <a:p>
            <a:pPr marL="171450" indent="-171450">
              <a:buFont typeface="Arial" panose="020B0604020202020204" pitchFamily="34" charset="0"/>
              <a:buChar char="•"/>
            </a:pPr>
            <a:r>
              <a:rPr lang="da-DK" baseline="0" dirty="0"/>
              <a:t>Sikkerhed for, at aftalen overholder love og regler</a:t>
            </a:r>
          </a:p>
          <a:p>
            <a:pPr marL="171450" indent="-171450">
              <a:buFont typeface="Arial" panose="020B0604020202020204" pitchFamily="34" charset="0"/>
              <a:buChar char="•"/>
            </a:pPr>
            <a:r>
              <a:rPr lang="da-DK" baseline="0" dirty="0"/>
              <a:t>Større sandsynlighed for, at kunderne får størst muligt udbytte af aftalerne</a:t>
            </a:r>
          </a:p>
          <a:p>
            <a:endParaRPr lang="da-DK" baseline="0" dirty="0"/>
          </a:p>
        </p:txBody>
      </p:sp>
      <p:sp>
        <p:nvSpPr>
          <p:cNvPr id="4" name="Pladsholder til slidenummer 3"/>
          <p:cNvSpPr>
            <a:spLocks noGrp="1"/>
          </p:cNvSpPr>
          <p:nvPr>
            <p:ph type="sldNum" sz="quarter" idx="10"/>
          </p:nvPr>
        </p:nvSpPr>
        <p:spPr/>
        <p:txBody>
          <a:bodyPr/>
          <a:lstStyle/>
          <a:p>
            <a:fld id="{D3FB2105-5A13-4FCD-83AF-085E9288744C}" type="slidenum">
              <a:rPr lang="da-DK" smtClean="0"/>
              <a:t>6</a:t>
            </a:fld>
            <a:endParaRPr lang="da-DK"/>
          </a:p>
        </p:txBody>
      </p:sp>
    </p:spTree>
    <p:extLst>
      <p:ext uri="{BB962C8B-B14F-4D97-AF65-F5344CB8AC3E}">
        <p14:creationId xmlns:p14="http://schemas.microsoft.com/office/powerpoint/2010/main" val="256223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Regeringen og KL </a:t>
            </a:r>
            <a:r>
              <a:rPr lang="da-DK" dirty="0"/>
              <a:t>har bedt SKI udforme et </a:t>
            </a:r>
            <a:r>
              <a:rPr lang="da-DK" b="1" i="0" dirty="0"/>
              <a:t>kommunalt indkøbsprogram </a:t>
            </a:r>
            <a:r>
              <a:rPr lang="da-DK" dirty="0"/>
              <a:t>med fælleskommunale, forpligtende indkøbsaftaler. Med</a:t>
            </a:r>
            <a:r>
              <a:rPr lang="da-DK" baseline="0" dirty="0"/>
              <a:t> i økonomiaftalen fra 2012 og frem.</a:t>
            </a:r>
            <a:endParaRPr lang="da-DK" dirty="0"/>
          </a:p>
          <a:p>
            <a:endParaRPr lang="da-DK" dirty="0"/>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7</a:t>
            </a:fld>
            <a:endParaRPr lang="da-DK"/>
          </a:p>
        </p:txBody>
      </p:sp>
    </p:spTree>
    <p:extLst>
      <p:ext uri="{BB962C8B-B14F-4D97-AF65-F5344CB8AC3E}">
        <p14:creationId xmlns:p14="http://schemas.microsoft.com/office/powerpoint/2010/main" val="2229843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de</a:t>
            </a:r>
            <a:r>
              <a:rPr lang="da-DK" baseline="0" dirty="0"/>
              <a:t> frivillige </a:t>
            </a:r>
            <a:r>
              <a:rPr lang="da-DK" dirty="0"/>
              <a:t>rammeaftaler </a:t>
            </a:r>
            <a:r>
              <a:rPr lang="da-DK" b="1" dirty="0"/>
              <a:t>samler vi indkøbsvolumen </a:t>
            </a:r>
            <a:r>
              <a:rPr lang="da-DK" dirty="0"/>
              <a:t>fra hele den offentlige sektor. Det giver os en stor styrke</a:t>
            </a:r>
            <a:r>
              <a:rPr lang="da-DK" baseline="0" dirty="0"/>
              <a:t> over for leverandører.</a:t>
            </a:r>
            <a:endParaRPr lang="da-DK" dirty="0"/>
          </a:p>
          <a:p>
            <a:endParaRPr lang="da-DK" dirty="0"/>
          </a:p>
          <a:p>
            <a:r>
              <a:rPr lang="da-DK" dirty="0"/>
              <a:t>De potentielle brugere er med til at udvikle aftalen. </a:t>
            </a:r>
          </a:p>
          <a:p>
            <a:endParaRPr lang="da-DK" dirty="0"/>
          </a:p>
          <a:p>
            <a:r>
              <a:rPr lang="da-DK" dirty="0"/>
              <a:t>Aftalerne dækker generelt </a:t>
            </a:r>
            <a:r>
              <a:rPr lang="da-DK" b="1" dirty="0"/>
              <a:t>et bredt sortiment </a:t>
            </a:r>
            <a:r>
              <a:rPr lang="da-DK" dirty="0"/>
              <a:t>og har en større vifte af anvendelsesmuligheder end de forpligtende aftaler.</a:t>
            </a:r>
          </a:p>
          <a:p>
            <a:endParaRPr lang="da-DK" dirty="0"/>
          </a:p>
          <a:p>
            <a:r>
              <a:rPr lang="da-DK" dirty="0"/>
              <a:t>Aftalerne kan anvendes af alle offentlige og halvoffentlige organisationer.</a:t>
            </a:r>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8</a:t>
            </a:fld>
            <a:endParaRPr lang="da-DK"/>
          </a:p>
        </p:txBody>
      </p:sp>
    </p:spTree>
    <p:extLst>
      <p:ext uri="{BB962C8B-B14F-4D97-AF65-F5344CB8AC3E}">
        <p14:creationId xmlns:p14="http://schemas.microsoft.com/office/powerpoint/2010/main" val="1214102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18</a:t>
            </a:fld>
            <a:endParaRPr lang="da-DK"/>
          </a:p>
        </p:txBody>
      </p:sp>
    </p:spTree>
    <p:extLst>
      <p:ext uri="{BB962C8B-B14F-4D97-AF65-F5344CB8AC3E}">
        <p14:creationId xmlns:p14="http://schemas.microsoft.com/office/powerpoint/2010/main" val="2510811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1D70C3E7-B02B-4F93-A568-8E3F18AD2D6E}" type="slidenum">
              <a:rPr lang="da-DK" smtClean="0"/>
              <a:pPr/>
              <a:t>19</a:t>
            </a:fld>
            <a:endParaRPr lang="da-DK"/>
          </a:p>
        </p:txBody>
      </p:sp>
    </p:spTree>
    <p:extLst>
      <p:ext uri="{BB962C8B-B14F-4D97-AF65-F5344CB8AC3E}">
        <p14:creationId xmlns:p14="http://schemas.microsoft.com/office/powerpoint/2010/main" val="2103899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baseline="0" dirty="0"/>
          </a:p>
          <a:p>
            <a:r>
              <a:rPr lang="da-DK" baseline="0" dirty="0"/>
              <a:t>Aftalerne er vores produkt. Men vi rådgiver og vejleder også vores kunder i, hvordan de anvender vores aftaler, så de kan få det bedst mulige udbytte (</a:t>
            </a:r>
            <a:r>
              <a:rPr lang="da-DK" b="1" baseline="0" dirty="0"/>
              <a:t>gevinstrealisering</a:t>
            </a:r>
            <a:r>
              <a:rPr lang="da-DK" baseline="0" dirty="0"/>
              <a:t>).</a:t>
            </a:r>
          </a:p>
          <a:p>
            <a:endParaRPr lang="da-DK" baseline="0" dirty="0"/>
          </a:p>
          <a:p>
            <a:r>
              <a:rPr lang="da-DK" baseline="0" dirty="0"/>
              <a:t>Vores service og rådgivning medfører helt konkret:</a:t>
            </a:r>
          </a:p>
          <a:p>
            <a:endParaRPr lang="da-DK" baseline="0" dirty="0"/>
          </a:p>
          <a:p>
            <a:pPr marL="171450" indent="-171450">
              <a:buFont typeface="Arial" panose="020B0604020202020204" pitchFamily="34" charset="0"/>
              <a:buChar char="•"/>
            </a:pPr>
            <a:r>
              <a:rPr lang="da-DK" b="1" baseline="0" dirty="0"/>
              <a:t>Mindre tidsforbrug </a:t>
            </a:r>
            <a:r>
              <a:rPr lang="da-DK" baseline="0" dirty="0"/>
              <a:t>og </a:t>
            </a:r>
            <a:r>
              <a:rPr lang="da-DK" b="1" baseline="0" dirty="0"/>
              <a:t>større besparelser</a:t>
            </a:r>
          </a:p>
          <a:p>
            <a:pPr marL="171450" indent="-171450">
              <a:buFont typeface="Arial" panose="020B0604020202020204" pitchFamily="34" charset="0"/>
              <a:buChar char="•"/>
            </a:pPr>
            <a:r>
              <a:rPr lang="da-DK" baseline="0" dirty="0"/>
              <a:t>Højere </a:t>
            </a:r>
            <a:r>
              <a:rPr lang="da-DK" b="1" baseline="0" dirty="0" err="1"/>
              <a:t>compliance</a:t>
            </a:r>
            <a:r>
              <a:rPr lang="da-DK" baseline="0" dirty="0"/>
              <a:t> på aftalerne</a:t>
            </a:r>
          </a:p>
          <a:p>
            <a:pPr marL="171450" indent="-171450">
              <a:buFont typeface="Arial" panose="020B0604020202020204" pitchFamily="34" charset="0"/>
              <a:buChar char="•"/>
            </a:pPr>
            <a:r>
              <a:rPr lang="da-DK" baseline="0" dirty="0"/>
              <a:t>Større sikkerhed i brugen af aftalerne, fordi SKI supplerer med </a:t>
            </a:r>
            <a:r>
              <a:rPr lang="da-DK" b="1" baseline="0" dirty="0"/>
              <a:t>støtte og vejledning </a:t>
            </a:r>
            <a:r>
              <a:rPr lang="da-DK" baseline="0" dirty="0"/>
              <a:t>i købsprocessen</a:t>
            </a:r>
          </a:p>
          <a:p>
            <a:pPr marL="171450" indent="-171450">
              <a:buFont typeface="Arial" panose="020B0604020202020204" pitchFamily="34" charset="0"/>
              <a:buChar char="•"/>
            </a:pPr>
            <a:r>
              <a:rPr lang="da-DK" baseline="0" dirty="0"/>
              <a:t>Sikkerhed for, at aftalen </a:t>
            </a:r>
            <a:r>
              <a:rPr lang="da-DK" b="1" baseline="0" dirty="0"/>
              <a:t>overholder love og regler</a:t>
            </a:r>
          </a:p>
          <a:p>
            <a:pPr marL="171450" indent="-171450">
              <a:buFont typeface="Arial" panose="020B0604020202020204" pitchFamily="34" charset="0"/>
              <a:buChar char="•"/>
            </a:pPr>
            <a:r>
              <a:rPr lang="da-DK" baseline="0" dirty="0"/>
              <a:t>Større sandsynlighed for, at kunderne får det størst mulige </a:t>
            </a:r>
            <a:r>
              <a:rPr lang="da-DK" b="1" baseline="0" dirty="0"/>
              <a:t>udbytte</a:t>
            </a:r>
            <a:r>
              <a:rPr lang="da-DK" baseline="0" dirty="0"/>
              <a:t> af aftalerne</a:t>
            </a:r>
          </a:p>
          <a:p>
            <a:endParaRPr lang="da-DK" baseline="0" dirty="0"/>
          </a:p>
          <a:p>
            <a:r>
              <a:rPr lang="da-DK" dirty="0"/>
              <a:t>Det er altså både vores aftaler og vores service</a:t>
            </a:r>
            <a:r>
              <a:rPr lang="da-DK" baseline="0" dirty="0"/>
              <a:t> og rådgivning, der skaber </a:t>
            </a:r>
            <a:r>
              <a:rPr lang="da-DK" b="1" baseline="0" dirty="0"/>
              <a:t>værdi for vores kunder</a:t>
            </a:r>
            <a:r>
              <a:rPr lang="da-DK" baseline="0" dirty="0"/>
              <a:t>.</a:t>
            </a:r>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20</a:t>
            </a:fld>
            <a:endParaRPr lang="da-DK"/>
          </a:p>
        </p:txBody>
      </p:sp>
    </p:spTree>
    <p:extLst>
      <p:ext uri="{BB962C8B-B14F-4D97-AF65-F5344CB8AC3E}">
        <p14:creationId xmlns:p14="http://schemas.microsoft.com/office/powerpoint/2010/main" val="16910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Rådgivning:</a:t>
            </a:r>
            <a:r>
              <a:rPr lang="da-DK" b="1" baseline="0" dirty="0"/>
              <a:t> H</a:t>
            </a:r>
            <a:r>
              <a:rPr lang="da-DK" b="1" dirty="0"/>
              <a:t>jælp til dit køb</a:t>
            </a:r>
          </a:p>
          <a:p>
            <a:r>
              <a:rPr lang="da-DK" dirty="0"/>
              <a:t>  - Telefonsupport fra kundeservice</a:t>
            </a:r>
          </a:p>
          <a:p>
            <a:r>
              <a:rPr lang="da-DK" dirty="0"/>
              <a:t>  - Telefonisk rådgivning og vejledning fra kontrakt- og kundeansvarlige</a:t>
            </a:r>
          </a:p>
          <a:p>
            <a:r>
              <a:rPr lang="da-DK" dirty="0"/>
              <a:t>   - Rådgivning og vejledning ude hos dig om jeres</a:t>
            </a:r>
            <a:r>
              <a:rPr lang="da-DK" baseline="0" dirty="0"/>
              <a:t> </a:t>
            </a:r>
            <a:r>
              <a:rPr lang="da-DK" dirty="0"/>
              <a:t>køb og udarbejdelse af miniudbudsmateriale</a:t>
            </a:r>
          </a:p>
          <a:p>
            <a:endParaRPr lang="da-DK" dirty="0"/>
          </a:p>
          <a:p>
            <a:r>
              <a:rPr lang="da-DK" b="1" dirty="0"/>
              <a:t>Skabeloner og værktøjer:</a:t>
            </a:r>
            <a:r>
              <a:rPr lang="da-DK" b="1" baseline="0" dirty="0"/>
              <a:t> Hjælp til at indgå leveringsaftale med leverandøren</a:t>
            </a:r>
            <a:endParaRPr lang="da-DK" b="1" dirty="0"/>
          </a:p>
          <a:p>
            <a:r>
              <a:rPr lang="da-DK" dirty="0"/>
              <a:t>  - Tildelingsværktøjer</a:t>
            </a:r>
            <a:r>
              <a:rPr lang="da-DK" baseline="0" dirty="0"/>
              <a:t> samt</a:t>
            </a:r>
            <a:r>
              <a:rPr lang="da-DK" dirty="0"/>
              <a:t> hjælp til at evaluere, hvilken leverandør du skal vælge</a:t>
            </a:r>
          </a:p>
          <a:p>
            <a:r>
              <a:rPr lang="da-DK" dirty="0"/>
              <a:t>  - Skabeloner til din kontrakt med leverandøren</a:t>
            </a:r>
          </a:p>
          <a:p>
            <a:endParaRPr lang="da-DK" dirty="0"/>
          </a:p>
          <a:p>
            <a:r>
              <a:rPr lang="da-DK" b="1" dirty="0"/>
              <a:t>Vejledninger:</a:t>
            </a:r>
            <a:r>
              <a:rPr lang="da-DK" b="1" baseline="0" dirty="0"/>
              <a:t> Hjælp til at bruge aftalerne</a:t>
            </a:r>
          </a:p>
          <a:p>
            <a:pPr marL="171450" indent="-171450">
              <a:buFontTx/>
              <a:buChar char="-"/>
            </a:pPr>
            <a:r>
              <a:rPr lang="da-DK" dirty="0"/>
              <a:t>Vejledninger</a:t>
            </a:r>
          </a:p>
          <a:p>
            <a:pPr marL="171450" indent="-171450">
              <a:buFontTx/>
              <a:buChar char="-"/>
            </a:pPr>
            <a:r>
              <a:rPr lang="da-DK" dirty="0"/>
              <a:t>Hjælp til pixibøger</a:t>
            </a:r>
          </a:p>
          <a:p>
            <a:pPr marL="171450" indent="-171450">
              <a:buFontTx/>
              <a:buChar char="-"/>
            </a:pPr>
            <a:r>
              <a:rPr lang="da-DK" dirty="0"/>
              <a:t>Video-guides</a:t>
            </a:r>
          </a:p>
          <a:p>
            <a:endParaRPr lang="da-DK" dirty="0"/>
          </a:p>
          <a:p>
            <a:r>
              <a:rPr lang="da-DK" b="1" dirty="0"/>
              <a:t>Erfaringsudveksling:</a:t>
            </a:r>
            <a:r>
              <a:rPr lang="da-DK" b="1" baseline="0" dirty="0"/>
              <a:t> Hjælp til kontakt med andre kunder, der har brugt aftalerne</a:t>
            </a:r>
            <a:endParaRPr lang="da-DK" b="1" dirty="0"/>
          </a:p>
          <a:p>
            <a:r>
              <a:rPr lang="da-DK" dirty="0"/>
              <a:t>- SKI hjælper med at henvise til andre kunder, der kan fortælle om deres erfaringer og give råd om brug af aftalen</a:t>
            </a:r>
          </a:p>
          <a:p>
            <a:endParaRPr lang="da-DK" dirty="0"/>
          </a:p>
          <a:p>
            <a:r>
              <a:rPr lang="da-DK" b="1" dirty="0"/>
              <a:t>Kundecases: Se,</a:t>
            </a:r>
            <a:r>
              <a:rPr lang="da-DK" b="1" baseline="0" dirty="0"/>
              <a:t> hvordan vi har hjulpet andre</a:t>
            </a:r>
            <a:r>
              <a:rPr lang="da-DK" b="1" dirty="0"/>
              <a:t> </a:t>
            </a:r>
          </a:p>
          <a:p>
            <a:r>
              <a:rPr lang="da-DK" dirty="0"/>
              <a:t>- Hvordan har andre købt ind på aftalen, og hvordan brugte de SKI til hjælp,</a:t>
            </a:r>
            <a:r>
              <a:rPr lang="da-DK" baseline="0" dirty="0"/>
              <a:t> service og</a:t>
            </a:r>
            <a:r>
              <a:rPr lang="da-DK" dirty="0"/>
              <a:t> rådgivning? Se kundecases</a:t>
            </a:r>
            <a:r>
              <a:rPr lang="da-DK" baseline="0" dirty="0"/>
              <a:t> på ski.dk under ”Se, hvordan SKI hjalp”.</a:t>
            </a:r>
            <a:endParaRPr lang="da-DK" dirty="0"/>
          </a:p>
          <a:p>
            <a:endParaRPr lang="da-DK" dirty="0"/>
          </a:p>
        </p:txBody>
      </p:sp>
      <p:sp>
        <p:nvSpPr>
          <p:cNvPr id="4" name="Pladsholder til slidenummer 3"/>
          <p:cNvSpPr>
            <a:spLocks noGrp="1"/>
          </p:cNvSpPr>
          <p:nvPr>
            <p:ph type="sldNum" sz="quarter" idx="10"/>
          </p:nvPr>
        </p:nvSpPr>
        <p:spPr/>
        <p:txBody>
          <a:bodyPr/>
          <a:lstStyle/>
          <a:p>
            <a:fld id="{D3FB2105-5A13-4FCD-83AF-085E9288744C}" type="slidenum">
              <a:rPr lang="da-DK" smtClean="0"/>
              <a:t>21</a:t>
            </a:fld>
            <a:endParaRPr lang="da-DK"/>
          </a:p>
        </p:txBody>
      </p:sp>
    </p:spTree>
    <p:extLst>
      <p:ext uri="{BB962C8B-B14F-4D97-AF65-F5344CB8AC3E}">
        <p14:creationId xmlns:p14="http://schemas.microsoft.com/office/powerpoint/2010/main" val="1422482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u. billed">
    <p:spTree>
      <p:nvGrpSpPr>
        <p:cNvPr id="1" name=""/>
        <p:cNvGrpSpPr/>
        <p:nvPr/>
      </p:nvGrpSpPr>
      <p:grpSpPr>
        <a:xfrm>
          <a:off x="0" y="0"/>
          <a:ext cx="0" cy="0"/>
          <a:chOff x="0" y="0"/>
          <a:chExt cx="0" cy="0"/>
        </a:xfrm>
      </p:grpSpPr>
      <p:sp>
        <p:nvSpPr>
          <p:cNvPr id="7" name="Rectangle 5"/>
          <p:cNvSpPr/>
          <p:nvPr userDrawn="1"/>
        </p:nvSpPr>
        <p:spPr>
          <a:xfrm>
            <a:off x="0" y="954000"/>
            <a:ext cx="12192000" cy="4991100"/>
          </a:xfrm>
          <a:prstGeom prst="rect">
            <a:avLst/>
          </a:prstGeom>
          <a:solidFill>
            <a:srgbClr val="06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AA9A7"/>
              </a:solidFill>
            </a:endParaRPr>
          </a:p>
        </p:txBody>
      </p:sp>
      <p:sp>
        <p:nvSpPr>
          <p:cNvPr id="8" name="Rectangle 19"/>
          <p:cNvSpPr/>
          <p:nvPr userDrawn="1"/>
        </p:nvSpPr>
        <p:spPr>
          <a:xfrm>
            <a:off x="504988" y="2667000"/>
            <a:ext cx="6962612" cy="2743200"/>
          </a:xfrm>
          <a:prstGeom prst="rect">
            <a:avLst/>
          </a:prstGeom>
          <a:solidFill>
            <a:sysClr val="window" lastClr="FFFFFF">
              <a:alpha val="86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Lato"/>
              <a:ea typeface="+mn-ea"/>
              <a:cs typeface="+mn-cs"/>
            </a:endParaRPr>
          </a:p>
        </p:txBody>
      </p:sp>
      <p:sp>
        <p:nvSpPr>
          <p:cNvPr id="9" name="Rectangle 14"/>
          <p:cNvSpPr/>
          <p:nvPr userDrawn="1"/>
        </p:nvSpPr>
        <p:spPr>
          <a:xfrm>
            <a:off x="0" y="6747929"/>
            <a:ext cx="12192000" cy="114300"/>
          </a:xfrm>
          <a:prstGeom prst="rect">
            <a:avLst/>
          </a:prstGeom>
          <a:solidFill>
            <a:srgbClr val="6375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DC3C0"/>
              </a:solidFill>
            </a:endParaRPr>
          </a:p>
        </p:txBody>
      </p:sp>
      <p:sp>
        <p:nvSpPr>
          <p:cNvPr id="14" name="Date Placeholder 3"/>
          <p:cNvSpPr>
            <a:spLocks noGrp="1"/>
          </p:cNvSpPr>
          <p:nvPr>
            <p:ph type="dt" sz="half" idx="2"/>
          </p:nvPr>
        </p:nvSpPr>
        <p:spPr>
          <a:xfrm>
            <a:off x="714374" y="4276092"/>
            <a:ext cx="2743200" cy="365125"/>
          </a:xfrm>
          <a:prstGeom prst="rect">
            <a:avLst/>
          </a:prstGeom>
        </p:spPr>
        <p:txBody>
          <a:bodyPr vert="horz" lIns="91440" tIns="45720" rIns="91440" bIns="45720" rtlCol="0" anchor="ctr"/>
          <a:lstStyle>
            <a:lvl1pPr algn="l">
              <a:defRPr sz="1200">
                <a:solidFill>
                  <a:schemeClr val="accent1"/>
                </a:solidFill>
              </a:defRPr>
            </a:lvl1pPr>
          </a:lstStyle>
          <a:p>
            <a:fld id="{FB9F74B8-8208-45AB-8677-0E9A1765C8B9}" type="datetime2">
              <a:rPr lang="da-DK" smtClean="0"/>
              <a:pPr/>
              <a:t>18. oktober 2018</a:t>
            </a:fld>
            <a:endParaRPr lang="en-US" dirty="0"/>
          </a:p>
        </p:txBody>
      </p:sp>
      <p:sp>
        <p:nvSpPr>
          <p:cNvPr id="17" name="Pladsholder til tekst 16"/>
          <p:cNvSpPr>
            <a:spLocks noGrp="1"/>
          </p:cNvSpPr>
          <p:nvPr>
            <p:ph type="body" sz="quarter" idx="10"/>
          </p:nvPr>
        </p:nvSpPr>
        <p:spPr>
          <a:xfrm>
            <a:off x="714374" y="2828926"/>
            <a:ext cx="6572251" cy="1351916"/>
          </a:xfrm>
        </p:spPr>
        <p:txBody>
          <a:bodyPr>
            <a:normAutofit/>
          </a:bodyPr>
          <a:lstStyle>
            <a:lvl1pPr marL="0" indent="0">
              <a:buNone/>
              <a:defRPr sz="3400">
                <a:solidFill>
                  <a:schemeClr val="tx2"/>
                </a:solidFill>
                <a:latin typeface="+mj-lt"/>
              </a:defRPr>
            </a:lvl1pPr>
          </a:lstStyle>
          <a:p>
            <a:pPr lvl="0"/>
            <a:r>
              <a:rPr lang="da-DK"/>
              <a:t>Rediger typografien i masterens</a:t>
            </a:r>
          </a:p>
        </p:txBody>
      </p:sp>
      <p:sp>
        <p:nvSpPr>
          <p:cNvPr id="18" name="Pladsholder til tekst 17"/>
          <p:cNvSpPr>
            <a:spLocks noGrp="1"/>
          </p:cNvSpPr>
          <p:nvPr>
            <p:ph type="body" sz="quarter" idx="11" hasCustomPrompt="1"/>
          </p:nvPr>
        </p:nvSpPr>
        <p:spPr>
          <a:xfrm>
            <a:off x="714374" y="4791076"/>
            <a:ext cx="4924426" cy="228599"/>
          </a:xfrm>
        </p:spPr>
        <p:txBody>
          <a:bodyPr bIns="0">
            <a:normAutofit/>
          </a:bodyPr>
          <a:lstStyle>
            <a:lvl1pPr marL="0" indent="0">
              <a:buNone/>
              <a:defRPr sz="1200" b="1" i="0" u="none" baseline="0">
                <a:solidFill>
                  <a:schemeClr val="accent1"/>
                </a:solidFill>
                <a:effectLst/>
              </a:defRPr>
            </a:lvl1pPr>
          </a:lstStyle>
          <a:p>
            <a:pPr lvl="0"/>
            <a:r>
              <a:rPr lang="da-DK" b="0" dirty="0"/>
              <a:t>Navn</a:t>
            </a:r>
            <a:endParaRPr lang="da-DK" b="1" dirty="0"/>
          </a:p>
        </p:txBody>
      </p:sp>
      <p:sp>
        <p:nvSpPr>
          <p:cNvPr id="19" name="Pladsholder til tekst 17"/>
          <p:cNvSpPr>
            <a:spLocks noGrp="1"/>
          </p:cNvSpPr>
          <p:nvPr>
            <p:ph type="body" sz="quarter" idx="13" hasCustomPrompt="1"/>
          </p:nvPr>
        </p:nvSpPr>
        <p:spPr>
          <a:xfrm>
            <a:off x="714373" y="5022211"/>
            <a:ext cx="4924426" cy="269242"/>
          </a:xfrm>
        </p:spPr>
        <p:txBody>
          <a:bodyPr tIns="0">
            <a:normAutofit/>
          </a:bodyPr>
          <a:lstStyle>
            <a:lvl1pPr marL="0" indent="0">
              <a:buNone/>
              <a:defRPr sz="1200" b="0" baseline="0">
                <a:solidFill>
                  <a:schemeClr val="accent1"/>
                </a:solidFill>
              </a:defRPr>
            </a:lvl1pPr>
          </a:lstStyle>
          <a:p>
            <a:pPr lvl="0"/>
            <a:r>
              <a:rPr lang="da-DK" b="0" dirty="0"/>
              <a:t>Titel, Afdeling</a:t>
            </a:r>
            <a:endParaRPr lang="da-DK" b="1" dirty="0"/>
          </a:p>
        </p:txBody>
      </p:sp>
      <p:pic>
        <p:nvPicPr>
          <p:cNvPr id="11" name="Billed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289" y="150051"/>
            <a:ext cx="1579015" cy="680400"/>
          </a:xfrm>
          <a:prstGeom prst="rect">
            <a:avLst/>
          </a:prstGeom>
        </p:spPr>
      </p:pic>
    </p:spTree>
    <p:extLst>
      <p:ext uri="{BB962C8B-B14F-4D97-AF65-F5344CB8AC3E}">
        <p14:creationId xmlns:p14="http://schemas.microsoft.com/office/powerpoint/2010/main" val="1143161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itat">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7" name="Pladsholder til tekst 17"/>
          <p:cNvSpPr>
            <a:spLocks noGrp="1"/>
          </p:cNvSpPr>
          <p:nvPr>
            <p:ph type="body" sz="quarter" idx="11" hasCustomPrompt="1"/>
          </p:nvPr>
        </p:nvSpPr>
        <p:spPr>
          <a:xfrm>
            <a:off x="2160220" y="4861414"/>
            <a:ext cx="4924426" cy="228599"/>
          </a:xfrm>
        </p:spPr>
        <p:txBody>
          <a:bodyPr bIns="0">
            <a:normAutofit/>
          </a:bodyPr>
          <a:lstStyle>
            <a:lvl1pPr marL="0" indent="0">
              <a:buNone/>
              <a:defRPr sz="1200" b="1" i="0" u="none" baseline="0">
                <a:solidFill>
                  <a:schemeClr val="accent1"/>
                </a:solidFill>
                <a:effectLst/>
              </a:defRPr>
            </a:lvl1pPr>
          </a:lstStyle>
          <a:p>
            <a:pPr lvl="0"/>
            <a:r>
              <a:rPr lang="da-DK" b="0" dirty="0"/>
              <a:t>Navn</a:t>
            </a:r>
            <a:endParaRPr lang="da-DK" b="1" dirty="0"/>
          </a:p>
        </p:txBody>
      </p:sp>
      <p:sp>
        <p:nvSpPr>
          <p:cNvPr id="8" name="Pladsholder til tekst 17"/>
          <p:cNvSpPr>
            <a:spLocks noGrp="1"/>
          </p:cNvSpPr>
          <p:nvPr>
            <p:ph type="body" sz="quarter" idx="13" hasCustomPrompt="1"/>
          </p:nvPr>
        </p:nvSpPr>
        <p:spPr>
          <a:xfrm>
            <a:off x="2160219" y="5092549"/>
            <a:ext cx="4924426" cy="269242"/>
          </a:xfrm>
        </p:spPr>
        <p:txBody>
          <a:bodyPr tIns="0">
            <a:normAutofit/>
          </a:bodyPr>
          <a:lstStyle>
            <a:lvl1pPr marL="0" indent="0">
              <a:buNone/>
              <a:defRPr sz="1200" b="0" baseline="0">
                <a:solidFill>
                  <a:schemeClr val="accent1"/>
                </a:solidFill>
              </a:defRPr>
            </a:lvl1pPr>
          </a:lstStyle>
          <a:p>
            <a:pPr lvl="0"/>
            <a:r>
              <a:rPr lang="da-DK" b="0" dirty="0"/>
              <a:t>Titel, Afdeling</a:t>
            </a:r>
            <a:endParaRPr lang="da-DK" b="1" dirty="0"/>
          </a:p>
        </p:txBody>
      </p:sp>
      <p:sp>
        <p:nvSpPr>
          <p:cNvPr id="10" name="Pladsholder til tekst 9"/>
          <p:cNvSpPr>
            <a:spLocks noGrp="1"/>
          </p:cNvSpPr>
          <p:nvPr>
            <p:ph type="body" sz="quarter" idx="14" hasCustomPrompt="1"/>
          </p:nvPr>
        </p:nvSpPr>
        <p:spPr>
          <a:xfrm>
            <a:off x="2160218" y="1549400"/>
            <a:ext cx="7569936" cy="3201988"/>
          </a:xfrm>
        </p:spPr>
        <p:txBody>
          <a:bodyPr>
            <a:normAutofit/>
          </a:bodyPr>
          <a:lstStyle>
            <a:lvl1pPr marL="0" indent="0">
              <a:buNone/>
              <a:defRPr sz="3200">
                <a:solidFill>
                  <a:schemeClr val="accent5"/>
                </a:solidFill>
              </a:defRPr>
            </a:lvl1pPr>
          </a:lstStyle>
          <a:p>
            <a:pPr lvl="0"/>
            <a:r>
              <a:rPr lang="da-DK" dirty="0"/>
              <a:t>Citat</a:t>
            </a:r>
          </a:p>
        </p:txBody>
      </p:sp>
      <p:sp>
        <p:nvSpPr>
          <p:cNvPr id="11" name="Oval 7"/>
          <p:cNvSpPr/>
          <p:nvPr userDrawn="1"/>
        </p:nvSpPr>
        <p:spPr>
          <a:xfrm>
            <a:off x="945848" y="1252836"/>
            <a:ext cx="990600" cy="990600"/>
          </a:xfrm>
          <a:prstGeom prst="ellipse">
            <a:avLst/>
          </a:prstGeom>
          <a:solidFill>
            <a:srgbClr val="D4D7D9">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descr="quotation_rød.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1401003"/>
            <a:ext cx="762000" cy="660400"/>
          </a:xfrm>
          <a:prstGeom prst="rect">
            <a:avLst/>
          </a:prstGeom>
        </p:spPr>
      </p:pic>
    </p:spTree>
    <p:extLst>
      <p:ext uri="{BB962C8B-B14F-4D97-AF65-F5344CB8AC3E}">
        <p14:creationId xmlns:p14="http://schemas.microsoft.com/office/powerpoint/2010/main" val="1503487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spalter eksemp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4" name="TextBox 22"/>
          <p:cNvSpPr txBox="1"/>
          <p:nvPr userDrawn="1"/>
        </p:nvSpPr>
        <p:spPr>
          <a:xfrm>
            <a:off x="6604000" y="2857500"/>
            <a:ext cx="184666" cy="369332"/>
          </a:xfrm>
          <a:prstGeom prst="rect">
            <a:avLst/>
          </a:prstGeom>
          <a:noFill/>
        </p:spPr>
        <p:txBody>
          <a:bodyPr wrap="none" rtlCol="0">
            <a:spAutoFit/>
          </a:bodyPr>
          <a:lstStyle/>
          <a:p>
            <a:endParaRPr lang="en-US" dirty="0"/>
          </a:p>
        </p:txBody>
      </p:sp>
      <p:cxnSp>
        <p:nvCxnSpPr>
          <p:cNvPr id="12" name="Straight Connector 33"/>
          <p:cNvCxnSpPr/>
          <p:nvPr userDrawn="1"/>
        </p:nvCxnSpPr>
        <p:spPr>
          <a:xfrm>
            <a:off x="6097107" y="1464309"/>
            <a:ext cx="0" cy="454279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Pladsholder til indhold 13"/>
          <p:cNvSpPr>
            <a:spLocks noGrp="1"/>
          </p:cNvSpPr>
          <p:nvPr>
            <p:ph sz="quarter" idx="11"/>
          </p:nvPr>
        </p:nvSpPr>
        <p:spPr>
          <a:xfrm>
            <a:off x="838200" y="1464308"/>
            <a:ext cx="4860000" cy="1548131"/>
          </a:xfrm>
        </p:spPr>
        <p:txBody>
          <a:bodyPr/>
          <a:lstStyle>
            <a:lvl1pPr marL="0" indent="0">
              <a:buNone/>
              <a:defRPr/>
            </a:lvl1pPr>
          </a:lstStyle>
          <a:p>
            <a:pPr lvl="0"/>
            <a:r>
              <a:rPr lang="da-DK"/>
              <a:t>Rediger typografien i masterens</a:t>
            </a:r>
          </a:p>
        </p:txBody>
      </p:sp>
      <p:sp>
        <p:nvSpPr>
          <p:cNvPr id="17" name="Pladsholder til indhold 13"/>
          <p:cNvSpPr>
            <a:spLocks noGrp="1"/>
          </p:cNvSpPr>
          <p:nvPr>
            <p:ph sz="quarter" idx="13"/>
          </p:nvPr>
        </p:nvSpPr>
        <p:spPr>
          <a:xfrm>
            <a:off x="6496624" y="1464308"/>
            <a:ext cx="4860000" cy="1548131"/>
          </a:xfrm>
        </p:spPr>
        <p:txBody>
          <a:bodyPr/>
          <a:lstStyle>
            <a:lvl1pPr marL="0" indent="0">
              <a:buNone/>
              <a:defRPr/>
            </a:lvl1pPr>
          </a:lstStyle>
          <a:p>
            <a:pPr lvl="0"/>
            <a:r>
              <a:rPr lang="da-DK"/>
              <a:t>Rediger typografien i masterens</a:t>
            </a:r>
          </a:p>
        </p:txBody>
      </p:sp>
      <p:sp>
        <p:nvSpPr>
          <p:cNvPr id="22" name="Pladsholder til tekst 21"/>
          <p:cNvSpPr>
            <a:spLocks noGrp="1"/>
          </p:cNvSpPr>
          <p:nvPr>
            <p:ph type="body" sz="quarter" idx="14"/>
          </p:nvPr>
        </p:nvSpPr>
        <p:spPr>
          <a:xfrm>
            <a:off x="838198" y="3132137"/>
            <a:ext cx="4860000" cy="338137"/>
          </a:xfrm>
        </p:spPr>
        <p:txBody>
          <a:bodyPr/>
          <a:lstStyle>
            <a:lvl1pPr marL="0" indent="0">
              <a:buNone/>
              <a:defRPr b="1"/>
            </a:lvl1pPr>
          </a:lstStyle>
          <a:p>
            <a:pPr lvl="0"/>
            <a:r>
              <a:rPr lang="da-DK"/>
              <a:t>Rediger typografien i masterens</a:t>
            </a:r>
          </a:p>
        </p:txBody>
      </p:sp>
      <p:sp>
        <p:nvSpPr>
          <p:cNvPr id="24" name="Pladsholder til tekst 23"/>
          <p:cNvSpPr>
            <a:spLocks noGrp="1"/>
          </p:cNvSpPr>
          <p:nvPr>
            <p:ph type="body" sz="quarter" idx="15"/>
          </p:nvPr>
        </p:nvSpPr>
        <p:spPr>
          <a:xfrm>
            <a:off x="837594" y="3487702"/>
            <a:ext cx="4860000" cy="2519397"/>
          </a:xfrm>
        </p:spPr>
        <p:txBody>
          <a:bodyPr>
            <a:normAutofit/>
          </a:bodyPr>
          <a:lstStyle>
            <a:lvl1pPr marL="0" indent="0">
              <a:lnSpc>
                <a:spcPct val="100000"/>
              </a:lnSpc>
              <a:buNone/>
              <a:defRPr sz="1400"/>
            </a:lvl1pPr>
          </a:lstStyle>
          <a:p>
            <a:pPr lvl="0"/>
            <a:r>
              <a:rPr lang="da-DK"/>
              <a:t>Rediger typografien i masterens</a:t>
            </a:r>
          </a:p>
        </p:txBody>
      </p:sp>
      <p:sp>
        <p:nvSpPr>
          <p:cNvPr id="25" name="Pladsholder til tekst 21"/>
          <p:cNvSpPr>
            <a:spLocks noGrp="1"/>
          </p:cNvSpPr>
          <p:nvPr>
            <p:ph type="body" sz="quarter" idx="16"/>
          </p:nvPr>
        </p:nvSpPr>
        <p:spPr>
          <a:xfrm>
            <a:off x="6496623" y="3132138"/>
            <a:ext cx="4860000" cy="338137"/>
          </a:xfrm>
        </p:spPr>
        <p:txBody>
          <a:bodyPr/>
          <a:lstStyle>
            <a:lvl1pPr marL="0" indent="0">
              <a:buNone/>
              <a:defRPr b="1"/>
            </a:lvl1pPr>
          </a:lstStyle>
          <a:p>
            <a:pPr lvl="0"/>
            <a:r>
              <a:rPr lang="da-DK"/>
              <a:t>Rediger typografien i masterens</a:t>
            </a:r>
          </a:p>
        </p:txBody>
      </p:sp>
      <p:sp>
        <p:nvSpPr>
          <p:cNvPr id="26" name="Pladsholder til tekst 23"/>
          <p:cNvSpPr>
            <a:spLocks noGrp="1"/>
          </p:cNvSpPr>
          <p:nvPr>
            <p:ph type="body" sz="quarter" idx="17"/>
          </p:nvPr>
        </p:nvSpPr>
        <p:spPr>
          <a:xfrm>
            <a:off x="6496015" y="3487703"/>
            <a:ext cx="4860000" cy="2519397"/>
          </a:xfrm>
        </p:spPr>
        <p:txBody>
          <a:bodyPr>
            <a:normAutofit/>
          </a:bodyPr>
          <a:lstStyle>
            <a:lvl1pPr marL="0" indent="0">
              <a:lnSpc>
                <a:spcPct val="100000"/>
              </a:lnSpc>
              <a:buNone/>
              <a:defRPr sz="1400"/>
            </a:lvl1pPr>
          </a:lstStyle>
          <a:p>
            <a:pPr lvl="0"/>
            <a:r>
              <a:rPr lang="da-DK"/>
              <a:t>Rediger typografien i masterens</a:t>
            </a:r>
          </a:p>
        </p:txBody>
      </p:sp>
    </p:spTree>
    <p:extLst>
      <p:ext uri="{BB962C8B-B14F-4D97-AF65-F5344CB8AC3E}">
        <p14:creationId xmlns:p14="http://schemas.microsoft.com/office/powerpoint/2010/main" val="424676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spalter eksemp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4" name="TextBox 22"/>
          <p:cNvSpPr txBox="1"/>
          <p:nvPr userDrawn="1"/>
        </p:nvSpPr>
        <p:spPr>
          <a:xfrm>
            <a:off x="6604000" y="2857500"/>
            <a:ext cx="184666" cy="369332"/>
          </a:xfrm>
          <a:prstGeom prst="rect">
            <a:avLst/>
          </a:prstGeom>
          <a:noFill/>
        </p:spPr>
        <p:txBody>
          <a:bodyPr wrap="none" rtlCol="0">
            <a:spAutoFit/>
          </a:bodyPr>
          <a:lstStyle/>
          <a:p>
            <a:endParaRPr lang="en-US" dirty="0"/>
          </a:p>
        </p:txBody>
      </p:sp>
      <p:cxnSp>
        <p:nvCxnSpPr>
          <p:cNvPr id="9" name="Straight Connector 30"/>
          <p:cNvCxnSpPr/>
          <p:nvPr userDrawn="1"/>
        </p:nvCxnSpPr>
        <p:spPr>
          <a:xfrm>
            <a:off x="7823200" y="1464310"/>
            <a:ext cx="0" cy="454279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cxnSp>
        <p:nvCxnSpPr>
          <p:cNvPr id="12" name="Straight Connector 33"/>
          <p:cNvCxnSpPr/>
          <p:nvPr userDrawn="1"/>
        </p:nvCxnSpPr>
        <p:spPr>
          <a:xfrm>
            <a:off x="4445000" y="1464310"/>
            <a:ext cx="0" cy="4542790"/>
          </a:xfrm>
          <a:prstGeom prst="line">
            <a:avLst/>
          </a:prstGeom>
          <a:ln>
            <a:solidFill>
              <a:schemeClr val="bg2"/>
            </a:solidFill>
          </a:ln>
        </p:spPr>
        <p:style>
          <a:lnRef idx="2">
            <a:schemeClr val="accent1"/>
          </a:lnRef>
          <a:fillRef idx="0">
            <a:schemeClr val="accent1"/>
          </a:fillRef>
          <a:effectRef idx="1">
            <a:schemeClr val="accent1"/>
          </a:effectRef>
          <a:fontRef idx="minor">
            <a:schemeClr val="tx1"/>
          </a:fontRef>
        </p:style>
      </p:cxnSp>
      <p:sp>
        <p:nvSpPr>
          <p:cNvPr id="14" name="Pladsholder til indhold 13"/>
          <p:cNvSpPr>
            <a:spLocks noGrp="1"/>
          </p:cNvSpPr>
          <p:nvPr>
            <p:ph sz="quarter" idx="11"/>
          </p:nvPr>
        </p:nvSpPr>
        <p:spPr>
          <a:xfrm>
            <a:off x="1278544" y="1464309"/>
            <a:ext cx="2874355" cy="1548131"/>
          </a:xfrm>
        </p:spPr>
        <p:txBody>
          <a:bodyPr/>
          <a:lstStyle>
            <a:lvl1pPr marL="0" indent="0">
              <a:buNone/>
              <a:defRPr/>
            </a:lvl1pPr>
          </a:lstStyle>
          <a:p>
            <a:pPr lvl="0"/>
            <a:r>
              <a:rPr lang="da-DK"/>
              <a:t>Rediger typografien i masterens</a:t>
            </a:r>
          </a:p>
        </p:txBody>
      </p:sp>
      <p:sp>
        <p:nvSpPr>
          <p:cNvPr id="16" name="Pladsholder til indhold 13"/>
          <p:cNvSpPr>
            <a:spLocks noGrp="1"/>
          </p:cNvSpPr>
          <p:nvPr>
            <p:ph sz="quarter" idx="12"/>
          </p:nvPr>
        </p:nvSpPr>
        <p:spPr>
          <a:xfrm>
            <a:off x="8039692" y="1464307"/>
            <a:ext cx="2874355" cy="1548131"/>
          </a:xfrm>
        </p:spPr>
        <p:txBody>
          <a:bodyPr/>
          <a:lstStyle>
            <a:lvl1pPr marL="0" indent="0">
              <a:buNone/>
              <a:defRPr/>
            </a:lvl1pPr>
          </a:lstStyle>
          <a:p>
            <a:pPr lvl="0"/>
            <a:r>
              <a:rPr lang="da-DK"/>
              <a:t>Rediger typografien i masterens</a:t>
            </a:r>
          </a:p>
        </p:txBody>
      </p:sp>
      <p:sp>
        <p:nvSpPr>
          <p:cNvPr id="17" name="Pladsholder til indhold 13"/>
          <p:cNvSpPr>
            <a:spLocks noGrp="1"/>
          </p:cNvSpPr>
          <p:nvPr>
            <p:ph sz="quarter" idx="13"/>
          </p:nvPr>
        </p:nvSpPr>
        <p:spPr>
          <a:xfrm>
            <a:off x="4682145" y="1464308"/>
            <a:ext cx="2874355" cy="1548131"/>
          </a:xfrm>
        </p:spPr>
        <p:txBody>
          <a:bodyPr/>
          <a:lstStyle>
            <a:lvl1pPr marL="0" indent="0">
              <a:buNone/>
              <a:defRPr/>
            </a:lvl1pPr>
          </a:lstStyle>
          <a:p>
            <a:pPr lvl="0"/>
            <a:r>
              <a:rPr lang="da-DK"/>
              <a:t>Rediger typografien i masterens</a:t>
            </a:r>
          </a:p>
        </p:txBody>
      </p:sp>
      <p:sp>
        <p:nvSpPr>
          <p:cNvPr id="22" name="Pladsholder til tekst 21"/>
          <p:cNvSpPr>
            <a:spLocks noGrp="1"/>
          </p:cNvSpPr>
          <p:nvPr>
            <p:ph type="body" sz="quarter" idx="14"/>
          </p:nvPr>
        </p:nvSpPr>
        <p:spPr>
          <a:xfrm>
            <a:off x="1278544" y="3132138"/>
            <a:ext cx="2874356" cy="338137"/>
          </a:xfrm>
        </p:spPr>
        <p:txBody>
          <a:bodyPr/>
          <a:lstStyle>
            <a:lvl1pPr marL="0" indent="0">
              <a:buNone/>
              <a:defRPr b="1"/>
            </a:lvl1pPr>
          </a:lstStyle>
          <a:p>
            <a:pPr lvl="0"/>
            <a:r>
              <a:rPr lang="da-DK"/>
              <a:t>Rediger typografien i masterens</a:t>
            </a:r>
          </a:p>
        </p:txBody>
      </p:sp>
      <p:sp>
        <p:nvSpPr>
          <p:cNvPr id="24" name="Pladsholder til tekst 23"/>
          <p:cNvSpPr>
            <a:spLocks noGrp="1"/>
          </p:cNvSpPr>
          <p:nvPr>
            <p:ph type="body" sz="quarter" idx="15"/>
          </p:nvPr>
        </p:nvSpPr>
        <p:spPr>
          <a:xfrm>
            <a:off x="1277938" y="3487703"/>
            <a:ext cx="2874962" cy="2519397"/>
          </a:xfrm>
        </p:spPr>
        <p:txBody>
          <a:bodyPr>
            <a:normAutofit/>
          </a:bodyPr>
          <a:lstStyle>
            <a:lvl1pPr marL="0" indent="0">
              <a:lnSpc>
                <a:spcPct val="100000"/>
              </a:lnSpc>
              <a:buNone/>
              <a:defRPr sz="1400"/>
            </a:lvl1pPr>
          </a:lstStyle>
          <a:p>
            <a:pPr lvl="0"/>
            <a:r>
              <a:rPr lang="da-DK"/>
              <a:t>Rediger typografien i masterens</a:t>
            </a:r>
          </a:p>
        </p:txBody>
      </p:sp>
      <p:sp>
        <p:nvSpPr>
          <p:cNvPr id="25" name="Pladsholder til tekst 21"/>
          <p:cNvSpPr>
            <a:spLocks noGrp="1"/>
          </p:cNvSpPr>
          <p:nvPr>
            <p:ph type="body" sz="quarter" idx="16"/>
          </p:nvPr>
        </p:nvSpPr>
        <p:spPr>
          <a:xfrm>
            <a:off x="4682144" y="3132138"/>
            <a:ext cx="2874356" cy="338137"/>
          </a:xfrm>
        </p:spPr>
        <p:txBody>
          <a:bodyPr/>
          <a:lstStyle>
            <a:lvl1pPr marL="0" indent="0">
              <a:buNone/>
              <a:defRPr b="1"/>
            </a:lvl1pPr>
          </a:lstStyle>
          <a:p>
            <a:pPr lvl="0"/>
            <a:r>
              <a:rPr lang="da-DK"/>
              <a:t>Rediger typografien i masterens</a:t>
            </a:r>
          </a:p>
        </p:txBody>
      </p:sp>
      <p:sp>
        <p:nvSpPr>
          <p:cNvPr id="26" name="Pladsholder til tekst 23"/>
          <p:cNvSpPr>
            <a:spLocks noGrp="1"/>
          </p:cNvSpPr>
          <p:nvPr>
            <p:ph type="body" sz="quarter" idx="17"/>
          </p:nvPr>
        </p:nvSpPr>
        <p:spPr>
          <a:xfrm>
            <a:off x="4681538" y="3487703"/>
            <a:ext cx="2874962" cy="2519397"/>
          </a:xfrm>
        </p:spPr>
        <p:txBody>
          <a:bodyPr>
            <a:normAutofit/>
          </a:bodyPr>
          <a:lstStyle>
            <a:lvl1pPr marL="0" indent="0">
              <a:lnSpc>
                <a:spcPct val="100000"/>
              </a:lnSpc>
              <a:buNone/>
              <a:defRPr sz="1400"/>
            </a:lvl1pPr>
          </a:lstStyle>
          <a:p>
            <a:pPr lvl="0"/>
            <a:r>
              <a:rPr lang="da-DK"/>
              <a:t>Rediger typografien i masterens</a:t>
            </a:r>
          </a:p>
        </p:txBody>
      </p:sp>
      <p:sp>
        <p:nvSpPr>
          <p:cNvPr id="27" name="Pladsholder til tekst 21"/>
          <p:cNvSpPr>
            <a:spLocks noGrp="1"/>
          </p:cNvSpPr>
          <p:nvPr>
            <p:ph type="body" sz="quarter" idx="18"/>
          </p:nvPr>
        </p:nvSpPr>
        <p:spPr>
          <a:xfrm>
            <a:off x="8039691" y="3132138"/>
            <a:ext cx="2874356" cy="338137"/>
          </a:xfrm>
        </p:spPr>
        <p:txBody>
          <a:bodyPr/>
          <a:lstStyle>
            <a:lvl1pPr marL="0" indent="0">
              <a:buNone/>
              <a:defRPr b="1"/>
            </a:lvl1pPr>
          </a:lstStyle>
          <a:p>
            <a:pPr lvl="0"/>
            <a:r>
              <a:rPr lang="da-DK"/>
              <a:t>Rediger typografien i masterens</a:t>
            </a:r>
          </a:p>
        </p:txBody>
      </p:sp>
      <p:sp>
        <p:nvSpPr>
          <p:cNvPr id="28" name="Pladsholder til tekst 23"/>
          <p:cNvSpPr>
            <a:spLocks noGrp="1"/>
          </p:cNvSpPr>
          <p:nvPr>
            <p:ph type="body" sz="quarter" idx="19"/>
          </p:nvPr>
        </p:nvSpPr>
        <p:spPr>
          <a:xfrm>
            <a:off x="8039085" y="3487703"/>
            <a:ext cx="2874962" cy="2519397"/>
          </a:xfrm>
        </p:spPr>
        <p:txBody>
          <a:bodyPr>
            <a:normAutofit/>
          </a:bodyPr>
          <a:lstStyle>
            <a:lvl1pPr marL="0" indent="0">
              <a:lnSpc>
                <a:spcPct val="100000"/>
              </a:lnSpc>
              <a:buNone/>
              <a:defRPr sz="1400"/>
            </a:lvl1pPr>
          </a:lstStyle>
          <a:p>
            <a:pPr lvl="0"/>
            <a:r>
              <a:rPr lang="da-DK"/>
              <a:t>Rediger typografien i masterens</a:t>
            </a:r>
          </a:p>
        </p:txBody>
      </p:sp>
    </p:spTree>
    <p:extLst>
      <p:ext uri="{BB962C8B-B14F-4D97-AF65-F5344CB8AC3E}">
        <p14:creationId xmlns:p14="http://schemas.microsoft.com/office/powerpoint/2010/main" val="1799867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ktabok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grpSp>
        <p:nvGrpSpPr>
          <p:cNvPr id="9" name="Gruppe 8"/>
          <p:cNvGrpSpPr/>
          <p:nvPr userDrawn="1"/>
        </p:nvGrpSpPr>
        <p:grpSpPr>
          <a:xfrm>
            <a:off x="831456" y="1458223"/>
            <a:ext cx="480786" cy="480786"/>
            <a:chOff x="687614" y="1587499"/>
            <a:chExt cx="480786" cy="480786"/>
          </a:xfrm>
        </p:grpSpPr>
        <p:sp>
          <p:nvSpPr>
            <p:cNvPr id="4" name="Oval 19"/>
            <p:cNvSpPr/>
            <p:nvPr userDrawn="1"/>
          </p:nvSpPr>
          <p:spPr>
            <a:xfrm flipV="1">
              <a:off x="687614" y="1587499"/>
              <a:ext cx="480786" cy="480786"/>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20"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7521" y="1698638"/>
              <a:ext cx="410348" cy="267866"/>
            </a:xfrm>
            <a:prstGeom prst="rect">
              <a:avLst/>
            </a:prstGeom>
          </p:spPr>
        </p:pic>
      </p:grpSp>
      <p:sp>
        <p:nvSpPr>
          <p:cNvPr id="7" name="Rectangle 2"/>
          <p:cNvSpPr/>
          <p:nvPr userDrawn="1"/>
        </p:nvSpPr>
        <p:spPr>
          <a:xfrm>
            <a:off x="6700157" y="1296000"/>
            <a:ext cx="4653643" cy="4615200"/>
          </a:xfrm>
          <a:prstGeom prst="rect">
            <a:avLst/>
          </a:prstGeom>
          <a:solidFill>
            <a:srgbClr val="06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ladsholder til tekst 10"/>
          <p:cNvSpPr>
            <a:spLocks noGrp="1"/>
          </p:cNvSpPr>
          <p:nvPr>
            <p:ph type="body" sz="quarter" idx="11" hasCustomPrompt="1"/>
          </p:nvPr>
        </p:nvSpPr>
        <p:spPr>
          <a:xfrm>
            <a:off x="1358893" y="1519934"/>
            <a:ext cx="4813827" cy="379005"/>
          </a:xfrm>
        </p:spPr>
        <p:txBody>
          <a:bodyPr/>
          <a:lstStyle>
            <a:lvl1pPr marL="0" indent="0">
              <a:buNone/>
              <a:defRPr b="1"/>
            </a:lvl1pPr>
          </a:lstStyle>
          <a:p>
            <a:pPr lvl="0"/>
            <a:r>
              <a:rPr lang="da-DK" dirty="0"/>
              <a:t>Overskift</a:t>
            </a:r>
          </a:p>
        </p:txBody>
      </p:sp>
      <p:sp>
        <p:nvSpPr>
          <p:cNvPr id="13" name="Pladsholder til tekst 12"/>
          <p:cNvSpPr>
            <a:spLocks noGrp="1"/>
          </p:cNvSpPr>
          <p:nvPr>
            <p:ph type="body" sz="quarter" idx="12" hasCustomPrompt="1"/>
          </p:nvPr>
        </p:nvSpPr>
        <p:spPr>
          <a:xfrm>
            <a:off x="1358893" y="1903445"/>
            <a:ext cx="4813827" cy="4007756"/>
          </a:xfrm>
        </p:spPr>
        <p:txBody>
          <a:bodyPr/>
          <a:lstStyle>
            <a:lvl1pPr marL="0" indent="0">
              <a:buNone/>
              <a:defRPr/>
            </a:lvl1pPr>
          </a:lstStyle>
          <a:p>
            <a:pPr lvl="0"/>
            <a:r>
              <a:rPr lang="da-DK" dirty="0"/>
              <a:t>Brødtekst</a:t>
            </a:r>
          </a:p>
        </p:txBody>
      </p:sp>
      <p:sp>
        <p:nvSpPr>
          <p:cNvPr id="14" name="Pladsholder til tekst 10"/>
          <p:cNvSpPr>
            <a:spLocks noGrp="1"/>
          </p:cNvSpPr>
          <p:nvPr>
            <p:ph type="body" sz="quarter" idx="13" hasCustomPrompt="1"/>
          </p:nvPr>
        </p:nvSpPr>
        <p:spPr>
          <a:xfrm>
            <a:off x="6941976" y="1519935"/>
            <a:ext cx="4161453" cy="357362"/>
          </a:xfrm>
        </p:spPr>
        <p:txBody>
          <a:bodyPr/>
          <a:lstStyle>
            <a:lvl1pPr marL="0" indent="0">
              <a:buNone/>
              <a:defRPr b="1">
                <a:solidFill>
                  <a:schemeClr val="accent5"/>
                </a:solidFill>
              </a:defRPr>
            </a:lvl1pPr>
          </a:lstStyle>
          <a:p>
            <a:pPr lvl="0"/>
            <a:r>
              <a:rPr lang="da-DK" dirty="0"/>
              <a:t>Overskift</a:t>
            </a:r>
          </a:p>
        </p:txBody>
      </p:sp>
      <p:sp>
        <p:nvSpPr>
          <p:cNvPr id="15" name="Pladsholder til tekst 12"/>
          <p:cNvSpPr>
            <a:spLocks noGrp="1"/>
          </p:cNvSpPr>
          <p:nvPr>
            <p:ph type="body" sz="quarter" idx="14" hasCustomPrompt="1"/>
          </p:nvPr>
        </p:nvSpPr>
        <p:spPr>
          <a:xfrm>
            <a:off x="6941976" y="1903446"/>
            <a:ext cx="4161453" cy="3778898"/>
          </a:xfrm>
        </p:spPr>
        <p:txBody>
          <a:bodyPr/>
          <a:lstStyle>
            <a:lvl1pPr marL="0" indent="0">
              <a:buNone/>
              <a:defRPr>
                <a:solidFill>
                  <a:schemeClr val="bg1"/>
                </a:solidFill>
              </a:defRPr>
            </a:lvl1pPr>
          </a:lstStyle>
          <a:p>
            <a:pPr lvl="0"/>
            <a:r>
              <a:rPr lang="da-DK" dirty="0"/>
              <a:t>Brødtekst</a:t>
            </a:r>
          </a:p>
        </p:txBody>
      </p:sp>
    </p:spTree>
    <p:extLst>
      <p:ext uri="{BB962C8B-B14F-4D97-AF65-F5344CB8AC3E}">
        <p14:creationId xmlns:p14="http://schemas.microsoft.com/office/powerpoint/2010/main" val="468812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lepun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grpSp>
        <p:nvGrpSpPr>
          <p:cNvPr id="17" name="Gruppe 16"/>
          <p:cNvGrpSpPr/>
          <p:nvPr userDrawn="1"/>
        </p:nvGrpSpPr>
        <p:grpSpPr>
          <a:xfrm>
            <a:off x="838200" y="1533974"/>
            <a:ext cx="389015" cy="389015"/>
            <a:chOff x="7214376" y="1860545"/>
            <a:chExt cx="389015" cy="389015"/>
          </a:xfrm>
        </p:grpSpPr>
        <p:sp>
          <p:nvSpPr>
            <p:cNvPr id="11"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14" name="Pladsholder til tekst 13"/>
          <p:cNvSpPr>
            <a:spLocks noGrp="1"/>
          </p:cNvSpPr>
          <p:nvPr userDrawn="1">
            <p:ph type="body" sz="quarter" idx="11" hasCustomPrompt="1"/>
          </p:nvPr>
        </p:nvSpPr>
        <p:spPr>
          <a:xfrm>
            <a:off x="1350187" y="1533979"/>
            <a:ext cx="4320000" cy="274638"/>
          </a:xfrm>
        </p:spPr>
        <p:txBody>
          <a:bodyPr/>
          <a:lstStyle>
            <a:lvl1pPr marL="0" indent="0">
              <a:buNone/>
              <a:defRPr b="1">
                <a:solidFill>
                  <a:schemeClr val="tx1"/>
                </a:solidFill>
              </a:defRPr>
            </a:lvl1pPr>
          </a:lstStyle>
          <a:p>
            <a:pPr lvl="0"/>
            <a:r>
              <a:rPr lang="da-DK" dirty="0"/>
              <a:t>Overskrift</a:t>
            </a:r>
          </a:p>
        </p:txBody>
      </p:sp>
      <p:sp>
        <p:nvSpPr>
          <p:cNvPr id="16" name="Pladsholder til tekst 15"/>
          <p:cNvSpPr>
            <a:spLocks noGrp="1"/>
          </p:cNvSpPr>
          <p:nvPr userDrawn="1">
            <p:ph type="body" sz="quarter" idx="12"/>
          </p:nvPr>
        </p:nvSpPr>
        <p:spPr>
          <a:xfrm>
            <a:off x="1350187" y="1815549"/>
            <a:ext cx="4320000" cy="3600000"/>
          </a:xfrm>
        </p:spPr>
        <p:txBody>
          <a:bodyPr>
            <a:normAutofit/>
          </a:bodyPr>
          <a:lstStyle>
            <a:lvl1pPr marL="0" indent="0">
              <a:lnSpc>
                <a:spcPct val="100000"/>
              </a:lnSpc>
              <a:buNone/>
              <a:defRPr sz="1400"/>
            </a:lvl1pPr>
          </a:lstStyle>
          <a:p>
            <a:pPr lvl="0"/>
            <a:r>
              <a:rPr lang="da-DK"/>
              <a:t>Rediger typografien i masterens</a:t>
            </a:r>
          </a:p>
        </p:txBody>
      </p:sp>
      <p:grpSp>
        <p:nvGrpSpPr>
          <p:cNvPr id="28" name="Gruppe 27"/>
          <p:cNvGrpSpPr/>
          <p:nvPr userDrawn="1"/>
        </p:nvGrpSpPr>
        <p:grpSpPr>
          <a:xfrm>
            <a:off x="6521813" y="1528397"/>
            <a:ext cx="389015" cy="389015"/>
            <a:chOff x="7214376" y="1860545"/>
            <a:chExt cx="389015" cy="389015"/>
          </a:xfrm>
        </p:grpSpPr>
        <p:sp>
          <p:nvSpPr>
            <p:cNvPr id="29"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1" name="Pladsholder til tekst 13"/>
          <p:cNvSpPr>
            <a:spLocks noGrp="1"/>
          </p:cNvSpPr>
          <p:nvPr>
            <p:ph type="body" sz="quarter" idx="17" hasCustomPrompt="1"/>
          </p:nvPr>
        </p:nvSpPr>
        <p:spPr>
          <a:xfrm>
            <a:off x="7033800" y="1528402"/>
            <a:ext cx="4320000" cy="274638"/>
          </a:xfrm>
        </p:spPr>
        <p:txBody>
          <a:bodyPr/>
          <a:lstStyle>
            <a:lvl1pPr marL="0" indent="0">
              <a:buNone/>
              <a:defRPr b="1">
                <a:solidFill>
                  <a:schemeClr val="tx1"/>
                </a:solidFill>
              </a:defRPr>
            </a:lvl1pPr>
          </a:lstStyle>
          <a:p>
            <a:pPr lvl="0"/>
            <a:r>
              <a:rPr lang="da-DK" dirty="0"/>
              <a:t>Overskrift</a:t>
            </a:r>
          </a:p>
        </p:txBody>
      </p:sp>
      <p:sp>
        <p:nvSpPr>
          <p:cNvPr id="32" name="Pladsholder til tekst 15"/>
          <p:cNvSpPr>
            <a:spLocks noGrp="1"/>
          </p:cNvSpPr>
          <p:nvPr>
            <p:ph type="body" sz="quarter" idx="18"/>
          </p:nvPr>
        </p:nvSpPr>
        <p:spPr>
          <a:xfrm>
            <a:off x="7033800" y="1809972"/>
            <a:ext cx="4320000" cy="3600000"/>
          </a:xfrm>
        </p:spPr>
        <p:txBody>
          <a:bodyPr>
            <a:normAutofit/>
          </a:bodyPr>
          <a:lstStyle>
            <a:lvl1pPr marL="0" indent="0">
              <a:lnSpc>
                <a:spcPct val="100000"/>
              </a:lnSpc>
              <a:buNone/>
              <a:defRPr sz="1400"/>
            </a:lvl1pPr>
          </a:lstStyle>
          <a:p>
            <a:pPr lvl="0"/>
            <a:r>
              <a:rPr lang="da-DK"/>
              <a:t>Rediger typografien i masterens</a:t>
            </a:r>
          </a:p>
        </p:txBody>
      </p:sp>
    </p:spTree>
    <p:extLst>
      <p:ext uri="{BB962C8B-B14F-4D97-AF65-F5344CB8AC3E}">
        <p14:creationId xmlns:p14="http://schemas.microsoft.com/office/powerpoint/2010/main" val="457163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lepun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grpSp>
        <p:nvGrpSpPr>
          <p:cNvPr id="17" name="Gruppe 16"/>
          <p:cNvGrpSpPr/>
          <p:nvPr userDrawn="1"/>
        </p:nvGrpSpPr>
        <p:grpSpPr>
          <a:xfrm>
            <a:off x="838200" y="1533974"/>
            <a:ext cx="389015" cy="389015"/>
            <a:chOff x="7214376" y="1860545"/>
            <a:chExt cx="389015" cy="389015"/>
          </a:xfrm>
        </p:grpSpPr>
        <p:sp>
          <p:nvSpPr>
            <p:cNvPr id="11"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14" name="Pladsholder til tekst 13"/>
          <p:cNvSpPr>
            <a:spLocks noGrp="1"/>
          </p:cNvSpPr>
          <p:nvPr userDrawn="1">
            <p:ph type="body" sz="quarter" idx="11" hasCustomPrompt="1"/>
          </p:nvPr>
        </p:nvSpPr>
        <p:spPr>
          <a:xfrm>
            <a:off x="1350187" y="1533979"/>
            <a:ext cx="4320000" cy="274638"/>
          </a:xfrm>
        </p:spPr>
        <p:txBody>
          <a:bodyPr/>
          <a:lstStyle>
            <a:lvl1pPr marL="0" indent="0">
              <a:buNone/>
              <a:defRPr b="1">
                <a:solidFill>
                  <a:schemeClr val="tx1"/>
                </a:solidFill>
              </a:defRPr>
            </a:lvl1pPr>
          </a:lstStyle>
          <a:p>
            <a:pPr lvl="0"/>
            <a:r>
              <a:rPr lang="da-DK" dirty="0"/>
              <a:t>Overskrift</a:t>
            </a:r>
          </a:p>
        </p:txBody>
      </p:sp>
      <p:sp>
        <p:nvSpPr>
          <p:cNvPr id="16" name="Pladsholder til tekst 15"/>
          <p:cNvSpPr>
            <a:spLocks noGrp="1"/>
          </p:cNvSpPr>
          <p:nvPr userDrawn="1">
            <p:ph type="body" sz="quarter" idx="12"/>
          </p:nvPr>
        </p:nvSpPr>
        <p:spPr>
          <a:xfrm>
            <a:off x="1350187" y="1815549"/>
            <a:ext cx="4320000" cy="1800000"/>
          </a:xfrm>
        </p:spPr>
        <p:txBody>
          <a:bodyPr>
            <a:normAutofit/>
          </a:bodyPr>
          <a:lstStyle>
            <a:lvl1pPr marL="0" indent="0">
              <a:lnSpc>
                <a:spcPct val="100000"/>
              </a:lnSpc>
              <a:buNone/>
              <a:defRPr sz="1400"/>
            </a:lvl1pPr>
          </a:lstStyle>
          <a:p>
            <a:pPr lvl="0"/>
            <a:r>
              <a:rPr lang="da-DK"/>
              <a:t>Rediger typografien i masterens</a:t>
            </a:r>
          </a:p>
        </p:txBody>
      </p:sp>
      <p:grpSp>
        <p:nvGrpSpPr>
          <p:cNvPr id="18" name="Gruppe 17"/>
          <p:cNvGrpSpPr/>
          <p:nvPr userDrawn="1"/>
        </p:nvGrpSpPr>
        <p:grpSpPr>
          <a:xfrm>
            <a:off x="838200" y="4010572"/>
            <a:ext cx="389015" cy="389015"/>
            <a:chOff x="7214376" y="1860545"/>
            <a:chExt cx="389015" cy="389015"/>
          </a:xfrm>
        </p:grpSpPr>
        <p:sp>
          <p:nvSpPr>
            <p:cNvPr id="19"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21" name="Pladsholder til tekst 13"/>
          <p:cNvSpPr>
            <a:spLocks noGrp="1"/>
          </p:cNvSpPr>
          <p:nvPr>
            <p:ph type="body" sz="quarter" idx="13" hasCustomPrompt="1"/>
          </p:nvPr>
        </p:nvSpPr>
        <p:spPr>
          <a:xfrm>
            <a:off x="1350187" y="4010577"/>
            <a:ext cx="4320000" cy="274638"/>
          </a:xfrm>
        </p:spPr>
        <p:txBody>
          <a:bodyPr/>
          <a:lstStyle>
            <a:lvl1pPr marL="0" indent="0">
              <a:buNone/>
              <a:defRPr b="1">
                <a:solidFill>
                  <a:schemeClr val="tx1"/>
                </a:solidFill>
              </a:defRPr>
            </a:lvl1pPr>
          </a:lstStyle>
          <a:p>
            <a:pPr lvl="0"/>
            <a:r>
              <a:rPr lang="da-DK" dirty="0"/>
              <a:t>Overskrift</a:t>
            </a:r>
          </a:p>
        </p:txBody>
      </p:sp>
      <p:sp>
        <p:nvSpPr>
          <p:cNvPr id="22" name="Pladsholder til tekst 15"/>
          <p:cNvSpPr>
            <a:spLocks noGrp="1"/>
          </p:cNvSpPr>
          <p:nvPr>
            <p:ph type="body" sz="quarter" idx="14"/>
          </p:nvPr>
        </p:nvSpPr>
        <p:spPr>
          <a:xfrm>
            <a:off x="1350187" y="4292147"/>
            <a:ext cx="4320000" cy="1800000"/>
          </a:xfrm>
        </p:spPr>
        <p:txBody>
          <a:bodyPr>
            <a:normAutofit/>
          </a:bodyPr>
          <a:lstStyle>
            <a:lvl1pPr marL="0" indent="0">
              <a:lnSpc>
                <a:spcPct val="100000"/>
              </a:lnSpc>
              <a:buNone/>
              <a:defRPr sz="1400"/>
            </a:lvl1pPr>
          </a:lstStyle>
          <a:p>
            <a:pPr lvl="0"/>
            <a:r>
              <a:rPr lang="da-DK"/>
              <a:t>Rediger typografien i masterens</a:t>
            </a:r>
          </a:p>
        </p:txBody>
      </p:sp>
      <p:grpSp>
        <p:nvGrpSpPr>
          <p:cNvPr id="28" name="Gruppe 27"/>
          <p:cNvGrpSpPr/>
          <p:nvPr userDrawn="1"/>
        </p:nvGrpSpPr>
        <p:grpSpPr>
          <a:xfrm>
            <a:off x="6521813" y="1528397"/>
            <a:ext cx="389015" cy="389015"/>
            <a:chOff x="7214376" y="1860545"/>
            <a:chExt cx="389015" cy="389015"/>
          </a:xfrm>
        </p:grpSpPr>
        <p:sp>
          <p:nvSpPr>
            <p:cNvPr id="29"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1" name="Pladsholder til tekst 13"/>
          <p:cNvSpPr>
            <a:spLocks noGrp="1"/>
          </p:cNvSpPr>
          <p:nvPr>
            <p:ph type="body" sz="quarter" idx="17" hasCustomPrompt="1"/>
          </p:nvPr>
        </p:nvSpPr>
        <p:spPr>
          <a:xfrm>
            <a:off x="7033800" y="1528402"/>
            <a:ext cx="4320000" cy="274638"/>
          </a:xfrm>
        </p:spPr>
        <p:txBody>
          <a:bodyPr/>
          <a:lstStyle>
            <a:lvl1pPr marL="0" indent="0">
              <a:buNone/>
              <a:defRPr b="1">
                <a:solidFill>
                  <a:schemeClr val="tx1"/>
                </a:solidFill>
              </a:defRPr>
            </a:lvl1pPr>
          </a:lstStyle>
          <a:p>
            <a:pPr lvl="0"/>
            <a:r>
              <a:rPr lang="da-DK" dirty="0"/>
              <a:t>Overskrift</a:t>
            </a:r>
          </a:p>
        </p:txBody>
      </p:sp>
      <p:sp>
        <p:nvSpPr>
          <p:cNvPr id="32" name="Pladsholder til tekst 15"/>
          <p:cNvSpPr>
            <a:spLocks noGrp="1"/>
          </p:cNvSpPr>
          <p:nvPr>
            <p:ph type="body" sz="quarter" idx="18"/>
          </p:nvPr>
        </p:nvSpPr>
        <p:spPr>
          <a:xfrm>
            <a:off x="7033800" y="1809972"/>
            <a:ext cx="4320000" cy="1800000"/>
          </a:xfrm>
        </p:spPr>
        <p:txBody>
          <a:bodyPr>
            <a:normAutofit/>
          </a:bodyPr>
          <a:lstStyle>
            <a:lvl1pPr marL="0" indent="0">
              <a:lnSpc>
                <a:spcPct val="100000"/>
              </a:lnSpc>
              <a:buNone/>
              <a:defRPr sz="1400"/>
            </a:lvl1pPr>
          </a:lstStyle>
          <a:p>
            <a:pPr lvl="0"/>
            <a:r>
              <a:rPr lang="da-DK"/>
              <a:t>Rediger typografien i masterens</a:t>
            </a:r>
          </a:p>
        </p:txBody>
      </p:sp>
      <p:grpSp>
        <p:nvGrpSpPr>
          <p:cNvPr id="33" name="Gruppe 32"/>
          <p:cNvGrpSpPr/>
          <p:nvPr userDrawn="1"/>
        </p:nvGrpSpPr>
        <p:grpSpPr>
          <a:xfrm>
            <a:off x="6521813" y="4004995"/>
            <a:ext cx="389015" cy="389015"/>
            <a:chOff x="7214376" y="1860545"/>
            <a:chExt cx="389015" cy="389015"/>
          </a:xfrm>
        </p:grpSpPr>
        <p:sp>
          <p:nvSpPr>
            <p:cNvPr id="34"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6" name="Pladsholder til tekst 13"/>
          <p:cNvSpPr>
            <a:spLocks noGrp="1"/>
          </p:cNvSpPr>
          <p:nvPr>
            <p:ph type="body" sz="quarter" idx="19" hasCustomPrompt="1"/>
          </p:nvPr>
        </p:nvSpPr>
        <p:spPr>
          <a:xfrm>
            <a:off x="7033800" y="4005000"/>
            <a:ext cx="4320000" cy="274638"/>
          </a:xfrm>
        </p:spPr>
        <p:txBody>
          <a:bodyPr/>
          <a:lstStyle>
            <a:lvl1pPr marL="0" indent="0">
              <a:buNone/>
              <a:defRPr b="1">
                <a:solidFill>
                  <a:schemeClr val="tx1"/>
                </a:solidFill>
              </a:defRPr>
            </a:lvl1pPr>
          </a:lstStyle>
          <a:p>
            <a:pPr lvl="0"/>
            <a:r>
              <a:rPr lang="da-DK" dirty="0"/>
              <a:t>Overskrift</a:t>
            </a:r>
          </a:p>
        </p:txBody>
      </p:sp>
      <p:sp>
        <p:nvSpPr>
          <p:cNvPr id="37" name="Pladsholder til tekst 15"/>
          <p:cNvSpPr>
            <a:spLocks noGrp="1"/>
          </p:cNvSpPr>
          <p:nvPr>
            <p:ph type="body" sz="quarter" idx="20"/>
          </p:nvPr>
        </p:nvSpPr>
        <p:spPr>
          <a:xfrm>
            <a:off x="7033800" y="4286570"/>
            <a:ext cx="4320000" cy="1800000"/>
          </a:xfrm>
        </p:spPr>
        <p:txBody>
          <a:bodyPr>
            <a:normAutofit/>
          </a:bodyPr>
          <a:lstStyle>
            <a:lvl1pPr marL="0" indent="0">
              <a:lnSpc>
                <a:spcPct val="100000"/>
              </a:lnSpc>
              <a:buNone/>
              <a:defRPr sz="1400"/>
            </a:lvl1pPr>
          </a:lstStyle>
          <a:p>
            <a:pPr lvl="0"/>
            <a:r>
              <a:rPr lang="da-DK"/>
              <a:t>Rediger typografien i masterens</a:t>
            </a:r>
          </a:p>
        </p:txBody>
      </p:sp>
    </p:spTree>
    <p:extLst>
      <p:ext uri="{BB962C8B-B14F-4D97-AF65-F5344CB8AC3E}">
        <p14:creationId xmlns:p14="http://schemas.microsoft.com/office/powerpoint/2010/main" val="4056749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Pilepun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grpSp>
        <p:nvGrpSpPr>
          <p:cNvPr id="17" name="Gruppe 16"/>
          <p:cNvGrpSpPr/>
          <p:nvPr userDrawn="1"/>
        </p:nvGrpSpPr>
        <p:grpSpPr>
          <a:xfrm>
            <a:off x="838200" y="1533974"/>
            <a:ext cx="389015" cy="389015"/>
            <a:chOff x="7214376" y="1860545"/>
            <a:chExt cx="389015" cy="389015"/>
          </a:xfrm>
        </p:grpSpPr>
        <p:sp>
          <p:nvSpPr>
            <p:cNvPr id="11"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14" name="Pladsholder til tekst 13"/>
          <p:cNvSpPr>
            <a:spLocks noGrp="1"/>
          </p:cNvSpPr>
          <p:nvPr userDrawn="1">
            <p:ph type="body" sz="quarter" idx="11" hasCustomPrompt="1"/>
          </p:nvPr>
        </p:nvSpPr>
        <p:spPr>
          <a:xfrm>
            <a:off x="1350187" y="1533979"/>
            <a:ext cx="4320000" cy="274638"/>
          </a:xfrm>
        </p:spPr>
        <p:txBody>
          <a:bodyPr/>
          <a:lstStyle>
            <a:lvl1pPr marL="0" indent="0">
              <a:buNone/>
              <a:defRPr b="1">
                <a:solidFill>
                  <a:schemeClr val="tx1"/>
                </a:solidFill>
              </a:defRPr>
            </a:lvl1pPr>
          </a:lstStyle>
          <a:p>
            <a:pPr lvl="0"/>
            <a:r>
              <a:rPr lang="da-DK" dirty="0"/>
              <a:t>Overskrift</a:t>
            </a:r>
          </a:p>
        </p:txBody>
      </p:sp>
      <p:sp>
        <p:nvSpPr>
          <p:cNvPr id="16" name="Pladsholder til tekst 15"/>
          <p:cNvSpPr>
            <a:spLocks noGrp="1"/>
          </p:cNvSpPr>
          <p:nvPr userDrawn="1">
            <p:ph type="body" sz="quarter" idx="12"/>
          </p:nvPr>
        </p:nvSpPr>
        <p:spPr>
          <a:xfrm>
            <a:off x="1350187" y="1815549"/>
            <a:ext cx="4320000" cy="1020762"/>
          </a:xfrm>
        </p:spPr>
        <p:txBody>
          <a:bodyPr>
            <a:normAutofit/>
          </a:bodyPr>
          <a:lstStyle>
            <a:lvl1pPr marL="0" indent="0">
              <a:lnSpc>
                <a:spcPct val="100000"/>
              </a:lnSpc>
              <a:buNone/>
              <a:defRPr sz="1400"/>
            </a:lvl1pPr>
          </a:lstStyle>
          <a:p>
            <a:pPr lvl="0"/>
            <a:r>
              <a:rPr lang="da-DK"/>
              <a:t>Rediger typografien i masterens</a:t>
            </a:r>
          </a:p>
        </p:txBody>
      </p:sp>
      <p:grpSp>
        <p:nvGrpSpPr>
          <p:cNvPr id="18" name="Gruppe 17"/>
          <p:cNvGrpSpPr/>
          <p:nvPr userDrawn="1"/>
        </p:nvGrpSpPr>
        <p:grpSpPr>
          <a:xfrm>
            <a:off x="838200" y="3021524"/>
            <a:ext cx="389015" cy="389015"/>
            <a:chOff x="7214376" y="1860545"/>
            <a:chExt cx="389015" cy="389015"/>
          </a:xfrm>
        </p:grpSpPr>
        <p:sp>
          <p:nvSpPr>
            <p:cNvPr id="19"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21" name="Pladsholder til tekst 13"/>
          <p:cNvSpPr>
            <a:spLocks noGrp="1"/>
          </p:cNvSpPr>
          <p:nvPr>
            <p:ph type="body" sz="quarter" idx="13" hasCustomPrompt="1"/>
          </p:nvPr>
        </p:nvSpPr>
        <p:spPr>
          <a:xfrm>
            <a:off x="1350187" y="3021529"/>
            <a:ext cx="4320000" cy="274638"/>
          </a:xfrm>
        </p:spPr>
        <p:txBody>
          <a:bodyPr/>
          <a:lstStyle>
            <a:lvl1pPr marL="0" indent="0">
              <a:buNone/>
              <a:defRPr b="1">
                <a:solidFill>
                  <a:schemeClr val="tx1"/>
                </a:solidFill>
              </a:defRPr>
            </a:lvl1pPr>
          </a:lstStyle>
          <a:p>
            <a:pPr lvl="0"/>
            <a:r>
              <a:rPr lang="da-DK" dirty="0"/>
              <a:t>Overskrift</a:t>
            </a:r>
          </a:p>
        </p:txBody>
      </p:sp>
      <p:sp>
        <p:nvSpPr>
          <p:cNvPr id="22" name="Pladsholder til tekst 15"/>
          <p:cNvSpPr>
            <a:spLocks noGrp="1"/>
          </p:cNvSpPr>
          <p:nvPr>
            <p:ph type="body" sz="quarter" idx="14"/>
          </p:nvPr>
        </p:nvSpPr>
        <p:spPr>
          <a:xfrm>
            <a:off x="1350187" y="3303099"/>
            <a:ext cx="4320000" cy="1020762"/>
          </a:xfrm>
        </p:spPr>
        <p:txBody>
          <a:bodyPr>
            <a:normAutofit/>
          </a:bodyPr>
          <a:lstStyle>
            <a:lvl1pPr marL="0" indent="0">
              <a:lnSpc>
                <a:spcPct val="100000"/>
              </a:lnSpc>
              <a:buNone/>
              <a:defRPr sz="1400"/>
            </a:lvl1pPr>
          </a:lstStyle>
          <a:p>
            <a:pPr lvl="0"/>
            <a:r>
              <a:rPr lang="da-DK"/>
              <a:t>Rediger typografien i masterens</a:t>
            </a:r>
          </a:p>
        </p:txBody>
      </p:sp>
      <p:grpSp>
        <p:nvGrpSpPr>
          <p:cNvPr id="23" name="Gruppe 22"/>
          <p:cNvGrpSpPr/>
          <p:nvPr userDrawn="1"/>
        </p:nvGrpSpPr>
        <p:grpSpPr>
          <a:xfrm>
            <a:off x="838200" y="4509074"/>
            <a:ext cx="389015" cy="389015"/>
            <a:chOff x="7214376" y="1860545"/>
            <a:chExt cx="389015" cy="389015"/>
          </a:xfrm>
        </p:grpSpPr>
        <p:sp>
          <p:nvSpPr>
            <p:cNvPr id="24"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26" name="Pladsholder til tekst 13"/>
          <p:cNvSpPr>
            <a:spLocks noGrp="1"/>
          </p:cNvSpPr>
          <p:nvPr>
            <p:ph type="body" sz="quarter" idx="15" hasCustomPrompt="1"/>
          </p:nvPr>
        </p:nvSpPr>
        <p:spPr>
          <a:xfrm>
            <a:off x="1350187" y="4509079"/>
            <a:ext cx="4320000" cy="274638"/>
          </a:xfrm>
        </p:spPr>
        <p:txBody>
          <a:bodyPr/>
          <a:lstStyle>
            <a:lvl1pPr marL="0" indent="0">
              <a:buNone/>
              <a:defRPr b="1">
                <a:solidFill>
                  <a:schemeClr val="tx1"/>
                </a:solidFill>
              </a:defRPr>
            </a:lvl1pPr>
          </a:lstStyle>
          <a:p>
            <a:pPr lvl="0"/>
            <a:r>
              <a:rPr lang="da-DK" dirty="0"/>
              <a:t>Overskrift</a:t>
            </a:r>
          </a:p>
        </p:txBody>
      </p:sp>
      <p:sp>
        <p:nvSpPr>
          <p:cNvPr id="27" name="Pladsholder til tekst 15"/>
          <p:cNvSpPr>
            <a:spLocks noGrp="1"/>
          </p:cNvSpPr>
          <p:nvPr>
            <p:ph type="body" sz="quarter" idx="16"/>
          </p:nvPr>
        </p:nvSpPr>
        <p:spPr>
          <a:xfrm>
            <a:off x="1350187" y="4790649"/>
            <a:ext cx="4320000" cy="1020762"/>
          </a:xfrm>
        </p:spPr>
        <p:txBody>
          <a:bodyPr>
            <a:normAutofit/>
          </a:bodyPr>
          <a:lstStyle>
            <a:lvl1pPr marL="0" indent="0">
              <a:lnSpc>
                <a:spcPct val="100000"/>
              </a:lnSpc>
              <a:buNone/>
              <a:defRPr sz="1400"/>
            </a:lvl1pPr>
          </a:lstStyle>
          <a:p>
            <a:pPr lvl="0"/>
            <a:r>
              <a:rPr lang="da-DK"/>
              <a:t>Rediger typografien i masterens</a:t>
            </a:r>
          </a:p>
        </p:txBody>
      </p:sp>
      <p:grpSp>
        <p:nvGrpSpPr>
          <p:cNvPr id="28" name="Gruppe 27"/>
          <p:cNvGrpSpPr/>
          <p:nvPr userDrawn="1"/>
        </p:nvGrpSpPr>
        <p:grpSpPr>
          <a:xfrm>
            <a:off x="6521813" y="1528397"/>
            <a:ext cx="389015" cy="389015"/>
            <a:chOff x="7214376" y="1860545"/>
            <a:chExt cx="389015" cy="389015"/>
          </a:xfrm>
        </p:grpSpPr>
        <p:sp>
          <p:nvSpPr>
            <p:cNvPr id="29"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1" name="Pladsholder til tekst 13"/>
          <p:cNvSpPr>
            <a:spLocks noGrp="1"/>
          </p:cNvSpPr>
          <p:nvPr>
            <p:ph type="body" sz="quarter" idx="17" hasCustomPrompt="1"/>
          </p:nvPr>
        </p:nvSpPr>
        <p:spPr>
          <a:xfrm>
            <a:off x="7033800" y="1528402"/>
            <a:ext cx="4320000" cy="274638"/>
          </a:xfrm>
        </p:spPr>
        <p:txBody>
          <a:bodyPr/>
          <a:lstStyle>
            <a:lvl1pPr marL="0" indent="0">
              <a:buNone/>
              <a:defRPr b="1">
                <a:solidFill>
                  <a:schemeClr val="tx1"/>
                </a:solidFill>
              </a:defRPr>
            </a:lvl1pPr>
          </a:lstStyle>
          <a:p>
            <a:pPr lvl="0"/>
            <a:r>
              <a:rPr lang="da-DK" dirty="0"/>
              <a:t>Overskrift</a:t>
            </a:r>
          </a:p>
        </p:txBody>
      </p:sp>
      <p:sp>
        <p:nvSpPr>
          <p:cNvPr id="32" name="Pladsholder til tekst 15"/>
          <p:cNvSpPr>
            <a:spLocks noGrp="1"/>
          </p:cNvSpPr>
          <p:nvPr>
            <p:ph type="body" sz="quarter" idx="18"/>
          </p:nvPr>
        </p:nvSpPr>
        <p:spPr>
          <a:xfrm>
            <a:off x="7033800" y="1809972"/>
            <a:ext cx="4320000" cy="1020762"/>
          </a:xfrm>
        </p:spPr>
        <p:txBody>
          <a:bodyPr>
            <a:normAutofit/>
          </a:bodyPr>
          <a:lstStyle>
            <a:lvl1pPr marL="0" indent="0">
              <a:lnSpc>
                <a:spcPct val="100000"/>
              </a:lnSpc>
              <a:buNone/>
              <a:defRPr sz="1400"/>
            </a:lvl1pPr>
          </a:lstStyle>
          <a:p>
            <a:pPr lvl="0"/>
            <a:r>
              <a:rPr lang="da-DK"/>
              <a:t>Rediger typografien i masterens</a:t>
            </a:r>
          </a:p>
        </p:txBody>
      </p:sp>
      <p:grpSp>
        <p:nvGrpSpPr>
          <p:cNvPr id="33" name="Gruppe 32"/>
          <p:cNvGrpSpPr/>
          <p:nvPr userDrawn="1"/>
        </p:nvGrpSpPr>
        <p:grpSpPr>
          <a:xfrm>
            <a:off x="6521813" y="3015947"/>
            <a:ext cx="389015" cy="389015"/>
            <a:chOff x="7214376" y="1860545"/>
            <a:chExt cx="389015" cy="389015"/>
          </a:xfrm>
        </p:grpSpPr>
        <p:sp>
          <p:nvSpPr>
            <p:cNvPr id="34"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36" name="Pladsholder til tekst 13"/>
          <p:cNvSpPr>
            <a:spLocks noGrp="1"/>
          </p:cNvSpPr>
          <p:nvPr>
            <p:ph type="body" sz="quarter" idx="19" hasCustomPrompt="1"/>
          </p:nvPr>
        </p:nvSpPr>
        <p:spPr>
          <a:xfrm>
            <a:off x="7033800" y="3015952"/>
            <a:ext cx="4320000" cy="274638"/>
          </a:xfrm>
        </p:spPr>
        <p:txBody>
          <a:bodyPr/>
          <a:lstStyle>
            <a:lvl1pPr marL="0" indent="0">
              <a:buNone/>
              <a:defRPr b="1">
                <a:solidFill>
                  <a:schemeClr val="tx1"/>
                </a:solidFill>
              </a:defRPr>
            </a:lvl1pPr>
          </a:lstStyle>
          <a:p>
            <a:pPr lvl="0"/>
            <a:r>
              <a:rPr lang="da-DK" dirty="0"/>
              <a:t>Overskrift</a:t>
            </a:r>
          </a:p>
        </p:txBody>
      </p:sp>
      <p:sp>
        <p:nvSpPr>
          <p:cNvPr id="37" name="Pladsholder til tekst 15"/>
          <p:cNvSpPr>
            <a:spLocks noGrp="1"/>
          </p:cNvSpPr>
          <p:nvPr>
            <p:ph type="body" sz="quarter" idx="20"/>
          </p:nvPr>
        </p:nvSpPr>
        <p:spPr>
          <a:xfrm>
            <a:off x="7033800" y="3297522"/>
            <a:ext cx="4320000" cy="1020762"/>
          </a:xfrm>
        </p:spPr>
        <p:txBody>
          <a:bodyPr>
            <a:normAutofit/>
          </a:bodyPr>
          <a:lstStyle>
            <a:lvl1pPr marL="0" indent="0">
              <a:lnSpc>
                <a:spcPct val="100000"/>
              </a:lnSpc>
              <a:buNone/>
              <a:defRPr sz="1400"/>
            </a:lvl1pPr>
          </a:lstStyle>
          <a:p>
            <a:pPr lvl="0"/>
            <a:r>
              <a:rPr lang="da-DK"/>
              <a:t>Rediger typografien i masterens</a:t>
            </a:r>
          </a:p>
        </p:txBody>
      </p:sp>
      <p:grpSp>
        <p:nvGrpSpPr>
          <p:cNvPr id="38" name="Gruppe 37"/>
          <p:cNvGrpSpPr/>
          <p:nvPr userDrawn="1"/>
        </p:nvGrpSpPr>
        <p:grpSpPr>
          <a:xfrm>
            <a:off x="6521813" y="4503497"/>
            <a:ext cx="389015" cy="389015"/>
            <a:chOff x="7214376" y="1860545"/>
            <a:chExt cx="389015" cy="389015"/>
          </a:xfrm>
        </p:grpSpPr>
        <p:sp>
          <p:nvSpPr>
            <p:cNvPr id="39" name="Oval 94"/>
            <p:cNvSpPr/>
            <p:nvPr userDrawn="1"/>
          </p:nvSpPr>
          <p:spPr>
            <a:xfrm flipV="1">
              <a:off x="7214376" y="1860545"/>
              <a:ext cx="389015" cy="389015"/>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95" descr="PIL.ai"/>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7242492" y="1952637"/>
              <a:ext cx="332021" cy="216735"/>
            </a:xfrm>
            <a:prstGeom prst="rect">
              <a:avLst/>
            </a:prstGeom>
          </p:spPr>
        </p:pic>
      </p:grpSp>
      <p:sp>
        <p:nvSpPr>
          <p:cNvPr id="41" name="Pladsholder til tekst 13"/>
          <p:cNvSpPr>
            <a:spLocks noGrp="1"/>
          </p:cNvSpPr>
          <p:nvPr>
            <p:ph type="body" sz="quarter" idx="21" hasCustomPrompt="1"/>
          </p:nvPr>
        </p:nvSpPr>
        <p:spPr>
          <a:xfrm>
            <a:off x="7033800" y="4503502"/>
            <a:ext cx="4320000" cy="274638"/>
          </a:xfrm>
        </p:spPr>
        <p:txBody>
          <a:bodyPr/>
          <a:lstStyle>
            <a:lvl1pPr marL="0" indent="0">
              <a:buNone/>
              <a:defRPr b="1">
                <a:solidFill>
                  <a:schemeClr val="tx1"/>
                </a:solidFill>
              </a:defRPr>
            </a:lvl1pPr>
          </a:lstStyle>
          <a:p>
            <a:pPr lvl="0"/>
            <a:r>
              <a:rPr lang="da-DK" dirty="0"/>
              <a:t>Overskrift</a:t>
            </a:r>
          </a:p>
        </p:txBody>
      </p:sp>
      <p:sp>
        <p:nvSpPr>
          <p:cNvPr id="42" name="Pladsholder til tekst 15"/>
          <p:cNvSpPr>
            <a:spLocks noGrp="1"/>
          </p:cNvSpPr>
          <p:nvPr>
            <p:ph type="body" sz="quarter" idx="22"/>
          </p:nvPr>
        </p:nvSpPr>
        <p:spPr>
          <a:xfrm>
            <a:off x="7033800" y="4785072"/>
            <a:ext cx="4320000" cy="1020762"/>
          </a:xfrm>
        </p:spPr>
        <p:txBody>
          <a:bodyPr>
            <a:normAutofit/>
          </a:bodyPr>
          <a:lstStyle>
            <a:lvl1pPr marL="0" indent="0">
              <a:lnSpc>
                <a:spcPct val="100000"/>
              </a:lnSpc>
              <a:buNone/>
              <a:defRPr sz="1400"/>
            </a:lvl1pPr>
          </a:lstStyle>
          <a:p>
            <a:pPr lvl="0"/>
            <a:r>
              <a:rPr lang="da-DK"/>
              <a:t>Rediger typografien i masterens</a:t>
            </a:r>
          </a:p>
        </p:txBody>
      </p:sp>
    </p:spTree>
    <p:extLst>
      <p:ext uri="{BB962C8B-B14F-4D97-AF65-F5344CB8AC3E}">
        <p14:creationId xmlns:p14="http://schemas.microsoft.com/office/powerpoint/2010/main" val="3153280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Tree>
    <p:extLst>
      <p:ext uri="{BB962C8B-B14F-4D97-AF65-F5344CB8AC3E}">
        <p14:creationId xmlns:p14="http://schemas.microsoft.com/office/powerpoint/2010/main" val="4200085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Tree>
    <p:extLst>
      <p:ext uri="{BB962C8B-B14F-4D97-AF65-F5344CB8AC3E}">
        <p14:creationId xmlns:p14="http://schemas.microsoft.com/office/powerpoint/2010/main" val="3592269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ut">
    <p:spTree>
      <p:nvGrpSpPr>
        <p:cNvPr id="1" name=""/>
        <p:cNvGrpSpPr/>
        <p:nvPr/>
      </p:nvGrpSpPr>
      <p:grpSpPr>
        <a:xfrm>
          <a:off x="0" y="0"/>
          <a:ext cx="0" cy="0"/>
          <a:chOff x="0" y="0"/>
          <a:chExt cx="0" cy="0"/>
        </a:xfrm>
      </p:grpSpPr>
      <p:sp>
        <p:nvSpPr>
          <p:cNvPr id="4" name="Rectangle 2"/>
          <p:cNvSpPr/>
          <p:nvPr userDrawn="1"/>
        </p:nvSpPr>
        <p:spPr>
          <a:xfrm>
            <a:off x="0" y="954000"/>
            <a:ext cx="12192000" cy="4991100"/>
          </a:xfrm>
          <a:prstGeom prst="rect">
            <a:avLst/>
          </a:prstGeom>
          <a:solidFill>
            <a:srgbClr val="06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AA9A7"/>
              </a:solidFill>
            </a:endParaRPr>
          </a:p>
        </p:txBody>
      </p:sp>
      <p:sp>
        <p:nvSpPr>
          <p:cNvPr id="2" name="Titel 1"/>
          <p:cNvSpPr>
            <a:spLocks noGrp="1"/>
          </p:cNvSpPr>
          <p:nvPr>
            <p:ph type="title" hasCustomPrompt="1"/>
          </p:nvPr>
        </p:nvSpPr>
        <p:spPr>
          <a:xfrm>
            <a:off x="838200" y="1595438"/>
            <a:ext cx="7200000" cy="709223"/>
          </a:xfrm>
        </p:spPr>
        <p:txBody>
          <a:bodyPr anchor="t"/>
          <a:lstStyle>
            <a:lvl1pPr>
              <a:defRPr>
                <a:solidFill>
                  <a:schemeClr val="bg1"/>
                </a:solidFill>
              </a:defRPr>
            </a:lvl1pPr>
          </a:lstStyle>
          <a:p>
            <a:r>
              <a:rPr lang="da-DK" dirty="0"/>
              <a:t>Overskrift</a:t>
            </a:r>
          </a:p>
        </p:txBody>
      </p:sp>
      <p:sp>
        <p:nvSpPr>
          <p:cNvPr id="8" name="Pladsholder til tekst 7"/>
          <p:cNvSpPr>
            <a:spLocks noGrp="1"/>
          </p:cNvSpPr>
          <p:nvPr>
            <p:ph type="body" sz="quarter" idx="11" hasCustomPrompt="1"/>
          </p:nvPr>
        </p:nvSpPr>
        <p:spPr>
          <a:xfrm>
            <a:off x="838200" y="4552950"/>
            <a:ext cx="3060000" cy="252000"/>
          </a:xfrm>
        </p:spPr>
        <p:txBody>
          <a:bodyPr lIns="0" anchor="t">
            <a:noAutofit/>
          </a:bodyPr>
          <a:lstStyle>
            <a:lvl1pPr marL="0" indent="0">
              <a:buNone/>
              <a:defRPr sz="1400" b="1">
                <a:solidFill>
                  <a:schemeClr val="accent5"/>
                </a:solidFill>
              </a:defRPr>
            </a:lvl1pPr>
            <a:lvl5pPr>
              <a:defRPr/>
            </a:lvl5pPr>
          </a:lstStyle>
          <a:p>
            <a:pPr lvl="0"/>
            <a:r>
              <a:rPr lang="da-DK" dirty="0"/>
              <a:t>Navn</a:t>
            </a:r>
          </a:p>
        </p:txBody>
      </p:sp>
      <p:sp>
        <p:nvSpPr>
          <p:cNvPr id="10" name="Pladsholder til tekst 9"/>
          <p:cNvSpPr>
            <a:spLocks noGrp="1"/>
          </p:cNvSpPr>
          <p:nvPr>
            <p:ph type="body" sz="quarter" idx="12" hasCustomPrompt="1"/>
          </p:nvPr>
        </p:nvSpPr>
        <p:spPr>
          <a:xfrm>
            <a:off x="838200" y="4810125"/>
            <a:ext cx="3060000" cy="216000"/>
          </a:xfrm>
        </p:spPr>
        <p:txBody>
          <a:bodyPr lIns="0" anchor="ctr">
            <a:noAutofit/>
          </a:bodyPr>
          <a:lstStyle>
            <a:lvl1pPr marL="0" indent="0">
              <a:buNone/>
              <a:defRPr sz="1400">
                <a:solidFill>
                  <a:schemeClr val="bg1"/>
                </a:solidFill>
              </a:defRPr>
            </a:lvl1pPr>
          </a:lstStyle>
          <a:p>
            <a:pPr lvl="0"/>
            <a:r>
              <a:rPr lang="da-DK" dirty="0"/>
              <a:t>Titel</a:t>
            </a:r>
          </a:p>
        </p:txBody>
      </p:sp>
      <p:grpSp>
        <p:nvGrpSpPr>
          <p:cNvPr id="3" name="Gruppe 2"/>
          <p:cNvGrpSpPr/>
          <p:nvPr userDrawn="1"/>
        </p:nvGrpSpPr>
        <p:grpSpPr>
          <a:xfrm>
            <a:off x="9258300" y="4888279"/>
            <a:ext cx="2009321" cy="1487121"/>
            <a:chOff x="9258300" y="4888279"/>
            <a:chExt cx="2009321" cy="1487121"/>
          </a:xfrm>
        </p:grpSpPr>
        <p:sp>
          <p:nvSpPr>
            <p:cNvPr id="5" name="Oval 14"/>
            <p:cNvSpPr/>
            <p:nvPr userDrawn="1"/>
          </p:nvSpPr>
          <p:spPr>
            <a:xfrm>
              <a:off x="9258300" y="4889500"/>
              <a:ext cx="1485900" cy="1485900"/>
            </a:xfrm>
            <a:prstGeom prst="ellipse">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24" descr="ikon_powerbook.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98000" y="4888279"/>
              <a:ext cx="1208286" cy="1169621"/>
            </a:xfrm>
            <a:prstGeom prst="rect">
              <a:avLst/>
            </a:prstGeom>
          </p:spPr>
        </p:pic>
        <p:sp>
          <p:nvSpPr>
            <p:cNvPr id="16" name="Content Placeholder 2"/>
            <p:cNvSpPr txBox="1">
              <a:spLocks/>
            </p:cNvSpPr>
            <p:nvPr userDrawn="1"/>
          </p:nvSpPr>
          <p:spPr>
            <a:xfrm>
              <a:off x="9407658" y="5822462"/>
              <a:ext cx="1859963" cy="5417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noProof="1">
                  <a:solidFill>
                    <a:schemeClr val="bg1"/>
                  </a:solidFill>
                  <a:latin typeface="Calibri"/>
                  <a:ea typeface="Adobe Fan Heiti Std B" panose="020B0700000000000000" pitchFamily="34" charset="-128"/>
                  <a:cs typeface="Calibri"/>
                </a:rPr>
                <a:t>Besøg ski.dk</a:t>
              </a:r>
            </a:p>
          </p:txBody>
        </p:sp>
      </p:grpSp>
      <p:sp>
        <p:nvSpPr>
          <p:cNvPr id="17" name="Pladsholder til tekst 9"/>
          <p:cNvSpPr>
            <a:spLocks noGrp="1"/>
          </p:cNvSpPr>
          <p:nvPr>
            <p:ph type="body" sz="quarter" idx="13" hasCustomPrompt="1"/>
          </p:nvPr>
        </p:nvSpPr>
        <p:spPr>
          <a:xfrm>
            <a:off x="838200" y="5034132"/>
            <a:ext cx="3060000" cy="216000"/>
          </a:xfrm>
        </p:spPr>
        <p:txBody>
          <a:bodyPr lIns="0" anchor="ctr">
            <a:noAutofit/>
          </a:bodyPr>
          <a:lstStyle>
            <a:lvl1pPr marL="0" indent="0">
              <a:buNone/>
              <a:defRPr sz="1400">
                <a:solidFill>
                  <a:schemeClr val="bg1"/>
                </a:solidFill>
              </a:defRPr>
            </a:lvl1pPr>
          </a:lstStyle>
          <a:p>
            <a:pPr lvl="0"/>
            <a:r>
              <a:rPr lang="da-DK" dirty="0" err="1"/>
              <a:t>Email</a:t>
            </a:r>
            <a:endParaRPr lang="da-DK" dirty="0"/>
          </a:p>
        </p:txBody>
      </p:sp>
      <p:sp>
        <p:nvSpPr>
          <p:cNvPr id="18" name="Pladsholder til tekst 9"/>
          <p:cNvSpPr>
            <a:spLocks noGrp="1"/>
          </p:cNvSpPr>
          <p:nvPr>
            <p:ph type="body" sz="quarter" idx="14" hasCustomPrompt="1"/>
          </p:nvPr>
        </p:nvSpPr>
        <p:spPr>
          <a:xfrm>
            <a:off x="838200" y="5267470"/>
            <a:ext cx="3060000" cy="216000"/>
          </a:xfrm>
        </p:spPr>
        <p:txBody>
          <a:bodyPr lIns="0" anchor="ctr">
            <a:noAutofit/>
          </a:bodyPr>
          <a:lstStyle>
            <a:lvl1pPr marL="0" indent="0">
              <a:buNone/>
              <a:defRPr sz="1400">
                <a:solidFill>
                  <a:schemeClr val="bg1"/>
                </a:solidFill>
              </a:defRPr>
            </a:lvl1pPr>
          </a:lstStyle>
          <a:p>
            <a:pPr lvl="0"/>
            <a:r>
              <a:rPr lang="da-DK" dirty="0"/>
              <a:t>Telefon</a:t>
            </a:r>
          </a:p>
        </p:txBody>
      </p:sp>
      <p:sp>
        <p:nvSpPr>
          <p:cNvPr id="23" name="Pladsholder til tekst 7"/>
          <p:cNvSpPr>
            <a:spLocks noGrp="1"/>
          </p:cNvSpPr>
          <p:nvPr>
            <p:ph type="body" sz="quarter" idx="15" hasCustomPrompt="1"/>
          </p:nvPr>
        </p:nvSpPr>
        <p:spPr>
          <a:xfrm>
            <a:off x="4037900" y="4562720"/>
            <a:ext cx="3060000" cy="252000"/>
          </a:xfrm>
        </p:spPr>
        <p:txBody>
          <a:bodyPr lIns="0" anchor="t">
            <a:noAutofit/>
          </a:bodyPr>
          <a:lstStyle>
            <a:lvl1pPr marL="0" indent="0">
              <a:buNone/>
              <a:defRPr sz="1400" b="1">
                <a:solidFill>
                  <a:schemeClr val="accent5"/>
                </a:solidFill>
              </a:defRPr>
            </a:lvl1pPr>
            <a:lvl5pPr>
              <a:defRPr/>
            </a:lvl5pPr>
          </a:lstStyle>
          <a:p>
            <a:pPr lvl="0"/>
            <a:r>
              <a:rPr lang="da-DK" dirty="0"/>
              <a:t>Navn</a:t>
            </a:r>
          </a:p>
        </p:txBody>
      </p:sp>
      <p:sp>
        <p:nvSpPr>
          <p:cNvPr id="24" name="Pladsholder til tekst 9"/>
          <p:cNvSpPr>
            <a:spLocks noGrp="1"/>
          </p:cNvSpPr>
          <p:nvPr>
            <p:ph type="body" sz="quarter" idx="16" hasCustomPrompt="1"/>
          </p:nvPr>
        </p:nvSpPr>
        <p:spPr>
          <a:xfrm>
            <a:off x="4037900" y="4819895"/>
            <a:ext cx="3060000" cy="216000"/>
          </a:xfrm>
        </p:spPr>
        <p:txBody>
          <a:bodyPr lIns="0" anchor="ctr">
            <a:noAutofit/>
          </a:bodyPr>
          <a:lstStyle>
            <a:lvl1pPr marL="0" indent="0">
              <a:buNone/>
              <a:defRPr sz="1400">
                <a:solidFill>
                  <a:schemeClr val="bg1"/>
                </a:solidFill>
              </a:defRPr>
            </a:lvl1pPr>
          </a:lstStyle>
          <a:p>
            <a:pPr lvl="0"/>
            <a:r>
              <a:rPr lang="da-DK" dirty="0"/>
              <a:t>Titel</a:t>
            </a:r>
          </a:p>
        </p:txBody>
      </p:sp>
      <p:sp>
        <p:nvSpPr>
          <p:cNvPr id="25" name="Pladsholder til tekst 9"/>
          <p:cNvSpPr>
            <a:spLocks noGrp="1"/>
          </p:cNvSpPr>
          <p:nvPr>
            <p:ph type="body" sz="quarter" idx="17" hasCustomPrompt="1"/>
          </p:nvPr>
        </p:nvSpPr>
        <p:spPr>
          <a:xfrm>
            <a:off x="4037900" y="5043902"/>
            <a:ext cx="3060000" cy="216000"/>
          </a:xfrm>
        </p:spPr>
        <p:txBody>
          <a:bodyPr lIns="0" anchor="ctr">
            <a:noAutofit/>
          </a:bodyPr>
          <a:lstStyle>
            <a:lvl1pPr marL="0" indent="0">
              <a:buNone/>
              <a:defRPr sz="1400">
                <a:solidFill>
                  <a:schemeClr val="bg1"/>
                </a:solidFill>
              </a:defRPr>
            </a:lvl1pPr>
          </a:lstStyle>
          <a:p>
            <a:pPr lvl="0"/>
            <a:r>
              <a:rPr lang="da-DK" dirty="0" err="1"/>
              <a:t>Email</a:t>
            </a:r>
            <a:endParaRPr lang="da-DK" dirty="0"/>
          </a:p>
        </p:txBody>
      </p:sp>
      <p:sp>
        <p:nvSpPr>
          <p:cNvPr id="26" name="Pladsholder til tekst 9"/>
          <p:cNvSpPr>
            <a:spLocks noGrp="1"/>
          </p:cNvSpPr>
          <p:nvPr>
            <p:ph type="body" sz="quarter" idx="18" hasCustomPrompt="1"/>
          </p:nvPr>
        </p:nvSpPr>
        <p:spPr>
          <a:xfrm>
            <a:off x="4037900" y="5277240"/>
            <a:ext cx="3060000" cy="216000"/>
          </a:xfrm>
        </p:spPr>
        <p:txBody>
          <a:bodyPr lIns="0" anchor="ctr">
            <a:noAutofit/>
          </a:bodyPr>
          <a:lstStyle>
            <a:lvl1pPr marL="0" indent="0">
              <a:buNone/>
              <a:defRPr sz="1400">
                <a:solidFill>
                  <a:schemeClr val="bg1"/>
                </a:solidFill>
              </a:defRPr>
            </a:lvl1pPr>
          </a:lstStyle>
          <a:p>
            <a:pPr lvl="0"/>
            <a:r>
              <a:rPr lang="da-DK" dirty="0"/>
              <a:t>Telefon</a:t>
            </a:r>
          </a:p>
        </p:txBody>
      </p:sp>
      <p:sp>
        <p:nvSpPr>
          <p:cNvPr id="7" name="Pladsholder til billede 6"/>
          <p:cNvSpPr>
            <a:spLocks noGrp="1"/>
          </p:cNvSpPr>
          <p:nvPr>
            <p:ph type="pic" sz="quarter" idx="19"/>
          </p:nvPr>
        </p:nvSpPr>
        <p:spPr>
          <a:xfrm>
            <a:off x="838200" y="2946099"/>
            <a:ext cx="3060000" cy="1486201"/>
          </a:xfrm>
        </p:spPr>
        <p:txBody>
          <a:bodyPr/>
          <a:lstStyle/>
          <a:p>
            <a:r>
              <a:rPr lang="da-DK"/>
              <a:t>Klik på ikonet for at tilføje et billede</a:t>
            </a:r>
          </a:p>
        </p:txBody>
      </p:sp>
      <p:sp>
        <p:nvSpPr>
          <p:cNvPr id="19" name="Pladsholder til billede 6"/>
          <p:cNvSpPr>
            <a:spLocks noGrp="1"/>
          </p:cNvSpPr>
          <p:nvPr>
            <p:ph type="pic" sz="quarter" idx="20"/>
          </p:nvPr>
        </p:nvSpPr>
        <p:spPr>
          <a:xfrm>
            <a:off x="4037900" y="2946099"/>
            <a:ext cx="3060000" cy="1486201"/>
          </a:xfrm>
        </p:spPr>
        <p:txBody>
          <a:bodyPr/>
          <a:lstStyle/>
          <a:p>
            <a:r>
              <a:rPr lang="da-DK"/>
              <a:t>Klik på ikonet for at tilføje et billede</a:t>
            </a:r>
          </a:p>
        </p:txBody>
      </p:sp>
    </p:spTree>
    <p:extLst>
      <p:ext uri="{BB962C8B-B14F-4D97-AF65-F5344CB8AC3E}">
        <p14:creationId xmlns:p14="http://schemas.microsoft.com/office/powerpoint/2010/main" val="2753036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 billed">
    <p:spTree>
      <p:nvGrpSpPr>
        <p:cNvPr id="1" name=""/>
        <p:cNvGrpSpPr/>
        <p:nvPr/>
      </p:nvGrpSpPr>
      <p:grpSpPr>
        <a:xfrm>
          <a:off x="0" y="0"/>
          <a:ext cx="0" cy="0"/>
          <a:chOff x="0" y="0"/>
          <a:chExt cx="0" cy="0"/>
        </a:xfrm>
      </p:grpSpPr>
      <p:pic>
        <p:nvPicPr>
          <p:cNvPr id="14" name="Billed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37289" y="150051"/>
            <a:ext cx="1579015" cy="680400"/>
          </a:xfrm>
          <a:prstGeom prst="rect">
            <a:avLst/>
          </a:prstGeom>
        </p:spPr>
      </p:pic>
      <p:sp>
        <p:nvSpPr>
          <p:cNvPr id="13" name="Pladsholder til billede 12"/>
          <p:cNvSpPr>
            <a:spLocks noGrp="1"/>
          </p:cNvSpPr>
          <p:nvPr>
            <p:ph type="pic" sz="quarter" idx="10"/>
          </p:nvPr>
        </p:nvSpPr>
        <p:spPr>
          <a:xfrm>
            <a:off x="0" y="953999"/>
            <a:ext cx="12192000" cy="5004000"/>
          </a:xfrm>
        </p:spPr>
        <p:txBody>
          <a:bodyPr/>
          <a:lstStyle>
            <a:lvl1pPr marL="0" indent="0">
              <a:buNone/>
              <a:defRPr/>
            </a:lvl1pPr>
          </a:lstStyle>
          <a:p>
            <a:r>
              <a:rPr lang="da-DK"/>
              <a:t>Klik på ikonet for at tilføje et billede</a:t>
            </a:r>
            <a:endParaRPr lang="da-DK" dirty="0"/>
          </a:p>
        </p:txBody>
      </p:sp>
      <p:sp>
        <p:nvSpPr>
          <p:cNvPr id="8" name="Rectangle 2"/>
          <p:cNvSpPr/>
          <p:nvPr userDrawn="1"/>
        </p:nvSpPr>
        <p:spPr>
          <a:xfrm>
            <a:off x="0" y="5943600"/>
            <a:ext cx="12192000" cy="914400"/>
          </a:xfrm>
          <a:prstGeom prst="rect">
            <a:avLst/>
          </a:prstGeom>
          <a:solidFill>
            <a:srgbClr val="07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4A51"/>
              </a:solidFill>
            </a:endParaRPr>
          </a:p>
        </p:txBody>
      </p:sp>
      <p:sp>
        <p:nvSpPr>
          <p:cNvPr id="11" name="Pladsholder til tekst 22"/>
          <p:cNvSpPr>
            <a:spLocks noGrp="1"/>
          </p:cNvSpPr>
          <p:nvPr>
            <p:ph type="body" sz="quarter" idx="14" hasCustomPrompt="1"/>
          </p:nvPr>
        </p:nvSpPr>
        <p:spPr>
          <a:xfrm>
            <a:off x="504000" y="2325600"/>
            <a:ext cx="4791600" cy="3085200"/>
          </a:xfrm>
          <a:solidFill>
            <a:srgbClr val="FFFFFF">
              <a:alpha val="86000"/>
            </a:srgbClr>
          </a:solidFill>
        </p:spPr>
        <p:txBody>
          <a:bodyPr/>
          <a:lstStyle>
            <a:lvl1pPr marL="0" indent="0">
              <a:buNone/>
              <a:defRPr>
                <a:solidFill>
                  <a:srgbClr val="FFFFFF"/>
                </a:solidFill>
              </a:defRPr>
            </a:lvl1pPr>
          </a:lstStyle>
          <a:p>
            <a:pPr lvl="0"/>
            <a:r>
              <a:rPr lang="da-DK" dirty="0"/>
              <a:t>.</a:t>
            </a:r>
          </a:p>
        </p:txBody>
      </p:sp>
      <p:sp>
        <p:nvSpPr>
          <p:cNvPr id="2" name="Titel 1"/>
          <p:cNvSpPr>
            <a:spLocks noGrp="1"/>
          </p:cNvSpPr>
          <p:nvPr>
            <p:ph type="title" hasCustomPrompt="1"/>
          </p:nvPr>
        </p:nvSpPr>
        <p:spPr>
          <a:xfrm>
            <a:off x="634483" y="2446179"/>
            <a:ext cx="4516017" cy="1805625"/>
          </a:xfrm>
        </p:spPr>
        <p:txBody>
          <a:bodyPr anchor="t"/>
          <a:lstStyle>
            <a:lvl1pPr>
              <a:defRPr>
                <a:solidFill>
                  <a:schemeClr val="tx2"/>
                </a:solidFill>
              </a:defRPr>
            </a:lvl1pPr>
          </a:lstStyle>
          <a:p>
            <a:r>
              <a:rPr lang="da-DK" dirty="0"/>
              <a:t>Overskrift</a:t>
            </a:r>
          </a:p>
        </p:txBody>
      </p:sp>
      <p:sp>
        <p:nvSpPr>
          <p:cNvPr id="7" name="Rectangle 17"/>
          <p:cNvSpPr/>
          <p:nvPr userDrawn="1"/>
        </p:nvSpPr>
        <p:spPr>
          <a:xfrm>
            <a:off x="0" y="6747929"/>
            <a:ext cx="12192000" cy="114300"/>
          </a:xfrm>
          <a:prstGeom prst="rect">
            <a:avLst/>
          </a:prstGeom>
          <a:solidFill>
            <a:srgbClr val="6375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DC3C0"/>
              </a:solidFill>
            </a:endParaRPr>
          </a:p>
        </p:txBody>
      </p:sp>
      <p:sp>
        <p:nvSpPr>
          <p:cNvPr id="15" name="Date Placeholder 3"/>
          <p:cNvSpPr>
            <a:spLocks noGrp="1"/>
          </p:cNvSpPr>
          <p:nvPr>
            <p:ph type="dt" sz="half" idx="2"/>
          </p:nvPr>
        </p:nvSpPr>
        <p:spPr>
          <a:xfrm>
            <a:off x="634482" y="4377819"/>
            <a:ext cx="2743200" cy="365125"/>
          </a:xfrm>
          <a:prstGeom prst="rect">
            <a:avLst/>
          </a:prstGeom>
        </p:spPr>
        <p:txBody>
          <a:bodyPr vert="horz" lIns="91440" tIns="45720" rIns="91440" bIns="45720" rtlCol="0" anchor="ctr"/>
          <a:lstStyle>
            <a:lvl1pPr algn="l">
              <a:defRPr sz="1200">
                <a:solidFill>
                  <a:schemeClr val="accent1"/>
                </a:solidFill>
              </a:defRPr>
            </a:lvl1pPr>
          </a:lstStyle>
          <a:p>
            <a:fld id="{8FD34EAC-AF2D-4A0D-88E6-3D7398F82CA6}" type="datetime2">
              <a:rPr lang="da-DK" smtClean="0"/>
              <a:pPr/>
              <a:t>18. oktober 2018</a:t>
            </a:fld>
            <a:endParaRPr lang="en-US" dirty="0"/>
          </a:p>
        </p:txBody>
      </p:sp>
      <p:sp>
        <p:nvSpPr>
          <p:cNvPr id="18" name="Pladsholder til tekst 17"/>
          <p:cNvSpPr>
            <a:spLocks noGrp="1"/>
          </p:cNvSpPr>
          <p:nvPr>
            <p:ph type="body" sz="quarter" idx="11" hasCustomPrompt="1"/>
          </p:nvPr>
        </p:nvSpPr>
        <p:spPr>
          <a:xfrm>
            <a:off x="634484" y="4840447"/>
            <a:ext cx="4516016" cy="228599"/>
          </a:xfrm>
        </p:spPr>
        <p:txBody>
          <a:bodyPr bIns="0">
            <a:normAutofit/>
          </a:bodyPr>
          <a:lstStyle>
            <a:lvl1pPr marL="0" indent="0">
              <a:buNone/>
              <a:defRPr sz="1200" b="1" i="0" u="none" baseline="0">
                <a:solidFill>
                  <a:schemeClr val="accent1"/>
                </a:solidFill>
                <a:effectLst/>
              </a:defRPr>
            </a:lvl1pPr>
          </a:lstStyle>
          <a:p>
            <a:pPr lvl="0"/>
            <a:r>
              <a:rPr lang="da-DK" b="0" dirty="0"/>
              <a:t>Navn</a:t>
            </a:r>
            <a:endParaRPr lang="da-DK" b="1" dirty="0"/>
          </a:p>
        </p:txBody>
      </p:sp>
      <p:sp>
        <p:nvSpPr>
          <p:cNvPr id="24" name="Pladsholder til tekst 17"/>
          <p:cNvSpPr>
            <a:spLocks noGrp="1"/>
          </p:cNvSpPr>
          <p:nvPr>
            <p:ph type="body" sz="quarter" idx="13" hasCustomPrompt="1"/>
          </p:nvPr>
        </p:nvSpPr>
        <p:spPr>
          <a:xfrm>
            <a:off x="634482" y="5071582"/>
            <a:ext cx="4516017" cy="269242"/>
          </a:xfrm>
        </p:spPr>
        <p:txBody>
          <a:bodyPr tIns="0">
            <a:normAutofit/>
          </a:bodyPr>
          <a:lstStyle>
            <a:lvl1pPr marL="0" indent="0">
              <a:buNone/>
              <a:defRPr sz="1200" b="0" baseline="0">
                <a:solidFill>
                  <a:schemeClr val="accent1"/>
                </a:solidFill>
              </a:defRPr>
            </a:lvl1pPr>
          </a:lstStyle>
          <a:p>
            <a:pPr lvl="0"/>
            <a:r>
              <a:rPr lang="da-DK" b="0" dirty="0"/>
              <a:t>Titel, Afdeling</a:t>
            </a:r>
            <a:endParaRPr lang="da-DK" b="1" dirty="0"/>
          </a:p>
        </p:txBody>
      </p:sp>
    </p:spTree>
    <p:extLst>
      <p:ext uri="{BB962C8B-B14F-4D97-AF65-F5344CB8AC3E}">
        <p14:creationId xmlns:p14="http://schemas.microsoft.com/office/powerpoint/2010/main" val="3278191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A_Kun titel">
    <p:spTree>
      <p:nvGrpSpPr>
        <p:cNvPr id="1" name=""/>
        <p:cNvGrpSpPr/>
        <p:nvPr/>
      </p:nvGrpSpPr>
      <p:grpSpPr>
        <a:xfrm>
          <a:off x="0" y="0"/>
          <a:ext cx="0" cy="0"/>
          <a:chOff x="0" y="0"/>
          <a:chExt cx="0" cy="0"/>
        </a:xfrm>
      </p:grpSpPr>
      <p:sp>
        <p:nvSpPr>
          <p:cNvPr id="2" name="Titel 1"/>
          <p:cNvSpPr>
            <a:spLocks noGrp="1"/>
          </p:cNvSpPr>
          <p:nvPr>
            <p:ph type="title"/>
          </p:nvPr>
        </p:nvSpPr>
        <p:spPr>
          <a:xfrm>
            <a:off x="839788" y="117701"/>
            <a:ext cx="10515600" cy="989038"/>
          </a:xfrm>
        </p:spPr>
        <p:txBody>
          <a:bodyPr anchor="b">
            <a:noAutofit/>
          </a:bodyPr>
          <a:lstStyle>
            <a:lvl1pPr>
              <a:defRPr sz="4400" b="1"/>
            </a:lvl1pPr>
          </a:lstStyle>
          <a:p>
            <a:r>
              <a:rPr lang="da-DK"/>
              <a:t>Klik for at redigere i master</a:t>
            </a:r>
            <a:endParaRPr lang="da-DK" dirty="0"/>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Tree>
    <p:extLst>
      <p:ext uri="{BB962C8B-B14F-4D97-AF65-F5344CB8AC3E}">
        <p14:creationId xmlns:p14="http://schemas.microsoft.com/office/powerpoint/2010/main" val="2531842440"/>
      </p:ext>
    </p:extLst>
  </p:cSld>
  <p:clrMapOvr>
    <a:masterClrMapping/>
  </p:clrMapOvr>
  <mc:AlternateContent xmlns:mc="http://schemas.openxmlformats.org/markup-compatibility/2006" xmlns:p14="http://schemas.microsoft.com/office/powerpoint/2010/main">
    <mc:Choice Requires="p14">
      <p:transition spd="slow" p14:dur="3000" advTm="25128">
        <p14:reveal/>
      </p:transition>
    </mc:Choice>
    <mc:Fallback xmlns="">
      <p:transition spd="slow" advTm="25128">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ullet teks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315133" y="581198"/>
            <a:ext cx="2193763" cy="162000"/>
          </a:xfrm>
          <a:prstGeom prst="rect">
            <a:avLst/>
          </a:prstGeom>
        </p:spPr>
        <p:txBody>
          <a:bodyPr/>
          <a:lstStyle/>
          <a:p>
            <a:fld id="{1B0CC722-BA53-4F68-B12B-187F9B204B4C}" type="datetime2">
              <a:rPr lang="da-DK" noProof="0" smtClean="0"/>
              <a:t>18. oktober 2018</a:t>
            </a:fld>
            <a:endParaRPr lang="da-DK" noProof="0"/>
          </a:p>
        </p:txBody>
      </p:sp>
      <p:sp>
        <p:nvSpPr>
          <p:cNvPr id="5" name="Footer Placeholder 4"/>
          <p:cNvSpPr>
            <a:spLocks noGrp="1"/>
          </p:cNvSpPr>
          <p:nvPr>
            <p:ph type="ftr" sz="quarter" idx="11"/>
          </p:nvPr>
        </p:nvSpPr>
        <p:spPr>
          <a:xfrm>
            <a:off x="6315133" y="416502"/>
            <a:ext cx="5275317" cy="162000"/>
          </a:xfrm>
          <a:prstGeom prst="rect">
            <a:avLst/>
          </a:prstGeom>
        </p:spPr>
        <p:txBody>
          <a:bodyPr/>
          <a:lstStyle/>
          <a:p>
            <a:r>
              <a:rPr lang="da-DK" noProof="0"/>
              <a:t>Indsæt præsentationens titel via: 'Indsæt' / Sidehoved og sidefod</a:t>
            </a:r>
          </a:p>
        </p:txBody>
      </p:sp>
      <p:sp>
        <p:nvSpPr>
          <p:cNvPr id="6" name="Slide Number Placeholder 5"/>
          <p:cNvSpPr>
            <a:spLocks noGrp="1"/>
          </p:cNvSpPr>
          <p:nvPr>
            <p:ph type="sldNum" sz="quarter" idx="12"/>
          </p:nvPr>
        </p:nvSpPr>
        <p:spPr/>
        <p:txBody>
          <a:bodyPr/>
          <a:lstStyle/>
          <a:p>
            <a:fld id="{0DE32011-E550-412B-A3B1-87CF6F33343A}" type="slidenum">
              <a:rPr lang="da-DK" noProof="0" smtClean="0"/>
              <a:pPr/>
              <a:t>‹nr.›</a:t>
            </a:fld>
            <a:endParaRPr lang="da-DK" noProof="0"/>
          </a:p>
        </p:txBody>
      </p:sp>
      <p:sp>
        <p:nvSpPr>
          <p:cNvPr id="508" name="Content Placeholder 10"/>
          <p:cNvSpPr>
            <a:spLocks noGrp="1"/>
          </p:cNvSpPr>
          <p:nvPr>
            <p:ph sz="quarter" idx="14"/>
          </p:nvPr>
        </p:nvSpPr>
        <p:spPr>
          <a:xfrm>
            <a:off x="613876" y="2133601"/>
            <a:ext cx="11001712" cy="3887787"/>
          </a:xfrm>
        </p:spPr>
        <p:txBody>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12" name="Title 11"/>
          <p:cNvSpPr>
            <a:spLocks noGrp="1"/>
          </p:cNvSpPr>
          <p:nvPr>
            <p:ph type="title"/>
          </p:nvPr>
        </p:nvSpPr>
        <p:spPr/>
        <p:txBody>
          <a:bodyPr/>
          <a:lstStyle/>
          <a:p>
            <a:r>
              <a:rPr lang="da-DK"/>
              <a:t>Klik for at redigere i master</a:t>
            </a:r>
            <a:endParaRPr lang="da-DK" dirty="0"/>
          </a:p>
        </p:txBody>
      </p:sp>
    </p:spTree>
    <p:extLst>
      <p:ext uri="{BB962C8B-B14F-4D97-AF65-F5344CB8AC3E}">
        <p14:creationId xmlns:p14="http://schemas.microsoft.com/office/powerpoint/2010/main" val="580856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gang type 1">
    <p:spTree>
      <p:nvGrpSpPr>
        <p:cNvPr id="1" name=""/>
        <p:cNvGrpSpPr/>
        <p:nvPr/>
      </p:nvGrpSpPr>
      <p:grpSpPr>
        <a:xfrm>
          <a:off x="0" y="0"/>
          <a:ext cx="0" cy="0"/>
          <a:chOff x="0" y="0"/>
          <a:chExt cx="0" cy="0"/>
        </a:xfrm>
      </p:grpSpPr>
      <p:sp>
        <p:nvSpPr>
          <p:cNvPr id="4" name="Rectangle 2"/>
          <p:cNvSpPr/>
          <p:nvPr userDrawn="1"/>
        </p:nvSpPr>
        <p:spPr>
          <a:xfrm>
            <a:off x="0" y="954000"/>
            <a:ext cx="12193200" cy="4991100"/>
          </a:xfrm>
          <a:prstGeom prst="rect">
            <a:avLst/>
          </a:prstGeom>
          <a:solidFill>
            <a:srgbClr val="06395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AA9A7"/>
              </a:solidFill>
            </a:endParaRPr>
          </a:p>
        </p:txBody>
      </p:sp>
      <p:grpSp>
        <p:nvGrpSpPr>
          <p:cNvPr id="3" name="Gruppe 2"/>
          <p:cNvGrpSpPr/>
          <p:nvPr userDrawn="1"/>
        </p:nvGrpSpPr>
        <p:grpSpPr>
          <a:xfrm>
            <a:off x="9258300" y="4889500"/>
            <a:ext cx="1485900" cy="1485900"/>
            <a:chOff x="9258300" y="4889500"/>
            <a:chExt cx="1485900" cy="1485900"/>
          </a:xfrm>
        </p:grpSpPr>
        <p:sp>
          <p:nvSpPr>
            <p:cNvPr id="5" name="Oval 14"/>
            <p:cNvSpPr/>
            <p:nvPr userDrawn="1"/>
          </p:nvSpPr>
          <p:spPr>
            <a:xfrm>
              <a:off x="9258300" y="4889500"/>
              <a:ext cx="1485900" cy="1485900"/>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16" descr="PIL.ai"/>
            <p:cNvPicPr>
              <a:picLocks noChangeAspect="1"/>
            </p:cNvPicPr>
            <p:nvPr userDrawn="1"/>
          </p:nvPicPr>
          <p:blipFill>
            <a:blip r:embed="rId2">
              <a:duotone>
                <a:prstClr val="black"/>
                <a:schemeClr val="bg1">
                  <a:tint val="45000"/>
                  <a:satMod val="400000"/>
                </a:schemeClr>
              </a:duotone>
              <a:extLst>
                <a:ext uri="{28A0092B-C50C-407E-A947-70E740481C1C}">
                  <a14:useLocalDpi xmlns:a14="http://schemas.microsoft.com/office/drawing/2010/main" val="0"/>
                </a:ext>
              </a:extLst>
            </a:blip>
            <a:stretch>
              <a:fillRect/>
            </a:stretch>
          </p:blipFill>
          <p:spPr>
            <a:xfrm>
              <a:off x="9352780" y="5203009"/>
              <a:ext cx="1268207" cy="827858"/>
            </a:xfrm>
            <a:prstGeom prst="rect">
              <a:avLst/>
            </a:prstGeom>
          </p:spPr>
        </p:pic>
      </p:grpSp>
      <p:sp>
        <p:nvSpPr>
          <p:cNvPr id="2" name="Titel 1"/>
          <p:cNvSpPr>
            <a:spLocks noGrp="1"/>
          </p:cNvSpPr>
          <p:nvPr>
            <p:ph type="title" hasCustomPrompt="1"/>
          </p:nvPr>
        </p:nvSpPr>
        <p:spPr>
          <a:xfrm>
            <a:off x="838200" y="1595438"/>
            <a:ext cx="7200000" cy="2643146"/>
          </a:xfrm>
        </p:spPr>
        <p:txBody>
          <a:bodyPr anchor="t"/>
          <a:lstStyle>
            <a:lvl1pPr>
              <a:defRPr>
                <a:solidFill>
                  <a:schemeClr val="bg1"/>
                </a:solidFill>
              </a:defRPr>
            </a:lvl1pPr>
          </a:lstStyle>
          <a:p>
            <a:r>
              <a:rPr lang="da-DK" dirty="0"/>
              <a:t>Overskrift</a:t>
            </a:r>
          </a:p>
        </p:txBody>
      </p:sp>
      <p:sp>
        <p:nvSpPr>
          <p:cNvPr id="8" name="Pladsholder til tekst 7"/>
          <p:cNvSpPr>
            <a:spLocks noGrp="1"/>
          </p:cNvSpPr>
          <p:nvPr>
            <p:ph type="body" sz="quarter" idx="11" hasCustomPrompt="1"/>
          </p:nvPr>
        </p:nvSpPr>
        <p:spPr>
          <a:xfrm>
            <a:off x="838200" y="4557708"/>
            <a:ext cx="3609975" cy="252000"/>
          </a:xfrm>
        </p:spPr>
        <p:txBody>
          <a:bodyPr anchor="t">
            <a:normAutofit/>
          </a:bodyPr>
          <a:lstStyle>
            <a:lvl1pPr marL="0" indent="0">
              <a:buNone/>
              <a:defRPr sz="1400" b="1">
                <a:solidFill>
                  <a:schemeClr val="accent5"/>
                </a:solidFill>
              </a:defRPr>
            </a:lvl1pPr>
            <a:lvl5pPr>
              <a:defRPr/>
            </a:lvl5pPr>
          </a:lstStyle>
          <a:p>
            <a:pPr lvl="0"/>
            <a:r>
              <a:rPr lang="da-DK" dirty="0"/>
              <a:t>Navn</a:t>
            </a:r>
          </a:p>
        </p:txBody>
      </p:sp>
      <p:sp>
        <p:nvSpPr>
          <p:cNvPr id="10" name="Pladsholder til tekst 9"/>
          <p:cNvSpPr>
            <a:spLocks noGrp="1"/>
          </p:cNvSpPr>
          <p:nvPr>
            <p:ph type="body" sz="quarter" idx="12" hasCustomPrompt="1"/>
          </p:nvPr>
        </p:nvSpPr>
        <p:spPr>
          <a:xfrm>
            <a:off x="838200" y="4811833"/>
            <a:ext cx="3609975" cy="252000"/>
          </a:xfrm>
        </p:spPr>
        <p:txBody>
          <a:bodyPr anchor="b">
            <a:noAutofit/>
          </a:bodyPr>
          <a:lstStyle>
            <a:lvl1pPr marL="0" indent="0">
              <a:buNone/>
              <a:defRPr sz="1400">
                <a:solidFill>
                  <a:schemeClr val="bg1"/>
                </a:solidFill>
              </a:defRPr>
            </a:lvl1pPr>
          </a:lstStyle>
          <a:p>
            <a:pPr lvl="0"/>
            <a:r>
              <a:rPr lang="da-DK" dirty="0"/>
              <a:t>Titel</a:t>
            </a:r>
          </a:p>
        </p:txBody>
      </p:sp>
      <p:sp>
        <p:nvSpPr>
          <p:cNvPr id="9" name="Pladsholder til slidenummer 13"/>
          <p:cNvSpPr>
            <a:spLocks noGrp="1"/>
          </p:cNvSpPr>
          <p:nvPr>
            <p:ph type="sldNum" sz="quarter" idx="4"/>
          </p:nvPr>
        </p:nvSpPr>
        <p:spPr>
          <a:xfrm>
            <a:off x="10888824" y="6356350"/>
            <a:ext cx="464976" cy="365125"/>
          </a:xfrm>
          <a:prstGeom prst="rect">
            <a:avLst/>
          </a:prstGeom>
        </p:spPr>
        <p:txBody>
          <a:bodyPr vert="horz" lIns="91440" tIns="45720" rIns="91440" bIns="45720" rtlCol="0" anchor="ctr"/>
          <a:lstStyle>
            <a:lvl1pPr algn="r">
              <a:defRPr sz="800">
                <a:solidFill>
                  <a:schemeClr val="tx2"/>
                </a:solidFill>
              </a:defRPr>
            </a:lvl1pPr>
          </a:lstStyle>
          <a:p>
            <a:fld id="{7FBC932F-F4CF-4098-97AF-13CD3D9A4492}" type="slidenum">
              <a:rPr lang="da-DK" smtClean="0"/>
              <a:pPr/>
              <a:t>‹nr.›</a:t>
            </a:fld>
            <a:endParaRPr lang="da-DK" dirty="0"/>
          </a:p>
        </p:txBody>
      </p:sp>
    </p:spTree>
    <p:extLst>
      <p:ext uri="{BB962C8B-B14F-4D97-AF65-F5344CB8AC3E}">
        <p14:creationId xmlns:p14="http://schemas.microsoft.com/office/powerpoint/2010/main" val="118838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gang type 3">
    <p:spTree>
      <p:nvGrpSpPr>
        <p:cNvPr id="1" name=""/>
        <p:cNvGrpSpPr/>
        <p:nvPr/>
      </p:nvGrpSpPr>
      <p:grpSpPr>
        <a:xfrm>
          <a:off x="0" y="0"/>
          <a:ext cx="0" cy="0"/>
          <a:chOff x="0" y="0"/>
          <a:chExt cx="0" cy="0"/>
        </a:xfrm>
      </p:grpSpPr>
      <p:sp>
        <p:nvSpPr>
          <p:cNvPr id="7" name="Pladsholder til billede 6"/>
          <p:cNvSpPr>
            <a:spLocks noGrp="1"/>
          </p:cNvSpPr>
          <p:nvPr>
            <p:ph type="pic" sz="quarter" idx="15"/>
          </p:nvPr>
        </p:nvSpPr>
        <p:spPr>
          <a:xfrm>
            <a:off x="0" y="954000"/>
            <a:ext cx="12192000" cy="4989600"/>
          </a:xfrm>
        </p:spPr>
        <p:txBody>
          <a:bodyPr/>
          <a:lstStyle/>
          <a:p>
            <a:r>
              <a:rPr lang="da-DK"/>
              <a:t>Klik på ikonet for at tilføje et billede</a:t>
            </a:r>
          </a:p>
        </p:txBody>
      </p:sp>
      <p:sp>
        <p:nvSpPr>
          <p:cNvPr id="11" name="Pladsholder til tekst 22"/>
          <p:cNvSpPr>
            <a:spLocks noGrp="1"/>
          </p:cNvSpPr>
          <p:nvPr>
            <p:ph type="body" sz="quarter" idx="13" hasCustomPrompt="1"/>
          </p:nvPr>
        </p:nvSpPr>
        <p:spPr>
          <a:xfrm>
            <a:off x="504000" y="2325600"/>
            <a:ext cx="4791600" cy="3085200"/>
          </a:xfrm>
          <a:solidFill>
            <a:srgbClr val="FFFFFF">
              <a:alpha val="86000"/>
            </a:srgbClr>
          </a:solidFill>
        </p:spPr>
        <p:txBody>
          <a:bodyPr/>
          <a:lstStyle>
            <a:lvl1pPr marL="0" indent="0">
              <a:buNone/>
              <a:defRPr>
                <a:solidFill>
                  <a:srgbClr val="FFFFFF"/>
                </a:solidFill>
              </a:defRPr>
            </a:lvl1pPr>
          </a:lstStyle>
          <a:p>
            <a:pPr lvl="0"/>
            <a:r>
              <a:rPr lang="da-DK" dirty="0"/>
              <a:t>.</a:t>
            </a:r>
          </a:p>
        </p:txBody>
      </p:sp>
      <p:sp>
        <p:nvSpPr>
          <p:cNvPr id="9" name="Pladsholder til slidenummer 13"/>
          <p:cNvSpPr>
            <a:spLocks noGrp="1"/>
          </p:cNvSpPr>
          <p:nvPr>
            <p:ph type="sldNum" sz="quarter" idx="4"/>
          </p:nvPr>
        </p:nvSpPr>
        <p:spPr>
          <a:xfrm>
            <a:off x="10888824" y="6356350"/>
            <a:ext cx="464976" cy="365125"/>
          </a:xfrm>
          <a:prstGeom prst="rect">
            <a:avLst/>
          </a:prstGeom>
        </p:spPr>
        <p:txBody>
          <a:bodyPr vert="horz" lIns="91440" tIns="45720" rIns="91440" bIns="45720" rtlCol="0" anchor="ctr"/>
          <a:lstStyle>
            <a:lvl1pPr algn="r">
              <a:defRPr sz="800">
                <a:solidFill>
                  <a:schemeClr val="tx2"/>
                </a:solidFill>
              </a:defRPr>
            </a:lvl1pPr>
          </a:lstStyle>
          <a:p>
            <a:fld id="{7FBC932F-F4CF-4098-97AF-13CD3D9A4492}" type="slidenum">
              <a:rPr lang="da-DK" smtClean="0"/>
              <a:pPr/>
              <a:t>‹nr.›</a:t>
            </a:fld>
            <a:endParaRPr lang="da-DK" dirty="0"/>
          </a:p>
        </p:txBody>
      </p:sp>
      <p:sp>
        <p:nvSpPr>
          <p:cNvPr id="12" name="Titel 1"/>
          <p:cNvSpPr>
            <a:spLocks noGrp="1"/>
          </p:cNvSpPr>
          <p:nvPr>
            <p:ph type="title" hasCustomPrompt="1"/>
          </p:nvPr>
        </p:nvSpPr>
        <p:spPr>
          <a:xfrm>
            <a:off x="634483" y="2446179"/>
            <a:ext cx="4516017" cy="1805625"/>
          </a:xfrm>
        </p:spPr>
        <p:txBody>
          <a:bodyPr anchor="t"/>
          <a:lstStyle>
            <a:lvl1pPr>
              <a:defRPr>
                <a:solidFill>
                  <a:schemeClr val="tx2"/>
                </a:solidFill>
              </a:defRPr>
            </a:lvl1pPr>
          </a:lstStyle>
          <a:p>
            <a:r>
              <a:rPr lang="da-DK" dirty="0"/>
              <a:t>Overskrift</a:t>
            </a:r>
          </a:p>
        </p:txBody>
      </p:sp>
      <p:sp>
        <p:nvSpPr>
          <p:cNvPr id="14" name="Pladsholder til tekst 17"/>
          <p:cNvSpPr>
            <a:spLocks noGrp="1"/>
          </p:cNvSpPr>
          <p:nvPr>
            <p:ph type="body" sz="quarter" idx="11" hasCustomPrompt="1"/>
          </p:nvPr>
        </p:nvSpPr>
        <p:spPr>
          <a:xfrm>
            <a:off x="634484" y="4840447"/>
            <a:ext cx="4516016" cy="228599"/>
          </a:xfrm>
        </p:spPr>
        <p:txBody>
          <a:bodyPr bIns="0">
            <a:normAutofit/>
          </a:bodyPr>
          <a:lstStyle>
            <a:lvl1pPr marL="0" indent="0">
              <a:buNone/>
              <a:defRPr sz="1200" b="1" i="0" u="none" baseline="0">
                <a:solidFill>
                  <a:schemeClr val="accent1"/>
                </a:solidFill>
                <a:effectLst/>
              </a:defRPr>
            </a:lvl1pPr>
          </a:lstStyle>
          <a:p>
            <a:pPr lvl="0"/>
            <a:r>
              <a:rPr lang="da-DK" b="0" dirty="0"/>
              <a:t>Navn</a:t>
            </a:r>
            <a:endParaRPr lang="da-DK" b="1" dirty="0"/>
          </a:p>
        </p:txBody>
      </p:sp>
      <p:sp>
        <p:nvSpPr>
          <p:cNvPr id="15" name="Pladsholder til tekst 17"/>
          <p:cNvSpPr>
            <a:spLocks noGrp="1"/>
          </p:cNvSpPr>
          <p:nvPr>
            <p:ph type="body" sz="quarter" idx="14" hasCustomPrompt="1"/>
          </p:nvPr>
        </p:nvSpPr>
        <p:spPr>
          <a:xfrm>
            <a:off x="634482" y="5071582"/>
            <a:ext cx="4516017" cy="269242"/>
          </a:xfrm>
        </p:spPr>
        <p:txBody>
          <a:bodyPr tIns="0">
            <a:normAutofit/>
          </a:bodyPr>
          <a:lstStyle>
            <a:lvl1pPr marL="0" indent="0">
              <a:buNone/>
              <a:defRPr sz="1200" b="0" baseline="0">
                <a:solidFill>
                  <a:schemeClr val="accent1"/>
                </a:solidFill>
              </a:defRPr>
            </a:lvl1pPr>
          </a:lstStyle>
          <a:p>
            <a:pPr lvl="0"/>
            <a:r>
              <a:rPr lang="da-DK" b="0" dirty="0"/>
              <a:t>Titel, Afdeling</a:t>
            </a:r>
            <a:endParaRPr lang="da-DK" b="1" dirty="0"/>
          </a:p>
        </p:txBody>
      </p:sp>
      <p:sp>
        <p:nvSpPr>
          <p:cNvPr id="22" name="Pladsholder til billede 21"/>
          <p:cNvSpPr>
            <a:spLocks noGrp="1"/>
          </p:cNvSpPr>
          <p:nvPr>
            <p:ph type="pic" sz="quarter" idx="16" hasCustomPrompt="1"/>
          </p:nvPr>
        </p:nvSpPr>
        <p:spPr>
          <a:xfrm>
            <a:off x="9259200" y="4888800"/>
            <a:ext cx="1486800" cy="1486800"/>
          </a:xfrm>
        </p:spPr>
        <p:txBody>
          <a:bodyPr/>
          <a:lstStyle>
            <a:lvl1pPr marL="0" indent="0">
              <a:buNone/>
              <a:defRPr/>
            </a:lvl1pPr>
          </a:lstStyle>
          <a:p>
            <a:r>
              <a:rPr lang="da-DK" dirty="0"/>
              <a:t>Vælg </a:t>
            </a:r>
            <a:r>
              <a:rPr lang="da-DK" dirty="0" err="1"/>
              <a:t>Pil_hindbær_stor</a:t>
            </a:r>
            <a:r>
              <a:rPr lang="da-DK" dirty="0"/>
              <a:t> i </a:t>
            </a:r>
            <a:r>
              <a:rPr lang="da-DK" dirty="0" err="1"/>
              <a:t>SKIs</a:t>
            </a:r>
            <a:r>
              <a:rPr lang="da-DK" dirty="0"/>
              <a:t> billedarkiv</a:t>
            </a:r>
          </a:p>
        </p:txBody>
      </p:sp>
    </p:spTree>
    <p:extLst>
      <p:ext uri="{BB962C8B-B14F-4D97-AF65-F5344CB8AC3E}">
        <p14:creationId xmlns:p14="http://schemas.microsoft.com/office/powerpoint/2010/main" val="142172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7" name="Pladsholder til tekst 6"/>
          <p:cNvSpPr>
            <a:spLocks noGrp="1"/>
          </p:cNvSpPr>
          <p:nvPr>
            <p:ph type="body" sz="quarter" idx="11" hasCustomPrompt="1"/>
          </p:nvPr>
        </p:nvSpPr>
        <p:spPr>
          <a:xfrm>
            <a:off x="838200" y="1296000"/>
            <a:ext cx="10515600" cy="4615200"/>
          </a:xfrm>
        </p:spPr>
        <p:txBody>
          <a:bodyPr>
            <a:normAutofit/>
          </a:bodyPr>
          <a:lstStyle>
            <a:lvl1pPr marL="0" indent="0">
              <a:buNone/>
              <a:defRPr sz="1600"/>
            </a:lvl1pPr>
          </a:lstStyle>
          <a:p>
            <a:pPr lvl="0"/>
            <a:r>
              <a:rPr lang="da-DK" dirty="0"/>
              <a:t>Tekst</a:t>
            </a:r>
          </a:p>
        </p:txBody>
      </p:sp>
    </p:spTree>
    <p:extLst>
      <p:ext uri="{BB962C8B-B14F-4D97-AF65-F5344CB8AC3E}">
        <p14:creationId xmlns:p14="http://schemas.microsoft.com/office/powerpoint/2010/main" val="3741653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m. billed">
    <p:spTree>
      <p:nvGrpSpPr>
        <p:cNvPr id="1" name=""/>
        <p:cNvGrpSpPr/>
        <p:nvPr/>
      </p:nvGrpSpPr>
      <p:grpSpPr>
        <a:xfrm>
          <a:off x="0" y="0"/>
          <a:ext cx="0" cy="0"/>
          <a:chOff x="0" y="0"/>
          <a:chExt cx="0" cy="0"/>
        </a:xfrm>
      </p:grpSpPr>
      <p:sp>
        <p:nvSpPr>
          <p:cNvPr id="5" name="Pladsholder til billede 4"/>
          <p:cNvSpPr>
            <a:spLocks noGrp="1"/>
          </p:cNvSpPr>
          <p:nvPr>
            <p:ph type="pic" sz="quarter" idx="12"/>
          </p:nvPr>
        </p:nvSpPr>
        <p:spPr>
          <a:xfrm>
            <a:off x="7157338" y="0"/>
            <a:ext cx="5040000" cy="6750000"/>
          </a:xfrm>
        </p:spPr>
        <p:txBody>
          <a:bodyPr/>
          <a:lstStyle>
            <a:lvl1pPr marL="0" indent="0">
              <a:buNone/>
              <a:defRPr/>
            </a:lvl1pPr>
          </a:lstStyle>
          <a:p>
            <a:r>
              <a:rPr lang="da-DK"/>
              <a:t>Klik på ikonet for at tilføje et billede</a:t>
            </a:r>
            <a:endParaRPr lang="da-DK" dirty="0"/>
          </a:p>
        </p:txBody>
      </p:sp>
      <p:sp>
        <p:nvSpPr>
          <p:cNvPr id="2" name="Titel 1"/>
          <p:cNvSpPr>
            <a:spLocks noGrp="1"/>
          </p:cNvSpPr>
          <p:nvPr>
            <p:ph type="title"/>
          </p:nvPr>
        </p:nvSpPr>
        <p:spPr>
          <a:xfrm>
            <a:off x="838200" y="365126"/>
            <a:ext cx="6113106" cy="623920"/>
          </a:xfrm>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7" name="Pladsholder til tekst 6"/>
          <p:cNvSpPr>
            <a:spLocks noGrp="1"/>
          </p:cNvSpPr>
          <p:nvPr>
            <p:ph type="body" sz="quarter" idx="11" hasCustomPrompt="1"/>
          </p:nvPr>
        </p:nvSpPr>
        <p:spPr>
          <a:xfrm>
            <a:off x="838200" y="1296000"/>
            <a:ext cx="6113106" cy="4615200"/>
          </a:xfrm>
        </p:spPr>
        <p:txBody>
          <a:bodyPr>
            <a:normAutofit/>
          </a:bodyPr>
          <a:lstStyle>
            <a:lvl1pPr marL="0" indent="0">
              <a:buNone/>
              <a:defRPr sz="1600"/>
            </a:lvl1pPr>
          </a:lstStyle>
          <a:p>
            <a:pPr lvl="0"/>
            <a:r>
              <a:rPr lang="da-DK" dirty="0"/>
              <a:t>Tekst</a:t>
            </a:r>
          </a:p>
        </p:txBody>
      </p:sp>
    </p:spTree>
    <p:extLst>
      <p:ext uri="{BB962C8B-B14F-4D97-AF65-F5344CB8AC3E}">
        <p14:creationId xmlns:p14="http://schemas.microsoft.com/office/powerpoint/2010/main" val="3327919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nktopstil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6" name="Pladsholder til tekst 5"/>
          <p:cNvSpPr>
            <a:spLocks noGrp="1"/>
          </p:cNvSpPr>
          <p:nvPr>
            <p:ph type="body" sz="quarter" idx="13"/>
          </p:nvPr>
        </p:nvSpPr>
        <p:spPr>
          <a:xfrm>
            <a:off x="838200" y="1296000"/>
            <a:ext cx="10515600" cy="4615200"/>
          </a:xfrm>
        </p:spPr>
        <p:txBody>
          <a:bodyPr>
            <a:normAutofit/>
          </a:bodyPr>
          <a:lstStyle>
            <a:lvl1pPr>
              <a:defRPr sz="1600"/>
            </a:lvl1pPr>
            <a:lvl2pPr>
              <a:defRPr sz="1600"/>
            </a:lvl2pPr>
            <a:lvl3pPr>
              <a:defRPr sz="1600"/>
            </a:lvl3pPr>
            <a:lvl4pPr>
              <a:defRPr sz="1600"/>
            </a:lvl4pPr>
            <a:lvl5pPr>
              <a:defRPr sz="16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Tree>
    <p:extLst>
      <p:ext uri="{BB962C8B-B14F-4D97-AF65-F5344CB8AC3E}">
        <p14:creationId xmlns:p14="http://schemas.microsoft.com/office/powerpoint/2010/main" val="4231587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unktopstilling m. billed">
    <p:spTree>
      <p:nvGrpSpPr>
        <p:cNvPr id="1" name=""/>
        <p:cNvGrpSpPr/>
        <p:nvPr/>
      </p:nvGrpSpPr>
      <p:grpSpPr>
        <a:xfrm>
          <a:off x="0" y="0"/>
          <a:ext cx="0" cy="0"/>
          <a:chOff x="0" y="0"/>
          <a:chExt cx="0" cy="0"/>
        </a:xfrm>
      </p:grpSpPr>
      <p:sp>
        <p:nvSpPr>
          <p:cNvPr id="5" name="Pladsholder til billede 4"/>
          <p:cNvSpPr>
            <a:spLocks noGrp="1"/>
          </p:cNvSpPr>
          <p:nvPr>
            <p:ph type="pic" sz="quarter" idx="12"/>
          </p:nvPr>
        </p:nvSpPr>
        <p:spPr>
          <a:xfrm>
            <a:off x="7157338" y="0"/>
            <a:ext cx="5040000" cy="6750000"/>
          </a:xfrm>
        </p:spPr>
        <p:txBody>
          <a:bodyPr/>
          <a:lstStyle>
            <a:lvl1pPr marL="0" indent="0">
              <a:buNone/>
              <a:defRPr/>
            </a:lvl1pPr>
          </a:lstStyle>
          <a:p>
            <a:r>
              <a:rPr lang="da-DK"/>
              <a:t>Klik på ikonet for at tilføje et billede</a:t>
            </a:r>
            <a:endParaRPr lang="da-DK" dirty="0"/>
          </a:p>
        </p:txBody>
      </p:sp>
      <p:sp>
        <p:nvSpPr>
          <p:cNvPr id="2" name="Titel 1"/>
          <p:cNvSpPr>
            <a:spLocks noGrp="1"/>
          </p:cNvSpPr>
          <p:nvPr>
            <p:ph type="title"/>
          </p:nvPr>
        </p:nvSpPr>
        <p:spPr>
          <a:xfrm>
            <a:off x="838200" y="365126"/>
            <a:ext cx="6113106" cy="623920"/>
          </a:xfrm>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6" name="Pladsholder til tekst 5"/>
          <p:cNvSpPr>
            <a:spLocks noGrp="1"/>
          </p:cNvSpPr>
          <p:nvPr>
            <p:ph type="body" sz="quarter" idx="13"/>
          </p:nvPr>
        </p:nvSpPr>
        <p:spPr>
          <a:xfrm>
            <a:off x="838200" y="1296000"/>
            <a:ext cx="6112800" cy="46152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65229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‹nr.›</a:t>
            </a:fld>
            <a:endParaRPr lang="da-DK" dirty="0"/>
          </a:p>
        </p:txBody>
      </p:sp>
      <p:sp>
        <p:nvSpPr>
          <p:cNvPr id="9" name="Pladsholder til indhold 8"/>
          <p:cNvSpPr>
            <a:spLocks noGrp="1"/>
          </p:cNvSpPr>
          <p:nvPr>
            <p:ph sz="quarter" idx="11" hasCustomPrompt="1"/>
          </p:nvPr>
        </p:nvSpPr>
        <p:spPr>
          <a:xfrm>
            <a:off x="838200" y="1296000"/>
            <a:ext cx="10515600" cy="4615200"/>
          </a:xfrm>
        </p:spPr>
        <p:txBody>
          <a:bodyPr>
            <a:normAutofit/>
          </a:bodyPr>
          <a:lstStyle>
            <a:lvl1pPr marL="0" indent="0">
              <a:buNone/>
              <a:defRPr sz="1600"/>
            </a:lvl1pPr>
          </a:lstStyle>
          <a:p>
            <a:pPr lvl="0"/>
            <a:r>
              <a:rPr lang="da-DK" dirty="0"/>
              <a:t>Vælg indholdstype</a:t>
            </a:r>
          </a:p>
        </p:txBody>
      </p:sp>
    </p:spTree>
    <p:extLst>
      <p:ext uri="{BB962C8B-B14F-4D97-AF65-F5344CB8AC3E}">
        <p14:creationId xmlns:p14="http://schemas.microsoft.com/office/powerpoint/2010/main" val="126447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23920"/>
          </a:xfrm>
          <a:prstGeom prst="rect">
            <a:avLst/>
          </a:prstGeom>
        </p:spPr>
        <p:txBody>
          <a:bodyPr vert="horz" lIns="91440" tIns="45720" rIns="91440" bIns="45720" rtlCol="0" anchor="t">
            <a:normAutofit/>
          </a:bodyPr>
          <a:lstStyle/>
          <a:p>
            <a:r>
              <a:rPr lang="da-DK" dirty="0"/>
              <a:t>Klik for at redigere i master</a:t>
            </a:r>
            <a:endParaRPr lang="en-US" dirty="0"/>
          </a:p>
        </p:txBody>
      </p:sp>
      <p:sp>
        <p:nvSpPr>
          <p:cNvPr id="3" name="Text Placeholder 2"/>
          <p:cNvSpPr>
            <a:spLocks noGrp="1"/>
          </p:cNvSpPr>
          <p:nvPr>
            <p:ph type="body" idx="1"/>
          </p:nvPr>
        </p:nvSpPr>
        <p:spPr>
          <a:xfrm>
            <a:off x="838200" y="1296000"/>
            <a:ext cx="10515600" cy="4615200"/>
          </a:xfrm>
          <a:prstGeom prst="rect">
            <a:avLst/>
          </a:prstGeom>
        </p:spPr>
        <p:txBody>
          <a:bodyPr vert="horz" lIns="91440" tIns="45720" rIns="91440" bIns="45720" rtlCol="0">
            <a:normAutofit/>
          </a:bodyPr>
          <a:lstStyle/>
          <a:p>
            <a:pPr lvl="0"/>
            <a:r>
              <a:rPr lang="da-DK" dirty="0"/>
              <a:t>Rediger typografien i masterens</a:t>
            </a:r>
          </a:p>
          <a:p>
            <a:pPr lvl="1"/>
            <a:r>
              <a:rPr lang="da-DK" dirty="0"/>
              <a:t>Andet niveau</a:t>
            </a:r>
          </a:p>
          <a:p>
            <a:pPr lvl="2"/>
            <a:r>
              <a:rPr lang="da-DK" dirty="0"/>
              <a:t>Tredje niveau</a:t>
            </a:r>
          </a:p>
          <a:p>
            <a:pPr lvl="3"/>
            <a:r>
              <a:rPr lang="da-DK" dirty="0"/>
              <a:t>Fjerde niveau</a:t>
            </a:r>
          </a:p>
          <a:p>
            <a:pPr lvl="4"/>
            <a:r>
              <a:rPr lang="da-DK" dirty="0"/>
              <a:t>Femte niveau</a:t>
            </a:r>
            <a:endParaRPr lang="en-US" dirty="0"/>
          </a:p>
        </p:txBody>
      </p:sp>
      <p:sp>
        <p:nvSpPr>
          <p:cNvPr id="7" name="Rectangle 13"/>
          <p:cNvSpPr/>
          <p:nvPr/>
        </p:nvSpPr>
        <p:spPr>
          <a:xfrm>
            <a:off x="0" y="6747929"/>
            <a:ext cx="12192000" cy="114300"/>
          </a:xfrm>
          <a:prstGeom prst="rect">
            <a:avLst/>
          </a:prstGeom>
          <a:solidFill>
            <a:srgbClr val="63818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DC3C0"/>
              </a:solidFill>
            </a:endParaRPr>
          </a:p>
        </p:txBody>
      </p:sp>
      <p:sp>
        <p:nvSpPr>
          <p:cNvPr id="9" name="Rectangle 13"/>
          <p:cNvSpPr/>
          <p:nvPr userDrawn="1"/>
        </p:nvSpPr>
        <p:spPr>
          <a:xfrm>
            <a:off x="0" y="6747929"/>
            <a:ext cx="12192000" cy="114300"/>
          </a:xfrm>
          <a:prstGeom prst="rect">
            <a:avLst/>
          </a:prstGeom>
          <a:solidFill>
            <a:srgbClr val="63757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DC3C0"/>
              </a:solidFill>
            </a:endParaRPr>
          </a:p>
        </p:txBody>
      </p:sp>
      <p:sp>
        <p:nvSpPr>
          <p:cNvPr id="14" name="Pladsholder til slidenummer 13"/>
          <p:cNvSpPr>
            <a:spLocks noGrp="1"/>
          </p:cNvSpPr>
          <p:nvPr>
            <p:ph type="sldNum" sz="quarter" idx="4"/>
          </p:nvPr>
        </p:nvSpPr>
        <p:spPr>
          <a:xfrm>
            <a:off x="10888824" y="6356350"/>
            <a:ext cx="464976" cy="365125"/>
          </a:xfrm>
          <a:prstGeom prst="rect">
            <a:avLst/>
          </a:prstGeom>
        </p:spPr>
        <p:txBody>
          <a:bodyPr vert="horz" lIns="91440" tIns="45720" rIns="91440" bIns="45720" rtlCol="0" anchor="ctr"/>
          <a:lstStyle>
            <a:lvl1pPr algn="r">
              <a:defRPr sz="800">
                <a:solidFill>
                  <a:schemeClr val="tx2"/>
                </a:solidFill>
              </a:defRPr>
            </a:lvl1pPr>
          </a:lstStyle>
          <a:p>
            <a:fld id="{7FBC932F-F4CF-4098-97AF-13CD3D9A4492}" type="slidenum">
              <a:rPr lang="da-DK" smtClean="0"/>
              <a:pPr/>
              <a:t>‹nr.›</a:t>
            </a:fld>
            <a:endParaRPr lang="da-DK" dirty="0"/>
          </a:p>
        </p:txBody>
      </p:sp>
      <p:pic>
        <p:nvPicPr>
          <p:cNvPr id="8" name="Billede 7"/>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66612" y="6110302"/>
            <a:ext cx="1328378" cy="572400"/>
          </a:xfrm>
          <a:prstGeom prst="rect">
            <a:avLst/>
          </a:prstGeom>
        </p:spPr>
      </p:pic>
    </p:spTree>
    <p:extLst>
      <p:ext uri="{BB962C8B-B14F-4D97-AF65-F5344CB8AC3E}">
        <p14:creationId xmlns:p14="http://schemas.microsoft.com/office/powerpoint/2010/main" val="389520800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9" r:id="rId4"/>
    <p:sldLayoutId id="2147483875" r:id="rId5"/>
    <p:sldLayoutId id="2147483876" r:id="rId6"/>
    <p:sldLayoutId id="2147483877" r:id="rId7"/>
    <p:sldLayoutId id="2147483878" r:id="rId8"/>
    <p:sldLayoutId id="2147483874" r:id="rId9"/>
    <p:sldLayoutId id="2147483881" r:id="rId10"/>
    <p:sldLayoutId id="2147483885" r:id="rId11"/>
    <p:sldLayoutId id="2147483882" r:id="rId12"/>
    <p:sldLayoutId id="2147483883" r:id="rId13"/>
    <p:sldLayoutId id="2147483884" r:id="rId14"/>
    <p:sldLayoutId id="2147483886" r:id="rId15"/>
    <p:sldLayoutId id="2147483887" r:id="rId16"/>
    <p:sldLayoutId id="2147483879" r:id="rId17"/>
    <p:sldLayoutId id="2147483880" r:id="rId18"/>
    <p:sldLayoutId id="2147483870" r:id="rId19"/>
    <p:sldLayoutId id="2147483888" r:id="rId20"/>
    <p:sldLayoutId id="2147483889" r:id="rId21"/>
  </p:sldLayoutIdLst>
  <p:hf hdr="0" ftr="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www.kombit.dk/" TargetMode="External"/><Relationship Id="rId2" Type="http://schemas.openxmlformats.org/officeDocument/2006/relationships/image" Target="../media/image28.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www.ski.dk/nyhedsbrev" TargetMode="Externa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hyperlink" Target="https://www.linkedin.com/company-beta/879841/" TargetMode="External"/><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p:cNvSpPr>
            <a:spLocks noGrp="1"/>
          </p:cNvSpPr>
          <p:nvPr>
            <p:ph type="dt" sz="half" idx="2"/>
          </p:nvPr>
        </p:nvSpPr>
        <p:spPr/>
        <p:txBody>
          <a:bodyPr/>
          <a:lstStyle/>
          <a:p>
            <a:r>
              <a:rPr lang="da-DK" dirty="0"/>
              <a:t>21. september 2017</a:t>
            </a:r>
            <a:endParaRPr lang="en-US" dirty="0"/>
          </a:p>
        </p:txBody>
      </p:sp>
      <p:sp>
        <p:nvSpPr>
          <p:cNvPr id="3" name="Pladsholder til tekst 2"/>
          <p:cNvSpPr>
            <a:spLocks noGrp="1"/>
          </p:cNvSpPr>
          <p:nvPr>
            <p:ph type="body" sz="quarter" idx="10"/>
          </p:nvPr>
        </p:nvSpPr>
        <p:spPr/>
        <p:txBody>
          <a:bodyPr>
            <a:normAutofit lnSpcReduction="10000"/>
          </a:bodyPr>
          <a:lstStyle/>
          <a:p>
            <a:r>
              <a:rPr lang="da-DK" dirty="0"/>
              <a:t>SKI brug af rammearkitektur i IT-rammeaftaler</a:t>
            </a:r>
          </a:p>
          <a:p>
            <a:r>
              <a:rPr lang="da-DK" sz="2400" b="1" dirty="0"/>
              <a:t>Kommunernes It-Arkitekturråd</a:t>
            </a:r>
            <a:endParaRPr lang="da-DK" sz="2400" dirty="0"/>
          </a:p>
        </p:txBody>
      </p:sp>
      <p:sp>
        <p:nvSpPr>
          <p:cNvPr id="4" name="Pladsholder til tekst 3"/>
          <p:cNvSpPr>
            <a:spLocks noGrp="1"/>
          </p:cNvSpPr>
          <p:nvPr>
            <p:ph type="body" sz="quarter" idx="11"/>
          </p:nvPr>
        </p:nvSpPr>
        <p:spPr/>
        <p:txBody>
          <a:bodyPr/>
          <a:lstStyle/>
          <a:p>
            <a:endParaRPr lang="da-DK"/>
          </a:p>
        </p:txBody>
      </p:sp>
      <p:sp>
        <p:nvSpPr>
          <p:cNvPr id="5" name="Pladsholder til tekst 4"/>
          <p:cNvSpPr>
            <a:spLocks noGrp="1"/>
          </p:cNvSpPr>
          <p:nvPr>
            <p:ph type="body" sz="quarter" idx="13"/>
          </p:nvPr>
        </p:nvSpPr>
        <p:spPr/>
        <p:txBody>
          <a:bodyPr/>
          <a:lstStyle/>
          <a:p>
            <a:r>
              <a:rPr lang="da-DK" dirty="0"/>
              <a:t>Britta Sørensen &amp; Leon Johansen</a:t>
            </a:r>
          </a:p>
        </p:txBody>
      </p:sp>
    </p:spTree>
    <p:extLst>
      <p:ext uri="{BB962C8B-B14F-4D97-AF65-F5344CB8AC3E}">
        <p14:creationId xmlns:p14="http://schemas.microsoft.com/office/powerpoint/2010/main" val="3441556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854" y="1087691"/>
            <a:ext cx="9376558" cy="5003504"/>
          </a:xfrm>
          <a:prstGeom prst="rect">
            <a:avLst/>
          </a:prstGeom>
        </p:spPr>
      </p:pic>
      <p:sp>
        <p:nvSpPr>
          <p:cNvPr id="2" name="Titel 1"/>
          <p:cNvSpPr>
            <a:spLocks noGrp="1"/>
          </p:cNvSpPr>
          <p:nvPr>
            <p:ph type="title"/>
          </p:nvPr>
        </p:nvSpPr>
        <p:spPr/>
        <p:txBody>
          <a:bodyPr/>
          <a:lstStyle/>
          <a:p>
            <a:r>
              <a:rPr lang="da-DK" sz="2800" b="0" dirty="0" err="1"/>
              <a:t>SKI´s</a:t>
            </a:r>
            <a:r>
              <a:rPr lang="da-DK" sz="2800" b="0" dirty="0"/>
              <a:t> udbudsproces</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10</a:t>
            </a:fld>
            <a:endParaRPr lang="da-DK" dirty="0"/>
          </a:p>
        </p:txBody>
      </p:sp>
    </p:spTree>
    <p:extLst>
      <p:ext uri="{BB962C8B-B14F-4D97-AF65-F5344CB8AC3E}">
        <p14:creationId xmlns:p14="http://schemas.microsoft.com/office/powerpoint/2010/main" val="2726140500"/>
      </p:ext>
    </p:extLst>
  </p:cSld>
  <p:clrMapOvr>
    <a:masterClrMapping/>
  </p:clrMapOvr>
  <mc:AlternateContent xmlns:mc="http://schemas.openxmlformats.org/markup-compatibility/2006" xmlns:p14="http://schemas.microsoft.com/office/powerpoint/2010/main">
    <mc:Choice Requires="p14">
      <p:transition spd="slow" p14:dur="3000" advTm="25128">
        <p14:reveal/>
      </p:transition>
    </mc:Choice>
    <mc:Fallback xmlns="">
      <p:transition spd="slow" advTm="25128">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8657AB10-1F9F-4EC4-B56A-8F8A784D5853}"/>
              </a:ext>
            </a:extLst>
          </p:cNvPr>
          <p:cNvSpPr>
            <a:spLocks noGrp="1"/>
          </p:cNvSpPr>
          <p:nvPr>
            <p:ph type="title"/>
          </p:nvPr>
        </p:nvSpPr>
        <p:spPr>
          <a:xfrm>
            <a:off x="278907" y="247712"/>
            <a:ext cx="6113106" cy="623920"/>
          </a:xfrm>
        </p:spPr>
        <p:txBody>
          <a:bodyPr>
            <a:normAutofit fontScale="90000"/>
          </a:bodyPr>
          <a:lstStyle/>
          <a:p>
            <a:r>
              <a:rPr lang="da-DK" dirty="0"/>
              <a:t>Involvering af kommunerne i udbudsprocessen</a:t>
            </a:r>
          </a:p>
        </p:txBody>
      </p:sp>
      <p:sp>
        <p:nvSpPr>
          <p:cNvPr id="4" name="Pladsholder til slidenummer 3">
            <a:extLst>
              <a:ext uri="{FF2B5EF4-FFF2-40B4-BE49-F238E27FC236}">
                <a16:creationId xmlns:a16="http://schemas.microsoft.com/office/drawing/2014/main" xmlns="" id="{4099F8A8-2225-48CB-8010-C1017FCCA65B}"/>
              </a:ext>
            </a:extLst>
          </p:cNvPr>
          <p:cNvSpPr>
            <a:spLocks noGrp="1"/>
          </p:cNvSpPr>
          <p:nvPr>
            <p:ph type="sldNum" sz="quarter" idx="10"/>
          </p:nvPr>
        </p:nvSpPr>
        <p:spPr/>
        <p:txBody>
          <a:bodyPr/>
          <a:lstStyle/>
          <a:p>
            <a:fld id="{7FBC932F-F4CF-4098-97AF-13CD3D9A4492}" type="slidenum">
              <a:rPr lang="da-DK" smtClean="0"/>
              <a:pPr/>
              <a:t>11</a:t>
            </a:fld>
            <a:endParaRPr lang="da-DK" dirty="0"/>
          </a:p>
        </p:txBody>
      </p:sp>
      <p:sp>
        <p:nvSpPr>
          <p:cNvPr id="5" name="Pladsholder til tekst 4">
            <a:extLst>
              <a:ext uri="{FF2B5EF4-FFF2-40B4-BE49-F238E27FC236}">
                <a16:creationId xmlns:a16="http://schemas.microsoft.com/office/drawing/2014/main" xmlns="" id="{7E68945E-2C43-4FA9-ABC6-3DB9944F95A8}"/>
              </a:ext>
            </a:extLst>
          </p:cNvPr>
          <p:cNvSpPr>
            <a:spLocks noGrp="1"/>
          </p:cNvSpPr>
          <p:nvPr>
            <p:ph type="body" sz="quarter" idx="13"/>
          </p:nvPr>
        </p:nvSpPr>
        <p:spPr>
          <a:xfrm>
            <a:off x="5561120" y="0"/>
            <a:ext cx="6112800" cy="4615200"/>
          </a:xfrm>
        </p:spPr>
        <p:txBody>
          <a:bodyPr/>
          <a:lstStyle/>
          <a:p>
            <a:pPr marL="0" indent="0">
              <a:buNone/>
            </a:pPr>
            <a:endParaRPr lang="da-DK" dirty="0"/>
          </a:p>
        </p:txBody>
      </p:sp>
      <p:pic>
        <p:nvPicPr>
          <p:cNvPr id="8" name="Billed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197" y="1285247"/>
            <a:ext cx="9376558" cy="5003504"/>
          </a:xfrm>
          <a:prstGeom prst="rect">
            <a:avLst/>
          </a:prstGeom>
        </p:spPr>
      </p:pic>
      <p:sp>
        <p:nvSpPr>
          <p:cNvPr id="9" name="Pil: højre 8"/>
          <p:cNvSpPr/>
          <p:nvPr/>
        </p:nvSpPr>
        <p:spPr>
          <a:xfrm>
            <a:off x="2101116" y="4766346"/>
            <a:ext cx="1105989"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il: højre 9"/>
          <p:cNvSpPr/>
          <p:nvPr/>
        </p:nvSpPr>
        <p:spPr>
          <a:xfrm>
            <a:off x="840376" y="3043645"/>
            <a:ext cx="1105989"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Pil: højre 10"/>
          <p:cNvSpPr/>
          <p:nvPr/>
        </p:nvSpPr>
        <p:spPr>
          <a:xfrm>
            <a:off x="2099112" y="5616252"/>
            <a:ext cx="1105989"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Pil: højre 11"/>
          <p:cNvSpPr/>
          <p:nvPr/>
        </p:nvSpPr>
        <p:spPr>
          <a:xfrm>
            <a:off x="2099112" y="5952501"/>
            <a:ext cx="1105989"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Pil: højre 12"/>
          <p:cNvSpPr/>
          <p:nvPr/>
        </p:nvSpPr>
        <p:spPr>
          <a:xfrm rot="10800000">
            <a:off x="9359490" y="2176971"/>
            <a:ext cx="1105989"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Pil: højre 13"/>
          <p:cNvSpPr/>
          <p:nvPr/>
        </p:nvSpPr>
        <p:spPr>
          <a:xfrm rot="10800000">
            <a:off x="9359490" y="2913016"/>
            <a:ext cx="1105989" cy="130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7694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kstfelt 48"/>
          <p:cNvSpPr txBox="1"/>
          <p:nvPr/>
        </p:nvSpPr>
        <p:spPr>
          <a:xfrm>
            <a:off x="5046785" y="5396066"/>
            <a:ext cx="6981727" cy="720000"/>
          </a:xfrm>
          <a:prstGeom prst="rect">
            <a:avLst/>
          </a:prstGeom>
          <a:solidFill>
            <a:schemeClr val="accent2">
              <a:lumMod val="40000"/>
              <a:lumOff val="60000"/>
              <a:alpha val="66000"/>
            </a:schemeClr>
          </a:solidFill>
          <a:ln>
            <a:noFill/>
          </a:ln>
        </p:spPr>
        <p:txBody>
          <a:bodyPr wrap="square" rtlCol="0">
            <a:spAutoFit/>
          </a:bodyPr>
          <a:lstStyle/>
          <a:p>
            <a:pPr>
              <a:buClr>
                <a:srgbClr val="073951"/>
              </a:buClr>
              <a:buSzPct val="120000"/>
            </a:pPr>
            <a:endParaRPr lang="da-DK" sz="1200" b="1" noProof="1">
              <a:solidFill>
                <a:schemeClr val="tx2"/>
              </a:solidFill>
              <a:latin typeface="+mn-lt"/>
              <a:cs typeface="Arial"/>
            </a:endParaRPr>
          </a:p>
        </p:txBody>
      </p:sp>
      <p:sp>
        <p:nvSpPr>
          <p:cNvPr id="48" name="Tekstfelt 47"/>
          <p:cNvSpPr txBox="1"/>
          <p:nvPr/>
        </p:nvSpPr>
        <p:spPr>
          <a:xfrm>
            <a:off x="7126077" y="3958394"/>
            <a:ext cx="4905693" cy="720000"/>
          </a:xfrm>
          <a:prstGeom prst="rect">
            <a:avLst/>
          </a:prstGeom>
          <a:solidFill>
            <a:schemeClr val="accent2">
              <a:lumMod val="40000"/>
              <a:lumOff val="60000"/>
              <a:alpha val="66000"/>
            </a:schemeClr>
          </a:solidFill>
          <a:ln>
            <a:noFill/>
          </a:ln>
        </p:spPr>
        <p:txBody>
          <a:bodyPr wrap="square" rtlCol="0">
            <a:spAutoFit/>
          </a:bodyPr>
          <a:lstStyle/>
          <a:p>
            <a:pPr>
              <a:buClr>
                <a:srgbClr val="073951"/>
              </a:buClr>
              <a:buSzPct val="120000"/>
            </a:pPr>
            <a:endParaRPr lang="da-DK" sz="1200" b="1" noProof="1">
              <a:solidFill>
                <a:schemeClr val="tx2"/>
              </a:solidFill>
              <a:latin typeface="+mn-lt"/>
              <a:cs typeface="Arial"/>
            </a:endParaRPr>
          </a:p>
        </p:txBody>
      </p:sp>
      <p:sp>
        <p:nvSpPr>
          <p:cNvPr id="2" name="Titel 1"/>
          <p:cNvSpPr>
            <a:spLocks noGrp="1"/>
          </p:cNvSpPr>
          <p:nvPr>
            <p:ph type="title"/>
          </p:nvPr>
        </p:nvSpPr>
        <p:spPr>
          <a:xfrm>
            <a:off x="838200" y="288926"/>
            <a:ext cx="10515600" cy="623920"/>
          </a:xfrm>
        </p:spPr>
        <p:txBody>
          <a:bodyPr>
            <a:noAutofit/>
          </a:bodyPr>
          <a:lstStyle/>
          <a:p>
            <a:pPr algn="ctr"/>
            <a:r>
              <a:rPr lang="da-DK" sz="4000" dirty="0"/>
              <a:t>It-paletten 2017/2018</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12</a:t>
            </a:fld>
            <a:endParaRPr lang="da-DK" dirty="0"/>
          </a:p>
        </p:txBody>
      </p:sp>
      <p:sp>
        <p:nvSpPr>
          <p:cNvPr id="6" name="Tekstfelt 5"/>
          <p:cNvSpPr txBox="1"/>
          <p:nvPr/>
        </p:nvSpPr>
        <p:spPr>
          <a:xfrm>
            <a:off x="219074" y="1097166"/>
            <a:ext cx="1838325" cy="720000"/>
          </a:xfrm>
          <a:prstGeom prst="rect">
            <a:avLst/>
          </a:prstGeom>
          <a:solidFill>
            <a:schemeClr val="accent2">
              <a:lumMod val="40000"/>
              <a:lumOff val="60000"/>
              <a:alpha val="66000"/>
            </a:schemeClr>
          </a:solidFill>
          <a:ln>
            <a:noFill/>
          </a:ln>
        </p:spPr>
        <p:txBody>
          <a:bodyPr wrap="square" rtlCol="0">
            <a:spAutoFit/>
          </a:bodyPr>
          <a:lstStyle/>
          <a:p>
            <a:pPr>
              <a:buClr>
                <a:srgbClr val="073951"/>
              </a:buClr>
              <a:buSzPct val="120000"/>
            </a:pPr>
            <a:endParaRPr lang="da-DK" sz="1200" b="1" noProof="1">
              <a:solidFill>
                <a:schemeClr val="tx2"/>
              </a:solidFill>
              <a:latin typeface="+mn-lt"/>
              <a:cs typeface="Arial"/>
            </a:endParaRPr>
          </a:p>
        </p:txBody>
      </p:sp>
      <p:sp>
        <p:nvSpPr>
          <p:cNvPr id="7" name="Tekstfelt 6"/>
          <p:cNvSpPr txBox="1"/>
          <p:nvPr/>
        </p:nvSpPr>
        <p:spPr>
          <a:xfrm>
            <a:off x="219074" y="2521223"/>
            <a:ext cx="1838326" cy="720000"/>
          </a:xfrm>
          <a:prstGeom prst="rect">
            <a:avLst/>
          </a:prstGeom>
          <a:solidFill>
            <a:schemeClr val="accent2">
              <a:lumMod val="40000"/>
              <a:lumOff val="60000"/>
              <a:alpha val="66000"/>
            </a:schemeClr>
          </a:solidFill>
          <a:ln>
            <a:noFill/>
          </a:ln>
        </p:spPr>
        <p:txBody>
          <a:bodyPr wrap="square" rtlCol="0">
            <a:spAutoFit/>
          </a:bodyPr>
          <a:lstStyle/>
          <a:p>
            <a:pPr>
              <a:buClr>
                <a:srgbClr val="073951"/>
              </a:buClr>
              <a:buSzPct val="120000"/>
            </a:pPr>
            <a:endParaRPr lang="da-DK" sz="1200" b="1" noProof="1">
              <a:solidFill>
                <a:schemeClr val="tx2"/>
              </a:solidFill>
              <a:latin typeface="+mn-lt"/>
              <a:cs typeface="Arial"/>
            </a:endParaRPr>
          </a:p>
        </p:txBody>
      </p:sp>
      <p:sp>
        <p:nvSpPr>
          <p:cNvPr id="8" name="Tekstfelt 7"/>
          <p:cNvSpPr txBox="1"/>
          <p:nvPr/>
        </p:nvSpPr>
        <p:spPr>
          <a:xfrm>
            <a:off x="219074" y="3958990"/>
            <a:ext cx="1838326" cy="720000"/>
          </a:xfrm>
          <a:prstGeom prst="rect">
            <a:avLst/>
          </a:prstGeom>
          <a:solidFill>
            <a:schemeClr val="accent2">
              <a:lumMod val="40000"/>
              <a:lumOff val="60000"/>
              <a:alpha val="66000"/>
            </a:schemeClr>
          </a:solidFill>
          <a:ln>
            <a:noFill/>
          </a:ln>
        </p:spPr>
        <p:txBody>
          <a:bodyPr wrap="square" rtlCol="0">
            <a:spAutoFit/>
          </a:bodyPr>
          <a:lstStyle/>
          <a:p>
            <a:pPr>
              <a:buClr>
                <a:srgbClr val="073951"/>
              </a:buClr>
              <a:buSzPct val="120000"/>
            </a:pPr>
            <a:endParaRPr lang="da-DK" sz="1200" b="1" noProof="1">
              <a:solidFill>
                <a:schemeClr val="tx2"/>
              </a:solidFill>
              <a:latin typeface="+mn-lt"/>
              <a:cs typeface="Arial"/>
            </a:endParaRPr>
          </a:p>
        </p:txBody>
      </p:sp>
      <p:sp>
        <p:nvSpPr>
          <p:cNvPr id="10" name="Tekstfelt 9"/>
          <p:cNvSpPr txBox="1"/>
          <p:nvPr/>
        </p:nvSpPr>
        <p:spPr>
          <a:xfrm>
            <a:off x="7464697" y="1098671"/>
            <a:ext cx="4565378" cy="720000"/>
          </a:xfrm>
          <a:prstGeom prst="rect">
            <a:avLst/>
          </a:prstGeom>
          <a:solidFill>
            <a:schemeClr val="accent2">
              <a:lumMod val="40000"/>
              <a:lumOff val="60000"/>
              <a:alpha val="66000"/>
            </a:schemeClr>
          </a:solidFill>
          <a:ln>
            <a:noFill/>
          </a:ln>
        </p:spPr>
        <p:txBody>
          <a:bodyPr wrap="square" rtlCol="0">
            <a:spAutoFit/>
          </a:bodyPr>
          <a:lstStyle/>
          <a:p>
            <a:pPr>
              <a:buClr>
                <a:srgbClr val="073951"/>
              </a:buClr>
              <a:buSzPct val="120000"/>
            </a:pPr>
            <a:endParaRPr lang="da-DK" sz="1200" b="1" noProof="1">
              <a:solidFill>
                <a:schemeClr val="tx2"/>
              </a:solidFill>
              <a:latin typeface="+mn-lt"/>
              <a:cs typeface="Arial"/>
            </a:endParaRPr>
          </a:p>
        </p:txBody>
      </p:sp>
      <p:sp>
        <p:nvSpPr>
          <p:cNvPr id="11" name="Tekstfelt 10"/>
          <p:cNvSpPr txBox="1"/>
          <p:nvPr/>
        </p:nvSpPr>
        <p:spPr>
          <a:xfrm>
            <a:off x="7124382" y="2524231"/>
            <a:ext cx="4905693" cy="720000"/>
          </a:xfrm>
          <a:prstGeom prst="rect">
            <a:avLst/>
          </a:prstGeom>
          <a:solidFill>
            <a:schemeClr val="accent2">
              <a:lumMod val="40000"/>
              <a:lumOff val="60000"/>
              <a:alpha val="66000"/>
            </a:schemeClr>
          </a:solidFill>
          <a:ln>
            <a:noFill/>
          </a:ln>
        </p:spPr>
        <p:txBody>
          <a:bodyPr wrap="square" rtlCol="0">
            <a:spAutoFit/>
          </a:bodyPr>
          <a:lstStyle/>
          <a:p>
            <a:pPr>
              <a:buClr>
                <a:srgbClr val="073951"/>
              </a:buClr>
              <a:buSzPct val="120000"/>
            </a:pPr>
            <a:endParaRPr lang="da-DK" sz="1200" b="1" noProof="1">
              <a:solidFill>
                <a:schemeClr val="tx2"/>
              </a:solidFill>
              <a:latin typeface="+mn-lt"/>
              <a:cs typeface="Arial"/>
            </a:endParaRPr>
          </a:p>
        </p:txBody>
      </p:sp>
      <p:sp>
        <p:nvSpPr>
          <p:cNvPr id="16" name="Tekstfelt 15"/>
          <p:cNvSpPr txBox="1"/>
          <p:nvPr/>
        </p:nvSpPr>
        <p:spPr>
          <a:xfrm>
            <a:off x="219074" y="5402377"/>
            <a:ext cx="1838326" cy="720000"/>
          </a:xfrm>
          <a:prstGeom prst="rect">
            <a:avLst/>
          </a:prstGeom>
          <a:solidFill>
            <a:schemeClr val="accent2">
              <a:lumMod val="40000"/>
              <a:lumOff val="60000"/>
              <a:alpha val="66000"/>
            </a:schemeClr>
          </a:solidFill>
          <a:ln>
            <a:noFill/>
          </a:ln>
        </p:spPr>
        <p:txBody>
          <a:bodyPr wrap="square" rtlCol="0">
            <a:spAutoFit/>
          </a:bodyPr>
          <a:lstStyle/>
          <a:p>
            <a:pPr>
              <a:buClr>
                <a:srgbClr val="073951"/>
              </a:buClr>
              <a:buSzPct val="120000"/>
            </a:pPr>
            <a:endParaRPr lang="da-DK" sz="1200" b="1" noProof="1">
              <a:solidFill>
                <a:schemeClr val="tx2"/>
              </a:solidFill>
              <a:latin typeface="+mn-lt"/>
              <a:cs typeface="Arial"/>
            </a:endParaRPr>
          </a:p>
        </p:txBody>
      </p:sp>
      <p:pic>
        <p:nvPicPr>
          <p:cNvPr id="17" name="Billed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64" y="1161557"/>
            <a:ext cx="604800" cy="604800"/>
          </a:xfrm>
          <a:prstGeom prst="rect">
            <a:avLst/>
          </a:prstGeom>
        </p:spPr>
      </p:pic>
      <p:sp>
        <p:nvSpPr>
          <p:cNvPr id="27" name="Tekstfelt 26"/>
          <p:cNvSpPr txBox="1"/>
          <p:nvPr/>
        </p:nvSpPr>
        <p:spPr>
          <a:xfrm>
            <a:off x="1108911" y="1303277"/>
            <a:ext cx="769441" cy="338554"/>
          </a:xfrm>
          <a:prstGeom prst="rect">
            <a:avLst/>
          </a:prstGeom>
          <a:noFill/>
        </p:spPr>
        <p:txBody>
          <a:bodyPr wrap="none" lIns="0" tIns="0" rIns="0" bIns="0" rtlCol="0">
            <a:spAutoFit/>
          </a:bodyPr>
          <a:lstStyle/>
          <a:p>
            <a:r>
              <a:rPr lang="da-DK" sz="1100" b="1" dirty="0">
                <a:solidFill>
                  <a:srgbClr val="141313"/>
                </a:solidFill>
              </a:rPr>
              <a:t>Rådgivning</a:t>
            </a:r>
          </a:p>
          <a:p>
            <a:r>
              <a:rPr lang="da-DK" sz="1100" b="1" dirty="0">
                <a:solidFill>
                  <a:srgbClr val="141313"/>
                </a:solidFill>
              </a:rPr>
              <a:t>vedr. IT</a:t>
            </a:r>
          </a:p>
        </p:txBody>
      </p:sp>
      <p:sp>
        <p:nvSpPr>
          <p:cNvPr id="30" name="Tekstfelt 29"/>
          <p:cNvSpPr txBox="1"/>
          <p:nvPr/>
        </p:nvSpPr>
        <p:spPr>
          <a:xfrm>
            <a:off x="1108911" y="1995400"/>
            <a:ext cx="673261" cy="338554"/>
          </a:xfrm>
          <a:prstGeom prst="rect">
            <a:avLst/>
          </a:prstGeom>
          <a:noFill/>
        </p:spPr>
        <p:txBody>
          <a:bodyPr wrap="none" lIns="0" tIns="0" rIns="0" bIns="0" rtlCol="0">
            <a:spAutoFit/>
          </a:bodyPr>
          <a:lstStyle/>
          <a:p>
            <a:r>
              <a:rPr lang="da-DK" sz="1100" b="1" dirty="0">
                <a:solidFill>
                  <a:srgbClr val="141313"/>
                </a:solidFill>
              </a:rPr>
              <a:t>Udvikling,</a:t>
            </a:r>
          </a:p>
          <a:p>
            <a:r>
              <a:rPr lang="da-DK" sz="1100" b="1" dirty="0">
                <a:solidFill>
                  <a:srgbClr val="141313"/>
                </a:solidFill>
              </a:rPr>
              <a:t>projekter</a:t>
            </a:r>
          </a:p>
        </p:txBody>
      </p:sp>
      <p:sp>
        <p:nvSpPr>
          <p:cNvPr id="31" name="Tekstfelt 30"/>
          <p:cNvSpPr txBox="1"/>
          <p:nvPr/>
        </p:nvSpPr>
        <p:spPr>
          <a:xfrm>
            <a:off x="1108911" y="2725420"/>
            <a:ext cx="838371" cy="338554"/>
          </a:xfrm>
          <a:prstGeom prst="rect">
            <a:avLst/>
          </a:prstGeom>
          <a:noFill/>
        </p:spPr>
        <p:txBody>
          <a:bodyPr wrap="none" lIns="0" tIns="0" rIns="0" bIns="0" rtlCol="0">
            <a:spAutoFit/>
          </a:bodyPr>
          <a:lstStyle/>
          <a:p>
            <a:r>
              <a:rPr lang="da-DK" sz="1100" b="1" dirty="0">
                <a:solidFill>
                  <a:srgbClr val="141313"/>
                </a:solidFill>
              </a:rPr>
              <a:t>Vedligehold,</a:t>
            </a:r>
          </a:p>
          <a:p>
            <a:r>
              <a:rPr lang="da-DK" sz="1100" b="1" dirty="0">
                <a:solidFill>
                  <a:srgbClr val="141313"/>
                </a:solidFill>
              </a:rPr>
              <a:t>projekter</a:t>
            </a:r>
          </a:p>
        </p:txBody>
      </p:sp>
      <p:sp>
        <p:nvSpPr>
          <p:cNvPr id="32" name="Tekstfelt 31"/>
          <p:cNvSpPr txBox="1"/>
          <p:nvPr/>
        </p:nvSpPr>
        <p:spPr>
          <a:xfrm>
            <a:off x="1108911" y="3455440"/>
            <a:ext cx="612347" cy="338554"/>
          </a:xfrm>
          <a:prstGeom prst="rect">
            <a:avLst/>
          </a:prstGeom>
          <a:noFill/>
        </p:spPr>
        <p:txBody>
          <a:bodyPr wrap="none" lIns="0" tIns="0" rIns="0" bIns="0" rtlCol="0">
            <a:spAutoFit/>
          </a:bodyPr>
          <a:lstStyle/>
          <a:p>
            <a:r>
              <a:rPr lang="da-DK" sz="1100" b="1" dirty="0">
                <a:solidFill>
                  <a:srgbClr val="141313"/>
                </a:solidFill>
              </a:rPr>
              <a:t>Standard</a:t>
            </a:r>
          </a:p>
          <a:p>
            <a:r>
              <a:rPr lang="da-DK" sz="1100" b="1" dirty="0">
                <a:solidFill>
                  <a:srgbClr val="141313"/>
                </a:solidFill>
              </a:rPr>
              <a:t>software</a:t>
            </a:r>
          </a:p>
        </p:txBody>
      </p:sp>
      <p:sp>
        <p:nvSpPr>
          <p:cNvPr id="34" name="Tekstfelt 33"/>
          <p:cNvSpPr txBox="1"/>
          <p:nvPr/>
        </p:nvSpPr>
        <p:spPr>
          <a:xfrm>
            <a:off x="1108911" y="4215537"/>
            <a:ext cx="403957" cy="169277"/>
          </a:xfrm>
          <a:prstGeom prst="rect">
            <a:avLst/>
          </a:prstGeom>
          <a:noFill/>
        </p:spPr>
        <p:txBody>
          <a:bodyPr wrap="none" lIns="0" tIns="0" rIns="0" bIns="0" rtlCol="0">
            <a:spAutoFit/>
          </a:bodyPr>
          <a:lstStyle/>
          <a:p>
            <a:r>
              <a:rPr lang="da-DK" sz="1100" b="1" dirty="0">
                <a:solidFill>
                  <a:srgbClr val="141313"/>
                </a:solidFill>
              </a:rPr>
              <a:t>It-drift</a:t>
            </a:r>
          </a:p>
        </p:txBody>
      </p:sp>
      <p:sp>
        <p:nvSpPr>
          <p:cNvPr id="35" name="Tekstfelt 34"/>
          <p:cNvSpPr txBox="1"/>
          <p:nvPr/>
        </p:nvSpPr>
        <p:spPr>
          <a:xfrm>
            <a:off x="1108911" y="4969599"/>
            <a:ext cx="642805" cy="169277"/>
          </a:xfrm>
          <a:prstGeom prst="rect">
            <a:avLst/>
          </a:prstGeom>
          <a:noFill/>
        </p:spPr>
        <p:txBody>
          <a:bodyPr wrap="none" lIns="0" tIns="0" rIns="0" bIns="0" rtlCol="0">
            <a:spAutoFit/>
          </a:bodyPr>
          <a:lstStyle/>
          <a:p>
            <a:r>
              <a:rPr lang="da-DK" sz="1100" b="1" dirty="0">
                <a:solidFill>
                  <a:srgbClr val="141313"/>
                </a:solidFill>
              </a:rPr>
              <a:t>Hardware</a:t>
            </a:r>
          </a:p>
        </p:txBody>
      </p:sp>
      <p:sp>
        <p:nvSpPr>
          <p:cNvPr id="36" name="Tekstfelt 35"/>
          <p:cNvSpPr txBox="1"/>
          <p:nvPr/>
        </p:nvSpPr>
        <p:spPr>
          <a:xfrm>
            <a:off x="1108911" y="5608488"/>
            <a:ext cx="564257" cy="338554"/>
          </a:xfrm>
          <a:prstGeom prst="rect">
            <a:avLst/>
          </a:prstGeom>
          <a:noFill/>
        </p:spPr>
        <p:txBody>
          <a:bodyPr wrap="none" lIns="0" tIns="0" rIns="0" bIns="0" rtlCol="0">
            <a:spAutoFit/>
          </a:bodyPr>
          <a:lstStyle/>
          <a:p>
            <a:r>
              <a:rPr lang="da-DK" sz="1100" b="1" dirty="0">
                <a:solidFill>
                  <a:srgbClr val="141313"/>
                </a:solidFill>
              </a:rPr>
              <a:t>Netværk</a:t>
            </a:r>
          </a:p>
          <a:p>
            <a:r>
              <a:rPr lang="da-DK" sz="1100" b="1" dirty="0">
                <a:solidFill>
                  <a:srgbClr val="141313"/>
                </a:solidFill>
              </a:rPr>
              <a:t>services</a:t>
            </a:r>
          </a:p>
        </p:txBody>
      </p:sp>
      <p:pic>
        <p:nvPicPr>
          <p:cNvPr id="38" name="Billed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64" y="1856575"/>
            <a:ext cx="605910" cy="605910"/>
          </a:xfrm>
          <a:prstGeom prst="rect">
            <a:avLst/>
          </a:prstGeom>
        </p:spPr>
      </p:pic>
      <p:pic>
        <p:nvPicPr>
          <p:cNvPr id="40" name="Billede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978" y="4016589"/>
            <a:ext cx="604800" cy="604800"/>
          </a:xfrm>
          <a:prstGeom prst="rect">
            <a:avLst/>
          </a:prstGeom>
        </p:spPr>
      </p:pic>
      <p:pic>
        <p:nvPicPr>
          <p:cNvPr id="42" name="Billede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978" y="4736589"/>
            <a:ext cx="604800" cy="604800"/>
          </a:xfrm>
          <a:prstGeom prst="rect">
            <a:avLst/>
          </a:prstGeom>
        </p:spPr>
      </p:pic>
      <p:pic>
        <p:nvPicPr>
          <p:cNvPr id="46" name="Billed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978" y="5467872"/>
            <a:ext cx="604800" cy="604800"/>
          </a:xfrm>
          <a:prstGeom prst="rect">
            <a:avLst/>
          </a:prstGeom>
        </p:spPr>
      </p:pic>
      <p:pic>
        <p:nvPicPr>
          <p:cNvPr id="55" name="Billed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978" y="2563886"/>
            <a:ext cx="604800" cy="604800"/>
          </a:xfrm>
          <a:prstGeom prst="rect">
            <a:avLst/>
          </a:prstGeom>
        </p:spPr>
      </p:pic>
      <p:sp>
        <p:nvSpPr>
          <p:cNvPr id="58" name="Tekstfelt 57"/>
          <p:cNvSpPr txBox="1"/>
          <p:nvPr/>
        </p:nvSpPr>
        <p:spPr>
          <a:xfrm>
            <a:off x="221103" y="869791"/>
            <a:ext cx="775853" cy="246221"/>
          </a:xfrm>
          <a:prstGeom prst="rect">
            <a:avLst/>
          </a:prstGeom>
          <a:noFill/>
        </p:spPr>
        <p:txBody>
          <a:bodyPr wrap="none" lIns="0" tIns="0" rIns="0" bIns="0" rtlCol="0">
            <a:spAutoFit/>
          </a:bodyPr>
          <a:lstStyle/>
          <a:p>
            <a:r>
              <a:rPr lang="da-DK" sz="1600" b="1" dirty="0"/>
              <a:t>Område</a:t>
            </a:r>
          </a:p>
        </p:txBody>
      </p:sp>
      <p:sp>
        <p:nvSpPr>
          <p:cNvPr id="59" name="Tekstfelt 58"/>
          <p:cNvSpPr txBox="1"/>
          <p:nvPr/>
        </p:nvSpPr>
        <p:spPr>
          <a:xfrm>
            <a:off x="2333625" y="860999"/>
            <a:ext cx="650819" cy="246221"/>
          </a:xfrm>
          <a:prstGeom prst="rect">
            <a:avLst/>
          </a:prstGeom>
          <a:noFill/>
        </p:spPr>
        <p:txBody>
          <a:bodyPr wrap="none" lIns="0" tIns="0" rIns="0" bIns="0" rtlCol="0">
            <a:spAutoFit/>
          </a:bodyPr>
          <a:lstStyle/>
          <a:p>
            <a:r>
              <a:rPr lang="da-DK" sz="1600" b="1" dirty="0"/>
              <a:t>Aftaler</a:t>
            </a:r>
          </a:p>
        </p:txBody>
      </p:sp>
      <p:sp>
        <p:nvSpPr>
          <p:cNvPr id="60" name="Rektangel: afrundede hjørner 59"/>
          <p:cNvSpPr/>
          <p:nvPr/>
        </p:nvSpPr>
        <p:spPr>
          <a:xfrm>
            <a:off x="2324100" y="1097166"/>
            <a:ext cx="3786571" cy="1055023"/>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400" dirty="0"/>
              <a:t>02.15 It-rådgivning		</a:t>
            </a:r>
            <a:endParaRPr lang="da-DK" sz="1400" dirty="0">
              <a:solidFill>
                <a:schemeClr val="bg1"/>
              </a:solidFill>
            </a:endParaRPr>
          </a:p>
        </p:txBody>
      </p:sp>
      <p:sp>
        <p:nvSpPr>
          <p:cNvPr id="62" name="Rektangel: afrundede hjørner 61"/>
          <p:cNvSpPr/>
          <p:nvPr/>
        </p:nvSpPr>
        <p:spPr>
          <a:xfrm>
            <a:off x="2324100" y="2206716"/>
            <a:ext cx="3786571" cy="1028885"/>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400" dirty="0"/>
              <a:t>02.17 It-konsulenter	</a:t>
            </a:r>
            <a:endParaRPr lang="da-DK" sz="1400" dirty="0">
              <a:solidFill>
                <a:schemeClr val="bg1"/>
              </a:solidFill>
            </a:endParaRPr>
          </a:p>
        </p:txBody>
      </p:sp>
      <p:sp>
        <p:nvSpPr>
          <p:cNvPr id="63" name="Rektangel: afrundede hjørner 62"/>
          <p:cNvSpPr/>
          <p:nvPr/>
        </p:nvSpPr>
        <p:spPr>
          <a:xfrm>
            <a:off x="6163044" y="1092870"/>
            <a:ext cx="1593061" cy="3582579"/>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400" dirty="0"/>
              <a:t>02.18</a:t>
            </a:r>
          </a:p>
          <a:p>
            <a:r>
              <a:rPr lang="da-DK" sz="1400" dirty="0"/>
              <a:t>It-løsninger og </a:t>
            </a:r>
          </a:p>
          <a:p>
            <a:r>
              <a:rPr lang="da-DK" sz="1400" dirty="0"/>
              <a:t>-projekter</a:t>
            </a:r>
          </a:p>
          <a:p>
            <a:endParaRPr lang="da-DK" sz="1400" dirty="0"/>
          </a:p>
          <a:p>
            <a:endParaRPr lang="da-DK" sz="1400" dirty="0"/>
          </a:p>
          <a:p>
            <a:endParaRPr lang="da-DK" sz="1400" dirty="0"/>
          </a:p>
        </p:txBody>
      </p:sp>
      <p:sp>
        <p:nvSpPr>
          <p:cNvPr id="64" name="Rektangel: afrundede hjørner 63"/>
          <p:cNvSpPr/>
          <p:nvPr/>
        </p:nvSpPr>
        <p:spPr>
          <a:xfrm>
            <a:off x="2324101" y="3290129"/>
            <a:ext cx="1599358" cy="651032"/>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da-DK" sz="1400" dirty="0"/>
              <a:t>02.06 Standard software</a:t>
            </a:r>
            <a:endParaRPr lang="da-DK" sz="1400" dirty="0">
              <a:solidFill>
                <a:schemeClr val="bg1"/>
              </a:solidFill>
            </a:endParaRPr>
          </a:p>
        </p:txBody>
      </p:sp>
      <p:sp>
        <p:nvSpPr>
          <p:cNvPr id="66" name="Rektangel: afrundede hjørner 65"/>
          <p:cNvSpPr/>
          <p:nvPr/>
        </p:nvSpPr>
        <p:spPr>
          <a:xfrm>
            <a:off x="3969534" y="3290128"/>
            <a:ext cx="2141137" cy="1388861"/>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r>
              <a:rPr lang="da-DK" sz="1400" dirty="0"/>
              <a:t>02.19 ASP/Cloud</a:t>
            </a:r>
            <a:endParaRPr lang="da-DK" sz="1400" dirty="0">
              <a:solidFill>
                <a:schemeClr val="bg1"/>
              </a:solidFill>
            </a:endParaRPr>
          </a:p>
        </p:txBody>
      </p:sp>
      <p:sp>
        <p:nvSpPr>
          <p:cNvPr id="67" name="Rektangel: afrundede hjørner 66"/>
          <p:cNvSpPr/>
          <p:nvPr/>
        </p:nvSpPr>
        <p:spPr>
          <a:xfrm>
            <a:off x="2324100" y="3995689"/>
            <a:ext cx="1599360" cy="67976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400" dirty="0"/>
              <a:t>02.22 It-drift</a:t>
            </a:r>
            <a:endParaRPr lang="da-DK" sz="1400" dirty="0">
              <a:solidFill>
                <a:schemeClr val="bg1"/>
              </a:solidFill>
            </a:endParaRPr>
          </a:p>
        </p:txBody>
      </p:sp>
      <p:pic>
        <p:nvPicPr>
          <p:cNvPr id="69" name="Billede 6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978" y="3310158"/>
            <a:ext cx="604800" cy="599127"/>
          </a:xfrm>
          <a:prstGeom prst="rect">
            <a:avLst/>
          </a:prstGeom>
        </p:spPr>
      </p:pic>
      <p:sp>
        <p:nvSpPr>
          <p:cNvPr id="70" name="Rektangel: afrundede hjørner 69"/>
          <p:cNvSpPr/>
          <p:nvPr/>
        </p:nvSpPr>
        <p:spPr>
          <a:xfrm>
            <a:off x="5442001" y="4725886"/>
            <a:ext cx="1117384" cy="664586"/>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02.03 Servere og Storage</a:t>
            </a:r>
            <a:endParaRPr lang="da-DK" sz="1300" dirty="0">
              <a:solidFill>
                <a:schemeClr val="bg1"/>
              </a:solidFill>
            </a:endParaRPr>
          </a:p>
        </p:txBody>
      </p:sp>
      <p:sp>
        <p:nvSpPr>
          <p:cNvPr id="71" name="Rektangel: afrundede hjørner 70"/>
          <p:cNvSpPr/>
          <p:nvPr/>
        </p:nvSpPr>
        <p:spPr>
          <a:xfrm>
            <a:off x="6591299" y="4725680"/>
            <a:ext cx="1164806" cy="664586"/>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02.02 Computere</a:t>
            </a:r>
            <a:endParaRPr lang="da-DK" sz="1300" dirty="0">
              <a:solidFill>
                <a:schemeClr val="bg1"/>
              </a:solidFill>
            </a:endParaRPr>
          </a:p>
        </p:txBody>
      </p:sp>
      <p:sp>
        <p:nvSpPr>
          <p:cNvPr id="72" name="Rektangel: afrundede hjørner 71"/>
          <p:cNvSpPr/>
          <p:nvPr/>
        </p:nvSpPr>
        <p:spPr>
          <a:xfrm>
            <a:off x="2324098" y="4702799"/>
            <a:ext cx="1047751" cy="1419577"/>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02.07 </a:t>
            </a:r>
            <a:r>
              <a:rPr lang="da-DK" sz="1300" dirty="0" err="1"/>
              <a:t>Kommu</a:t>
            </a:r>
            <a:r>
              <a:rPr lang="da-DK" sz="1300" dirty="0"/>
              <a:t>-</a:t>
            </a:r>
            <a:r>
              <a:rPr lang="da-DK" sz="1300" dirty="0" err="1"/>
              <a:t>nikations</a:t>
            </a:r>
            <a:r>
              <a:rPr lang="da-DK" sz="1300" dirty="0"/>
              <a:t>-udstyr og -løsninger</a:t>
            </a:r>
            <a:endParaRPr lang="da-DK" sz="1300" dirty="0">
              <a:solidFill>
                <a:schemeClr val="bg1"/>
              </a:solidFill>
            </a:endParaRPr>
          </a:p>
        </p:txBody>
      </p:sp>
      <p:sp>
        <p:nvSpPr>
          <p:cNvPr id="73" name="Rektangel: afrundede hjørner 72"/>
          <p:cNvSpPr/>
          <p:nvPr/>
        </p:nvSpPr>
        <p:spPr>
          <a:xfrm>
            <a:off x="3409201" y="4702799"/>
            <a:ext cx="1070223" cy="1419577"/>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02.08 </a:t>
            </a:r>
          </a:p>
          <a:p>
            <a:r>
              <a:rPr lang="da-DK" sz="1300" dirty="0"/>
              <a:t>Tele og datakom-</a:t>
            </a:r>
            <a:r>
              <a:rPr lang="da-DK" sz="1300" dirty="0" err="1"/>
              <a:t>munika</a:t>
            </a:r>
            <a:r>
              <a:rPr lang="da-DK" sz="1300" dirty="0"/>
              <a:t>-</a:t>
            </a:r>
            <a:r>
              <a:rPr lang="da-DK" sz="1300" dirty="0" err="1"/>
              <a:t>tion</a:t>
            </a:r>
            <a:endParaRPr lang="da-DK" sz="1300" dirty="0">
              <a:solidFill>
                <a:schemeClr val="bg1"/>
              </a:solidFill>
            </a:endParaRPr>
          </a:p>
        </p:txBody>
      </p:sp>
      <p:sp>
        <p:nvSpPr>
          <p:cNvPr id="75" name="Rektangel: afrundede hjørner 74"/>
          <p:cNvSpPr/>
          <p:nvPr/>
        </p:nvSpPr>
        <p:spPr>
          <a:xfrm>
            <a:off x="4510371" y="4716095"/>
            <a:ext cx="874374" cy="1399972"/>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02.12</a:t>
            </a:r>
          </a:p>
          <a:p>
            <a:r>
              <a:rPr lang="da-DK" sz="1300" dirty="0"/>
              <a:t>Kopi og print</a:t>
            </a:r>
          </a:p>
          <a:p>
            <a:endParaRPr lang="da-DK" sz="1300" dirty="0">
              <a:solidFill>
                <a:schemeClr val="bg1"/>
              </a:solidFill>
            </a:endParaRPr>
          </a:p>
          <a:p>
            <a:endParaRPr lang="da-DK" sz="1300" dirty="0">
              <a:solidFill>
                <a:schemeClr val="bg1"/>
              </a:solidFill>
            </a:endParaRPr>
          </a:p>
        </p:txBody>
      </p:sp>
      <p:sp>
        <p:nvSpPr>
          <p:cNvPr id="76" name="Rektangel: afrundede hjørner 75"/>
          <p:cNvSpPr/>
          <p:nvPr/>
        </p:nvSpPr>
        <p:spPr>
          <a:xfrm>
            <a:off x="7789428" y="3281304"/>
            <a:ext cx="2275359" cy="6510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50.49 Standardsoftware</a:t>
            </a:r>
            <a:endParaRPr lang="da-DK" sz="1300" dirty="0">
              <a:solidFill>
                <a:schemeClr val="bg1"/>
              </a:solidFill>
            </a:endParaRPr>
          </a:p>
        </p:txBody>
      </p:sp>
      <p:sp>
        <p:nvSpPr>
          <p:cNvPr id="77" name="Rektangel: afrundede hjørner 76"/>
          <p:cNvSpPr/>
          <p:nvPr/>
        </p:nvSpPr>
        <p:spPr>
          <a:xfrm>
            <a:off x="8644709" y="4702799"/>
            <a:ext cx="859472" cy="67536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50.40 </a:t>
            </a:r>
            <a:r>
              <a:rPr lang="da-DK" sz="1300" dirty="0" err="1"/>
              <a:t>Compu-tere</a:t>
            </a:r>
            <a:endParaRPr lang="da-DK" sz="1300" dirty="0">
              <a:solidFill>
                <a:schemeClr val="bg1"/>
              </a:solidFill>
            </a:endParaRPr>
          </a:p>
        </p:txBody>
      </p:sp>
      <p:sp>
        <p:nvSpPr>
          <p:cNvPr id="79" name="Rektangel: afrundede hjørner 78"/>
          <p:cNvSpPr/>
          <p:nvPr/>
        </p:nvSpPr>
        <p:spPr>
          <a:xfrm>
            <a:off x="9540497" y="4702799"/>
            <a:ext cx="824326" cy="687467"/>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50.43 Tablets</a:t>
            </a:r>
          </a:p>
          <a:p>
            <a:endParaRPr lang="da-DK" sz="1300" dirty="0">
              <a:solidFill>
                <a:schemeClr val="bg1"/>
              </a:solidFill>
            </a:endParaRPr>
          </a:p>
        </p:txBody>
      </p:sp>
      <p:sp>
        <p:nvSpPr>
          <p:cNvPr id="80" name="Rektangel: afrundede hjørner 79"/>
          <p:cNvSpPr/>
          <p:nvPr/>
        </p:nvSpPr>
        <p:spPr>
          <a:xfrm>
            <a:off x="11253427" y="4702799"/>
            <a:ext cx="776648" cy="66656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50.70 AV-udstyr</a:t>
            </a:r>
            <a:endParaRPr lang="da-DK" sz="1300" dirty="0">
              <a:solidFill>
                <a:schemeClr val="bg1"/>
              </a:solidFill>
            </a:endParaRPr>
          </a:p>
        </p:txBody>
      </p:sp>
      <p:sp>
        <p:nvSpPr>
          <p:cNvPr id="81" name="Rektangel: afrundede hjørner 80"/>
          <p:cNvSpPr/>
          <p:nvPr/>
        </p:nvSpPr>
        <p:spPr>
          <a:xfrm>
            <a:off x="10396962" y="4702799"/>
            <a:ext cx="829563" cy="68196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50.48 Tele og data</a:t>
            </a:r>
            <a:endParaRPr lang="da-DK" sz="1300" dirty="0">
              <a:solidFill>
                <a:schemeClr val="bg1"/>
              </a:solidFill>
            </a:endParaRPr>
          </a:p>
        </p:txBody>
      </p:sp>
      <p:sp>
        <p:nvSpPr>
          <p:cNvPr id="82" name="Rektangel: afrundede hjørner 81"/>
          <p:cNvSpPr/>
          <p:nvPr/>
        </p:nvSpPr>
        <p:spPr>
          <a:xfrm>
            <a:off x="7777964" y="4702799"/>
            <a:ext cx="825792" cy="675767"/>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300" dirty="0"/>
              <a:t>50.10 Kopi og print</a:t>
            </a:r>
            <a:endParaRPr lang="da-DK" sz="1300" dirty="0">
              <a:solidFill>
                <a:schemeClr val="bg1"/>
              </a:solidFill>
            </a:endParaRPr>
          </a:p>
        </p:txBody>
      </p:sp>
      <p:sp>
        <p:nvSpPr>
          <p:cNvPr id="84" name="Tekstfelt 83"/>
          <p:cNvSpPr txBox="1"/>
          <p:nvPr/>
        </p:nvSpPr>
        <p:spPr>
          <a:xfrm>
            <a:off x="4479425" y="2516606"/>
            <a:ext cx="1242328" cy="430887"/>
          </a:xfrm>
          <a:prstGeom prst="rect">
            <a:avLst/>
          </a:prstGeom>
          <a:noFill/>
        </p:spPr>
        <p:txBody>
          <a:bodyPr wrap="none" lIns="0" tIns="0" rIns="0" bIns="0" rtlCol="0">
            <a:spAutoFit/>
          </a:bodyPr>
          <a:lstStyle/>
          <a:p>
            <a:r>
              <a:rPr lang="da-DK" sz="1400" dirty="0">
                <a:solidFill>
                  <a:schemeClr val="bg1"/>
                </a:solidFill>
              </a:rPr>
              <a:t>Forventet </a:t>
            </a:r>
          </a:p>
          <a:p>
            <a:r>
              <a:rPr lang="da-DK" sz="1400" dirty="0">
                <a:solidFill>
                  <a:schemeClr val="bg1"/>
                </a:solidFill>
              </a:rPr>
              <a:t>december 2017</a:t>
            </a:r>
          </a:p>
        </p:txBody>
      </p:sp>
      <p:sp>
        <p:nvSpPr>
          <p:cNvPr id="92" name="Rektangel: afrundede hjørner 91"/>
          <p:cNvSpPr/>
          <p:nvPr/>
        </p:nvSpPr>
        <p:spPr>
          <a:xfrm>
            <a:off x="8296039" y="5927380"/>
            <a:ext cx="1823495" cy="65103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200" dirty="0"/>
              <a:t>It-løsninger, -projekter og software</a:t>
            </a:r>
            <a:endParaRPr lang="da-DK" sz="1200" dirty="0">
              <a:solidFill>
                <a:schemeClr val="bg1"/>
              </a:solidFill>
            </a:endParaRPr>
          </a:p>
        </p:txBody>
      </p:sp>
      <p:sp>
        <p:nvSpPr>
          <p:cNvPr id="93" name="Rektangel: afrundede hjørner 92"/>
          <p:cNvSpPr/>
          <p:nvPr/>
        </p:nvSpPr>
        <p:spPr>
          <a:xfrm>
            <a:off x="6382514" y="5924406"/>
            <a:ext cx="1823495" cy="651032"/>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200" dirty="0"/>
              <a:t>It-konsulenter, rådgivere og udviklere, it-løsninger</a:t>
            </a:r>
            <a:endParaRPr lang="da-DK" sz="1200" dirty="0">
              <a:solidFill>
                <a:schemeClr val="bg1"/>
              </a:solidFill>
            </a:endParaRPr>
          </a:p>
        </p:txBody>
      </p:sp>
      <p:sp>
        <p:nvSpPr>
          <p:cNvPr id="94" name="Rektangel: afrundede hjørner 93"/>
          <p:cNvSpPr/>
          <p:nvPr/>
        </p:nvSpPr>
        <p:spPr>
          <a:xfrm>
            <a:off x="10209564" y="5927380"/>
            <a:ext cx="1823495" cy="65103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da-DK" sz="1200" dirty="0"/>
              <a:t>Forpligtende it-aftaler (typisk for kommuner)</a:t>
            </a:r>
            <a:endParaRPr lang="da-DK" sz="1200" dirty="0">
              <a:solidFill>
                <a:schemeClr val="bg1"/>
              </a:solidFill>
            </a:endParaRPr>
          </a:p>
        </p:txBody>
      </p:sp>
    </p:spTree>
    <p:extLst>
      <p:ext uri="{BB962C8B-B14F-4D97-AF65-F5344CB8AC3E}">
        <p14:creationId xmlns:p14="http://schemas.microsoft.com/office/powerpoint/2010/main" val="26393250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xmlns="" id="{E5857CA5-A560-4BE9-90B5-37A5B68DCD1A}"/>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xmlns="" id="{EE587F1E-D330-4489-AFEC-CAEA870B8165}"/>
              </a:ext>
            </a:extLst>
          </p:cNvPr>
          <p:cNvSpPr>
            <a:spLocks noGrp="1"/>
          </p:cNvSpPr>
          <p:nvPr>
            <p:ph type="title"/>
          </p:nvPr>
        </p:nvSpPr>
        <p:spPr/>
        <p:txBody>
          <a:bodyPr>
            <a:normAutofit fontScale="90000"/>
          </a:bodyPr>
          <a:lstStyle/>
          <a:p>
            <a:r>
              <a:rPr lang="da-DK" dirty="0"/>
              <a:t>Væsentlige IT-rammeaftaler for kommunerne</a:t>
            </a:r>
          </a:p>
        </p:txBody>
      </p:sp>
      <p:sp>
        <p:nvSpPr>
          <p:cNvPr id="4" name="Pladsholder til slidenummer 3">
            <a:extLst>
              <a:ext uri="{FF2B5EF4-FFF2-40B4-BE49-F238E27FC236}">
                <a16:creationId xmlns:a16="http://schemas.microsoft.com/office/drawing/2014/main" xmlns="" id="{F2B8F017-7F79-4F32-A641-A21BA4A2BC79}"/>
              </a:ext>
            </a:extLst>
          </p:cNvPr>
          <p:cNvSpPr>
            <a:spLocks noGrp="1"/>
          </p:cNvSpPr>
          <p:nvPr>
            <p:ph type="sldNum" sz="quarter" idx="10"/>
          </p:nvPr>
        </p:nvSpPr>
        <p:spPr/>
        <p:txBody>
          <a:bodyPr/>
          <a:lstStyle/>
          <a:p>
            <a:fld id="{7FBC932F-F4CF-4098-97AF-13CD3D9A4492}" type="slidenum">
              <a:rPr lang="da-DK" smtClean="0"/>
              <a:pPr/>
              <a:t>13</a:t>
            </a:fld>
            <a:endParaRPr lang="da-DK" dirty="0"/>
          </a:p>
        </p:txBody>
      </p:sp>
      <p:sp>
        <p:nvSpPr>
          <p:cNvPr id="5" name="Pladsholder til tekst 4">
            <a:extLst>
              <a:ext uri="{FF2B5EF4-FFF2-40B4-BE49-F238E27FC236}">
                <a16:creationId xmlns:a16="http://schemas.microsoft.com/office/drawing/2014/main" xmlns="" id="{12094AC1-C788-43BB-8FAA-9D1D624A19B3}"/>
              </a:ext>
            </a:extLst>
          </p:cNvPr>
          <p:cNvSpPr>
            <a:spLocks noGrp="1"/>
          </p:cNvSpPr>
          <p:nvPr>
            <p:ph type="body" sz="quarter" idx="13"/>
          </p:nvPr>
        </p:nvSpPr>
        <p:spPr/>
        <p:txBody>
          <a:bodyPr>
            <a:normAutofit/>
          </a:bodyPr>
          <a:lstStyle/>
          <a:p>
            <a:r>
              <a:rPr lang="da-DK" dirty="0"/>
              <a:t>02.06 &amp; 50.49: Standard software</a:t>
            </a:r>
          </a:p>
          <a:p>
            <a:pPr lvl="1"/>
            <a:r>
              <a:rPr lang="da-DK" dirty="0"/>
              <a:t>Alle former for standard software licenser</a:t>
            </a:r>
          </a:p>
          <a:p>
            <a:pPr lvl="1"/>
            <a:r>
              <a:rPr lang="da-DK" dirty="0"/>
              <a:t>Faste krav og </a:t>
            </a:r>
            <a:r>
              <a:rPr lang="da-DK" dirty="0" err="1"/>
              <a:t>forrangsvilkår</a:t>
            </a:r>
            <a:r>
              <a:rPr lang="da-DK" dirty="0"/>
              <a:t> for kommunerne</a:t>
            </a:r>
          </a:p>
          <a:p>
            <a:r>
              <a:rPr lang="da-DK" dirty="0"/>
              <a:t>02.19: ASP/Cloud (SaaS)</a:t>
            </a:r>
          </a:p>
          <a:p>
            <a:pPr lvl="1"/>
            <a:r>
              <a:rPr lang="da-DK" dirty="0"/>
              <a:t>De store kommunale fagsystemer (Økonomi, personale, omsorg, arbejdsmarked, undervisning m.fl.)</a:t>
            </a:r>
          </a:p>
          <a:p>
            <a:pPr lvl="1"/>
            <a:r>
              <a:rPr lang="da-DK" dirty="0"/>
              <a:t>Faste krav – herunder arkitekturkrav/snitfaldekrav</a:t>
            </a:r>
          </a:p>
          <a:p>
            <a:r>
              <a:rPr lang="da-DK" dirty="0"/>
              <a:t>02.18 IT-løsninger &amp; projekter</a:t>
            </a:r>
          </a:p>
          <a:p>
            <a:pPr lvl="1"/>
            <a:r>
              <a:rPr lang="da-DK" dirty="0"/>
              <a:t>Alle former for systemer som ikke er standard eller som driftes on-</a:t>
            </a:r>
            <a:r>
              <a:rPr lang="da-DK" dirty="0" err="1"/>
              <a:t>premise</a:t>
            </a:r>
            <a:endParaRPr lang="da-DK" dirty="0"/>
          </a:p>
          <a:p>
            <a:pPr lvl="1"/>
            <a:r>
              <a:rPr lang="da-DK" dirty="0"/>
              <a:t>Næsten alt er muligt i et udviklingsperspektiv</a:t>
            </a:r>
          </a:p>
          <a:p>
            <a:pPr lvl="1"/>
            <a:endParaRPr lang="da-DK" dirty="0"/>
          </a:p>
          <a:p>
            <a:r>
              <a:rPr lang="da-DK" dirty="0"/>
              <a:t>Rådgivning, sikkerhed og tilpasning:</a:t>
            </a:r>
          </a:p>
          <a:p>
            <a:pPr lvl="1"/>
            <a:r>
              <a:rPr lang="da-DK" dirty="0"/>
              <a:t>02.15 IT-rådgivning og 02.17 IT-konsulenter</a:t>
            </a:r>
          </a:p>
        </p:txBody>
      </p:sp>
    </p:spTree>
    <p:extLst>
      <p:ext uri="{BB962C8B-B14F-4D97-AF65-F5344CB8AC3E}">
        <p14:creationId xmlns:p14="http://schemas.microsoft.com/office/powerpoint/2010/main" val="27786155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xmlns="" id="{A6F885DD-A36C-4AE8-86D7-10777F1D327D}"/>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3" name="Titel 2">
            <a:extLst>
              <a:ext uri="{FF2B5EF4-FFF2-40B4-BE49-F238E27FC236}">
                <a16:creationId xmlns:a16="http://schemas.microsoft.com/office/drawing/2014/main" xmlns="" id="{DBF13733-E1B2-46AA-9EB1-716732F5E6B1}"/>
              </a:ext>
            </a:extLst>
          </p:cNvPr>
          <p:cNvSpPr>
            <a:spLocks noGrp="1"/>
          </p:cNvSpPr>
          <p:nvPr>
            <p:ph type="title"/>
          </p:nvPr>
        </p:nvSpPr>
        <p:spPr/>
        <p:txBody>
          <a:bodyPr/>
          <a:lstStyle/>
          <a:p>
            <a:r>
              <a:rPr lang="da-DK" dirty="0"/>
              <a:t>02.19 og Rammearkitekturen</a:t>
            </a:r>
          </a:p>
        </p:txBody>
      </p:sp>
      <p:sp>
        <p:nvSpPr>
          <p:cNvPr id="4" name="Pladsholder til slidenummer 3">
            <a:extLst>
              <a:ext uri="{FF2B5EF4-FFF2-40B4-BE49-F238E27FC236}">
                <a16:creationId xmlns:a16="http://schemas.microsoft.com/office/drawing/2014/main" xmlns="" id="{06537641-EAF9-4027-A64D-A0ADE7995F8B}"/>
              </a:ext>
            </a:extLst>
          </p:cNvPr>
          <p:cNvSpPr>
            <a:spLocks noGrp="1"/>
          </p:cNvSpPr>
          <p:nvPr>
            <p:ph type="sldNum" sz="quarter" idx="10"/>
          </p:nvPr>
        </p:nvSpPr>
        <p:spPr/>
        <p:txBody>
          <a:bodyPr/>
          <a:lstStyle/>
          <a:p>
            <a:fld id="{7FBC932F-F4CF-4098-97AF-13CD3D9A4492}" type="slidenum">
              <a:rPr lang="da-DK" smtClean="0"/>
              <a:pPr/>
              <a:t>14</a:t>
            </a:fld>
            <a:endParaRPr lang="da-DK" dirty="0"/>
          </a:p>
        </p:txBody>
      </p:sp>
      <p:sp>
        <p:nvSpPr>
          <p:cNvPr id="5" name="Pladsholder til tekst 4">
            <a:extLst>
              <a:ext uri="{FF2B5EF4-FFF2-40B4-BE49-F238E27FC236}">
                <a16:creationId xmlns:a16="http://schemas.microsoft.com/office/drawing/2014/main" xmlns="" id="{5187397C-B833-4B9B-BDE2-6610BE52D85B}"/>
              </a:ext>
            </a:extLst>
          </p:cNvPr>
          <p:cNvSpPr>
            <a:spLocks noGrp="1"/>
          </p:cNvSpPr>
          <p:nvPr>
            <p:ph type="body" sz="quarter" idx="13"/>
          </p:nvPr>
        </p:nvSpPr>
        <p:spPr/>
        <p:txBody>
          <a:bodyPr/>
          <a:lstStyle/>
          <a:p>
            <a:r>
              <a:rPr lang="da-DK" dirty="0"/>
              <a:t>02.19 delaftale 2 – ASP/Cloud til Kommuner</a:t>
            </a:r>
          </a:p>
          <a:p>
            <a:r>
              <a:rPr lang="da-DK" dirty="0"/>
              <a:t>02.19 delaftale 2, understøtter krav til KOMBIT snitfladeoversigt</a:t>
            </a:r>
          </a:p>
          <a:p>
            <a:r>
              <a:rPr lang="da-DK" dirty="0"/>
              <a:t>Snitfladerne, som løsningerne skal integrere med, vil løbende blive konkretiseret, etableret og gjort tilgængelig ifm. de udbud, som KOMBIT er i færd med at gennemføre.</a:t>
            </a:r>
          </a:p>
          <a:p>
            <a:r>
              <a:rPr lang="da-DK" dirty="0"/>
              <a:t>Leverandøren opfordres til at holde sig ajour med planerne for den enkelte snitflade, herunder hvornår snitfladebeskrivelsen foreligger, snitfladen er klar til integrationstest mv. Informationen vil blive gjort tilgængelig på </a:t>
            </a:r>
            <a:r>
              <a:rPr lang="da-DK" dirty="0" err="1"/>
              <a:t>KOMBITs</a:t>
            </a:r>
            <a:r>
              <a:rPr lang="da-DK" dirty="0"/>
              <a:t> hjemmeside </a:t>
            </a:r>
            <a:r>
              <a:rPr lang="da-DK" dirty="0">
                <a:hlinkClick r:id="rId3"/>
              </a:rPr>
              <a:t>www.kombit.dk</a:t>
            </a:r>
            <a:endParaRPr lang="da-DK" dirty="0"/>
          </a:p>
          <a:p>
            <a:r>
              <a:rPr lang="da-DK" dirty="0"/>
              <a:t>De specifikke integrations- og anvendervilkår, som vil gælde for snitfladerne, herunder integration til </a:t>
            </a:r>
            <a:r>
              <a:rPr lang="da-DK" dirty="0" err="1"/>
              <a:t>KOMBITs</a:t>
            </a:r>
            <a:r>
              <a:rPr lang="da-DK" dirty="0"/>
              <a:t> Serviceplatform, de fælleskommunale støttesystemer mv. vil ligeledes være at finde på </a:t>
            </a:r>
            <a:r>
              <a:rPr lang="da-DK" dirty="0" err="1"/>
              <a:t>KOMBITs</a:t>
            </a:r>
            <a:r>
              <a:rPr lang="da-DK" dirty="0"/>
              <a:t> hjemmeside </a:t>
            </a:r>
            <a:r>
              <a:rPr lang="da-DK" dirty="0">
                <a:hlinkClick r:id="rId3"/>
              </a:rPr>
              <a:t>www.kombit.dk</a:t>
            </a:r>
            <a:endParaRPr lang="da-DK" dirty="0"/>
          </a:p>
          <a:p>
            <a:r>
              <a:rPr lang="da-DK" dirty="0"/>
              <a:t>Snitflader er beskrevet med STORM koder.</a:t>
            </a:r>
          </a:p>
          <a:p>
            <a:r>
              <a:rPr lang="da-DK" dirty="0"/>
              <a:t>Ny 02.19 på vej. Forventes i drift 1. december 2018.</a:t>
            </a:r>
          </a:p>
          <a:p>
            <a:endParaRPr lang="da-DK" dirty="0"/>
          </a:p>
          <a:p>
            <a:endParaRPr lang="da-DK" dirty="0"/>
          </a:p>
        </p:txBody>
      </p:sp>
    </p:spTree>
    <p:extLst>
      <p:ext uri="{BB962C8B-B14F-4D97-AF65-F5344CB8AC3E}">
        <p14:creationId xmlns:p14="http://schemas.microsoft.com/office/powerpoint/2010/main" val="70732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AFC0FA49-A023-4746-A101-1E8A2D3195A1}"/>
              </a:ext>
            </a:extLst>
          </p:cNvPr>
          <p:cNvSpPr>
            <a:spLocks noGrp="1"/>
          </p:cNvSpPr>
          <p:nvPr>
            <p:ph type="title"/>
          </p:nvPr>
        </p:nvSpPr>
        <p:spPr/>
        <p:txBody>
          <a:bodyPr>
            <a:normAutofit fontScale="90000"/>
          </a:bodyPr>
          <a:lstStyle/>
          <a:p>
            <a:r>
              <a:rPr lang="da-DK" dirty="0"/>
              <a:t>02.18 – tankerne bag den kommende aftale</a:t>
            </a:r>
          </a:p>
        </p:txBody>
      </p:sp>
      <p:sp>
        <p:nvSpPr>
          <p:cNvPr id="4" name="Pladsholder til slidenummer 3">
            <a:extLst>
              <a:ext uri="{FF2B5EF4-FFF2-40B4-BE49-F238E27FC236}">
                <a16:creationId xmlns:a16="http://schemas.microsoft.com/office/drawing/2014/main" xmlns="" id="{43BBEC91-A566-402B-8B55-2459953F67EE}"/>
              </a:ext>
            </a:extLst>
          </p:cNvPr>
          <p:cNvSpPr>
            <a:spLocks noGrp="1"/>
          </p:cNvSpPr>
          <p:nvPr>
            <p:ph type="sldNum" sz="quarter" idx="10"/>
          </p:nvPr>
        </p:nvSpPr>
        <p:spPr/>
        <p:txBody>
          <a:bodyPr/>
          <a:lstStyle/>
          <a:p>
            <a:fld id="{7FBC932F-F4CF-4098-97AF-13CD3D9A4492}" type="slidenum">
              <a:rPr lang="da-DK" smtClean="0"/>
              <a:pPr/>
              <a:t>15</a:t>
            </a:fld>
            <a:endParaRPr lang="da-DK" dirty="0"/>
          </a:p>
        </p:txBody>
      </p:sp>
      <p:sp>
        <p:nvSpPr>
          <p:cNvPr id="6" name="Rektangel 5"/>
          <p:cNvSpPr/>
          <p:nvPr/>
        </p:nvSpPr>
        <p:spPr>
          <a:xfrm>
            <a:off x="233061" y="989046"/>
            <a:ext cx="8217828" cy="4785926"/>
          </a:xfrm>
          <a:prstGeom prst="rect">
            <a:avLst/>
          </a:prstGeom>
        </p:spPr>
        <p:txBody>
          <a:bodyPr wrap="square">
            <a:spAutoFit/>
          </a:bodyPr>
          <a:lstStyle/>
          <a:p>
            <a:pPr marL="342900" lvl="0" indent="-342900">
              <a:lnSpc>
                <a:spcPts val="1200"/>
              </a:lnSpc>
              <a:spcBef>
                <a:spcPts val="900"/>
              </a:spcBef>
              <a:spcAft>
                <a:spcPts val="0"/>
              </a:spcAft>
              <a:buFont typeface="Arial" panose="020B0604020202020204" pitchFamily="34" charset="0"/>
              <a:buChar char="•"/>
              <a:tabLst>
                <a:tab pos="457200" algn="l"/>
              </a:tabLst>
            </a:pPr>
            <a:r>
              <a:rPr lang="da-DK" spc="-25" dirty="0">
                <a:latin typeface="Calibri" panose="020F0502020204030204" pitchFamily="34" charset="0"/>
                <a:ea typeface="Times New Roman" panose="02020603050405020304" pitchFamily="18" charset="0"/>
                <a:cs typeface="Times New Roman" panose="02020603050405020304" pitchFamily="18" charset="0"/>
              </a:rPr>
              <a:t>Bredt sortiment, det er enkelt at tilgå</a:t>
            </a:r>
            <a:endParaRPr lang="da-DK" sz="1200" dirty="0">
              <a:latin typeface="Arial" panose="020B0604020202020204" pitchFamily="34" charset="0"/>
              <a:ea typeface="Times New Roman" panose="02020603050405020304" pitchFamily="18" charset="0"/>
              <a:cs typeface="Times New Roman" panose="02020603050405020304" pitchFamily="18" charset="0"/>
            </a:endParaRPr>
          </a:p>
          <a:p>
            <a:pPr marL="361950" lvl="1">
              <a:lnSpc>
                <a:spcPts val="1200"/>
              </a:lnSpc>
              <a:spcBef>
                <a:spcPts val="900"/>
              </a:spcBef>
              <a:tabLst>
                <a:tab pos="361950" algn="l"/>
              </a:tabLst>
            </a:pPr>
            <a:r>
              <a:rPr lang="da-DK" b="1" spc="-25" dirty="0">
                <a:latin typeface="Calibri" panose="020F0502020204030204" pitchFamily="34" charset="0"/>
                <a:ea typeface="Arial" panose="020B0604020202020204" pitchFamily="34" charset="0"/>
              </a:rPr>
              <a:t>Software, timer og standardaftaler, der dækker meget bredt i forhold til anvendelsesområder og en enkelt metodik til at finde det, der er brug for</a:t>
            </a:r>
            <a:r>
              <a:rPr lang="da-DK" spc="-25" dirty="0">
                <a:latin typeface="Calibri" panose="020F0502020204030204" pitchFamily="34" charset="0"/>
                <a:ea typeface="Arial" panose="020B0604020202020204" pitchFamily="34" charset="0"/>
              </a:rPr>
              <a:t>.</a:t>
            </a:r>
          </a:p>
          <a:p>
            <a:pPr marL="342900" lvl="0" indent="-342900">
              <a:lnSpc>
                <a:spcPts val="1200"/>
              </a:lnSpc>
              <a:spcBef>
                <a:spcPts val="900"/>
              </a:spcBef>
              <a:spcAft>
                <a:spcPts val="0"/>
              </a:spcAft>
              <a:buFont typeface="Arial" panose="020B0604020202020204" pitchFamily="34" charset="0"/>
              <a:buChar char="•"/>
              <a:tabLst>
                <a:tab pos="457200" algn="l"/>
              </a:tabLst>
            </a:pPr>
            <a:r>
              <a:rPr lang="da-DK" spc="-25" dirty="0">
                <a:latin typeface="Calibri" panose="020F0502020204030204" pitchFamily="34" charset="0"/>
                <a:ea typeface="Times New Roman" panose="02020603050405020304" pitchFamily="18" charset="0"/>
                <a:cs typeface="Times New Roman" panose="02020603050405020304" pitchFamily="18" charset="0"/>
              </a:rPr>
              <a:t>Tidssvarende produkter</a:t>
            </a:r>
            <a:endParaRPr lang="da-DK" sz="1200" dirty="0">
              <a:latin typeface="Arial" panose="020B0604020202020204" pitchFamily="34" charset="0"/>
              <a:ea typeface="Arial" panose="020B0604020202020204" pitchFamily="34" charset="0"/>
              <a:cs typeface="Times New Roman" panose="02020603050405020304" pitchFamily="18" charset="0"/>
            </a:endParaRPr>
          </a:p>
          <a:p>
            <a:pPr marL="361950">
              <a:lnSpc>
                <a:spcPts val="1200"/>
              </a:lnSpc>
              <a:spcBef>
                <a:spcPts val="900"/>
              </a:spcBef>
              <a:spcAft>
                <a:spcPts val="0"/>
              </a:spcAft>
            </a:pPr>
            <a:r>
              <a:rPr lang="da-DK" b="1" spc="-25" dirty="0">
                <a:latin typeface="Calibri" panose="020F0502020204030204" pitchFamily="34" charset="0"/>
                <a:ea typeface="Arial" panose="020B0604020202020204" pitchFamily="34" charset="0"/>
              </a:rPr>
              <a:t>Aftalen sikrer, at sortimentet kan holdes opdateret.</a:t>
            </a:r>
            <a:endParaRPr lang="da-DK" spc="-25" dirty="0">
              <a:latin typeface="Calibri" panose="020F0502020204030204" pitchFamily="34" charset="0"/>
              <a:ea typeface="Arial" panose="020B0604020202020204" pitchFamily="34" charset="0"/>
            </a:endParaRPr>
          </a:p>
          <a:p>
            <a:pPr marL="342900" lvl="0" indent="-342900">
              <a:lnSpc>
                <a:spcPts val="1200"/>
              </a:lnSpc>
              <a:spcBef>
                <a:spcPts val="900"/>
              </a:spcBef>
              <a:spcAft>
                <a:spcPts val="0"/>
              </a:spcAft>
              <a:buFont typeface="Arial" panose="020B0604020202020204" pitchFamily="34" charset="0"/>
              <a:buChar char="•"/>
              <a:tabLst>
                <a:tab pos="457200" algn="l"/>
              </a:tabLst>
            </a:pPr>
            <a:r>
              <a:rPr lang="da-DK" spc="-25" dirty="0">
                <a:latin typeface="Calibri" panose="020F0502020204030204" pitchFamily="34" charset="0"/>
                <a:ea typeface="Times New Roman" panose="02020603050405020304" pitchFamily="18" charset="0"/>
                <a:cs typeface="Times New Roman" panose="02020603050405020304" pitchFamily="18" charset="0"/>
              </a:rPr>
              <a:t>Nyudvikling, videreudvikling og vedligehold</a:t>
            </a:r>
            <a:endParaRPr lang="da-DK" sz="1200" dirty="0">
              <a:latin typeface="Arial" panose="020B0604020202020204" pitchFamily="34" charset="0"/>
              <a:ea typeface="Arial" panose="020B0604020202020204" pitchFamily="34" charset="0"/>
              <a:cs typeface="Times New Roman" panose="02020603050405020304" pitchFamily="18" charset="0"/>
            </a:endParaRPr>
          </a:p>
          <a:p>
            <a:pPr marL="361950">
              <a:lnSpc>
                <a:spcPts val="1200"/>
              </a:lnSpc>
              <a:spcBef>
                <a:spcPts val="900"/>
              </a:spcBef>
              <a:spcAft>
                <a:spcPts val="0"/>
              </a:spcAft>
            </a:pPr>
            <a:r>
              <a:rPr lang="da-DK" b="1" spc="-25" dirty="0">
                <a:latin typeface="Calibri" panose="020F0502020204030204" pitchFamily="34" charset="0"/>
                <a:ea typeface="Arial" panose="020B0604020202020204" pitchFamily="34" charset="0"/>
              </a:rPr>
              <a:t>Fleksibilitet i anskaffelsen, det der er på aftalen kan købes hver for sig og samlet: udvikling, vedligehold, løsningsforslag….(også vedligehold af kørende løsninger).</a:t>
            </a:r>
            <a:endParaRPr lang="da-DK" spc="-25" dirty="0">
              <a:latin typeface="Calibri" panose="020F0502020204030204" pitchFamily="34" charset="0"/>
              <a:ea typeface="Arial" panose="020B0604020202020204" pitchFamily="34" charset="0"/>
            </a:endParaRPr>
          </a:p>
          <a:p>
            <a:pPr marL="342900" lvl="0" indent="-342900">
              <a:lnSpc>
                <a:spcPts val="1200"/>
              </a:lnSpc>
              <a:spcBef>
                <a:spcPts val="900"/>
              </a:spcBef>
              <a:spcAft>
                <a:spcPts val="0"/>
              </a:spcAft>
              <a:buFont typeface="Arial" panose="020B0604020202020204" pitchFamily="34" charset="0"/>
              <a:buChar char="•"/>
              <a:tabLst>
                <a:tab pos="457200" algn="l"/>
              </a:tabLst>
            </a:pPr>
            <a:r>
              <a:rPr lang="da-DK" spc="-25" dirty="0">
                <a:latin typeface="Calibri" panose="020F0502020204030204" pitchFamily="34" charset="0"/>
                <a:ea typeface="Times New Roman" panose="02020603050405020304" pitchFamily="18" charset="0"/>
                <a:cs typeface="Times New Roman" panose="02020603050405020304" pitchFamily="18" charset="0"/>
              </a:rPr>
              <a:t>Bredt leverandørfelt</a:t>
            </a:r>
            <a:endParaRPr lang="da-DK" sz="1200" dirty="0">
              <a:latin typeface="Arial" panose="020B0604020202020204" pitchFamily="34" charset="0"/>
              <a:ea typeface="Arial" panose="020B0604020202020204" pitchFamily="34" charset="0"/>
              <a:cs typeface="Times New Roman" panose="02020603050405020304" pitchFamily="18" charset="0"/>
            </a:endParaRPr>
          </a:p>
          <a:p>
            <a:pPr marL="361950">
              <a:lnSpc>
                <a:spcPts val="1200"/>
              </a:lnSpc>
              <a:spcBef>
                <a:spcPts val="900"/>
              </a:spcBef>
              <a:spcAft>
                <a:spcPts val="0"/>
              </a:spcAft>
            </a:pPr>
            <a:r>
              <a:rPr lang="da-DK" b="1" spc="-25" dirty="0">
                <a:latin typeface="Calibri" panose="020F0502020204030204" pitchFamily="34" charset="0"/>
                <a:ea typeface="Arial" panose="020B0604020202020204" pitchFamily="34" charset="0"/>
              </a:rPr>
              <a:t>Et bredt felt af leverandører fra små specialister til store systemleverandører.</a:t>
            </a:r>
            <a:endParaRPr lang="da-DK" spc="-25" dirty="0">
              <a:latin typeface="Calibri" panose="020F0502020204030204" pitchFamily="34" charset="0"/>
              <a:ea typeface="Arial" panose="020B0604020202020204" pitchFamily="34" charset="0"/>
            </a:endParaRPr>
          </a:p>
          <a:p>
            <a:pPr marL="342900" lvl="0" indent="-342900">
              <a:lnSpc>
                <a:spcPts val="1200"/>
              </a:lnSpc>
              <a:spcBef>
                <a:spcPts val="900"/>
              </a:spcBef>
              <a:spcAft>
                <a:spcPts val="0"/>
              </a:spcAft>
              <a:buFont typeface="Arial" panose="020B0604020202020204" pitchFamily="34" charset="0"/>
              <a:buChar char="•"/>
              <a:tabLst>
                <a:tab pos="457200" algn="l"/>
              </a:tabLst>
            </a:pPr>
            <a:r>
              <a:rPr lang="da-DK" spc="-25" dirty="0">
                <a:latin typeface="Calibri" panose="020F0502020204030204" pitchFamily="34" charset="0"/>
                <a:ea typeface="Times New Roman" panose="02020603050405020304" pitchFamily="18" charset="0"/>
                <a:cs typeface="Times New Roman" panose="02020603050405020304" pitchFamily="18" charset="0"/>
              </a:rPr>
              <a:t>Både Miniudbud og direkte tildeling</a:t>
            </a:r>
            <a:endParaRPr lang="da-DK" sz="1200" dirty="0">
              <a:latin typeface="Arial" panose="020B0604020202020204" pitchFamily="34" charset="0"/>
              <a:ea typeface="Arial" panose="020B0604020202020204" pitchFamily="34" charset="0"/>
              <a:cs typeface="Times New Roman" panose="02020603050405020304" pitchFamily="18" charset="0"/>
            </a:endParaRPr>
          </a:p>
          <a:p>
            <a:pPr marL="361950">
              <a:lnSpc>
                <a:spcPts val="1200"/>
              </a:lnSpc>
              <a:spcBef>
                <a:spcPts val="900"/>
              </a:spcBef>
              <a:spcAft>
                <a:spcPts val="0"/>
              </a:spcAft>
            </a:pPr>
            <a:r>
              <a:rPr lang="da-DK" b="1" spc="-25" dirty="0">
                <a:latin typeface="Calibri" panose="020F0502020204030204" pitchFamily="34" charset="0"/>
                <a:ea typeface="Arial" panose="020B0604020202020204" pitchFamily="34" charset="0"/>
              </a:rPr>
              <a:t>Du kan få pris og forslag til løsning af dine behov</a:t>
            </a:r>
            <a:endParaRPr lang="da-DK" spc="-25" dirty="0">
              <a:latin typeface="Calibri" panose="020F0502020204030204" pitchFamily="34" charset="0"/>
              <a:ea typeface="Arial" panose="020B0604020202020204" pitchFamily="34" charset="0"/>
            </a:endParaRPr>
          </a:p>
          <a:p>
            <a:pPr marL="361950">
              <a:lnSpc>
                <a:spcPts val="1200"/>
              </a:lnSpc>
              <a:spcBef>
                <a:spcPts val="900"/>
              </a:spcBef>
              <a:spcAft>
                <a:spcPts val="0"/>
              </a:spcAft>
            </a:pPr>
            <a:r>
              <a:rPr lang="da-DK" b="1" spc="-25" dirty="0">
                <a:latin typeface="Calibri" panose="020F0502020204030204" pitchFamily="34" charset="0"/>
                <a:ea typeface="Arial" panose="020B0604020202020204" pitchFamily="34" charset="0"/>
              </a:rPr>
              <a:t>Hvis du ved præcis, hvad du vil have, kan du købe det uden udbud</a:t>
            </a:r>
            <a:endParaRPr lang="da-DK" spc="-25" dirty="0">
              <a:latin typeface="Calibri" panose="020F0502020204030204" pitchFamily="34" charset="0"/>
              <a:ea typeface="Arial" panose="020B0604020202020204" pitchFamily="34" charset="0"/>
            </a:endParaRPr>
          </a:p>
          <a:p>
            <a:pPr marL="342900" lvl="0" indent="-342900">
              <a:lnSpc>
                <a:spcPts val="1200"/>
              </a:lnSpc>
              <a:spcBef>
                <a:spcPts val="900"/>
              </a:spcBef>
              <a:spcAft>
                <a:spcPts val="0"/>
              </a:spcAft>
              <a:buFont typeface="Arial" panose="020B0604020202020204" pitchFamily="34" charset="0"/>
              <a:buChar char="•"/>
              <a:tabLst>
                <a:tab pos="457200" algn="l"/>
              </a:tabLst>
            </a:pPr>
            <a:r>
              <a:rPr lang="da-DK" spc="-25" dirty="0">
                <a:latin typeface="Calibri" panose="020F0502020204030204" pitchFamily="34" charset="0"/>
                <a:ea typeface="Times New Roman" panose="02020603050405020304" pitchFamily="18" charset="0"/>
                <a:cs typeface="Times New Roman" panose="02020603050405020304" pitchFamily="18" charset="0"/>
              </a:rPr>
              <a:t>Frit metodevalg ved gennemførelse af projekter</a:t>
            </a:r>
            <a:endParaRPr lang="da-DK" sz="1200" dirty="0">
              <a:latin typeface="Arial" panose="020B0604020202020204" pitchFamily="34" charset="0"/>
              <a:ea typeface="Arial" panose="020B0604020202020204" pitchFamily="34" charset="0"/>
              <a:cs typeface="Times New Roman" panose="02020603050405020304" pitchFamily="18" charset="0"/>
            </a:endParaRPr>
          </a:p>
          <a:p>
            <a:pPr marL="361950">
              <a:lnSpc>
                <a:spcPts val="1200"/>
              </a:lnSpc>
              <a:spcBef>
                <a:spcPts val="900"/>
              </a:spcBef>
              <a:spcAft>
                <a:spcPts val="0"/>
              </a:spcAft>
            </a:pPr>
            <a:r>
              <a:rPr lang="da-DK" b="1" spc="-25" dirty="0">
                <a:latin typeface="Calibri" panose="020F0502020204030204" pitchFamily="34" charset="0"/>
                <a:ea typeface="Arial" panose="020B0604020202020204" pitchFamily="34" charset="0"/>
              </a:rPr>
              <a:t>Du kan som kunde vælge, hvilken metode du ønsker anvendt, når der gennemføres et projekt</a:t>
            </a:r>
            <a:endParaRPr lang="da-DK" spc="-25" dirty="0">
              <a:latin typeface="Calibri" panose="020F0502020204030204" pitchFamily="34" charset="0"/>
              <a:ea typeface="Arial" panose="020B0604020202020204" pitchFamily="34" charset="0"/>
            </a:endParaRPr>
          </a:p>
          <a:p>
            <a:pPr marL="342900" lvl="0" indent="-342900">
              <a:lnSpc>
                <a:spcPts val="1200"/>
              </a:lnSpc>
              <a:spcBef>
                <a:spcPts val="900"/>
              </a:spcBef>
              <a:spcAft>
                <a:spcPts val="0"/>
              </a:spcAft>
              <a:buFont typeface="Arial" panose="020B0604020202020204" pitchFamily="34" charset="0"/>
              <a:buChar char="•"/>
              <a:tabLst>
                <a:tab pos="457200" algn="l"/>
              </a:tabLst>
            </a:pPr>
            <a:r>
              <a:rPr lang="da-DK" spc="-25" dirty="0">
                <a:latin typeface="Calibri" panose="020F0502020204030204" pitchFamily="34" charset="0"/>
                <a:ea typeface="Times New Roman" panose="02020603050405020304" pitchFamily="18" charset="0"/>
                <a:cs typeface="Times New Roman" panose="02020603050405020304" pitchFamily="18" charset="0"/>
              </a:rPr>
              <a:t>Kontraktkompleksitet tilpasset små og mellemstore projekter</a:t>
            </a:r>
            <a:endParaRPr lang="da-DK" sz="1200" dirty="0">
              <a:latin typeface="Arial" panose="020B0604020202020204" pitchFamily="34" charset="0"/>
              <a:ea typeface="Arial" panose="020B0604020202020204" pitchFamily="34" charset="0"/>
              <a:cs typeface="Times New Roman" panose="02020603050405020304" pitchFamily="18" charset="0"/>
            </a:endParaRPr>
          </a:p>
          <a:p>
            <a:pPr marL="361950">
              <a:lnSpc>
                <a:spcPts val="1200"/>
              </a:lnSpc>
              <a:spcBef>
                <a:spcPts val="900"/>
              </a:spcBef>
              <a:spcAft>
                <a:spcPts val="0"/>
              </a:spcAft>
            </a:pPr>
            <a:r>
              <a:rPr lang="da-DK" b="1" spc="-25" dirty="0">
                <a:latin typeface="Calibri" panose="020F0502020204030204" pitchFamily="34" charset="0"/>
                <a:ea typeface="Arial" panose="020B0604020202020204" pitchFamily="34" charset="0"/>
              </a:rPr>
              <a:t>Kontraktbilag og indhold forenklet til små og mellemstore projekter. Klar adskillelse mellem ”nødvendige” kontraktdokumenter og vejledninger/støtteværktøjer.</a:t>
            </a:r>
            <a:endParaRPr lang="da-DK" spc="-25" dirty="0">
              <a:latin typeface="Calibri" panose="020F0502020204030204" pitchFamily="34" charset="0"/>
              <a:ea typeface="Arial" panose="020B0604020202020204" pitchFamily="34" charset="0"/>
            </a:endParaRPr>
          </a:p>
        </p:txBody>
      </p:sp>
      <p:sp>
        <p:nvSpPr>
          <p:cNvPr id="10" name="Tekstfelt 9"/>
          <p:cNvSpPr txBox="1"/>
          <p:nvPr/>
        </p:nvSpPr>
        <p:spPr>
          <a:xfrm>
            <a:off x="8487139" y="226626"/>
            <a:ext cx="3337918" cy="461665"/>
          </a:xfrm>
          <a:prstGeom prst="rect">
            <a:avLst/>
          </a:prstGeom>
          <a:noFill/>
        </p:spPr>
        <p:txBody>
          <a:bodyPr wrap="square" rtlCol="0">
            <a:spAutoFit/>
          </a:bodyPr>
          <a:lstStyle/>
          <a:p>
            <a:pPr>
              <a:buClr>
                <a:srgbClr val="073951"/>
              </a:buClr>
              <a:buSzPct val="120000"/>
            </a:pPr>
            <a:r>
              <a:rPr lang="da-DK" sz="1200" b="1" noProof="1">
                <a:solidFill>
                  <a:schemeClr val="tx2">
                    <a:lumMod val="75000"/>
                    <a:lumOff val="25000"/>
                  </a:schemeClr>
                </a:solidFill>
                <a:cs typeface="Arial"/>
              </a:rPr>
              <a:t>Alt kategoriseres under FORM, STORM, Teknologiområder og Kundesegment</a:t>
            </a:r>
          </a:p>
        </p:txBody>
      </p:sp>
      <p:sp>
        <p:nvSpPr>
          <p:cNvPr id="11" name="Tekstfelt 10"/>
          <p:cNvSpPr txBox="1"/>
          <p:nvPr/>
        </p:nvSpPr>
        <p:spPr>
          <a:xfrm>
            <a:off x="8487139" y="748887"/>
            <a:ext cx="3337918" cy="646331"/>
          </a:xfrm>
          <a:prstGeom prst="rect">
            <a:avLst/>
          </a:prstGeom>
          <a:noFill/>
        </p:spPr>
        <p:txBody>
          <a:bodyPr wrap="square" rtlCol="0">
            <a:spAutoFit/>
          </a:bodyPr>
          <a:lstStyle/>
          <a:p>
            <a:pPr>
              <a:buClr>
                <a:srgbClr val="073951"/>
              </a:buClr>
              <a:buSzPct val="120000"/>
            </a:pPr>
            <a:r>
              <a:rPr lang="da-DK" sz="1200" b="1" noProof="1">
                <a:solidFill>
                  <a:schemeClr val="tx2">
                    <a:lumMod val="75000"/>
                    <a:lumOff val="25000"/>
                  </a:schemeClr>
                </a:solidFill>
                <a:cs typeface="Arial"/>
              </a:rPr>
              <a:t>Alt kommer i SKI katalog og kan fremsøges på de kategorier og kombinationer, der giver mening for kunderne</a:t>
            </a:r>
          </a:p>
        </p:txBody>
      </p:sp>
      <p:sp>
        <p:nvSpPr>
          <p:cNvPr id="12" name="Tekstfelt 11"/>
          <p:cNvSpPr txBox="1"/>
          <p:nvPr/>
        </p:nvSpPr>
        <p:spPr>
          <a:xfrm>
            <a:off x="8506553" y="1485643"/>
            <a:ext cx="3337918" cy="830997"/>
          </a:xfrm>
          <a:prstGeom prst="rect">
            <a:avLst/>
          </a:prstGeom>
          <a:noFill/>
        </p:spPr>
        <p:txBody>
          <a:bodyPr wrap="square" rtlCol="0">
            <a:spAutoFit/>
          </a:bodyPr>
          <a:lstStyle/>
          <a:p>
            <a:pPr>
              <a:buClr>
                <a:srgbClr val="073951"/>
              </a:buClr>
              <a:buSzPct val="120000"/>
            </a:pPr>
            <a:r>
              <a:rPr lang="da-DK" sz="1200" b="1" noProof="1">
                <a:solidFill>
                  <a:schemeClr val="tx2">
                    <a:lumMod val="75000"/>
                    <a:lumOff val="25000"/>
                  </a:schemeClr>
                </a:solidFill>
                <a:cs typeface="Arial"/>
              </a:rPr>
              <a:t>Grundmoduler og tillægsmoduler opdateres løbende, der er mulighed for substitution og addition indenfor ”lovens rammer”</a:t>
            </a:r>
          </a:p>
        </p:txBody>
      </p:sp>
      <p:sp>
        <p:nvSpPr>
          <p:cNvPr id="13" name="Tekstfelt 12"/>
          <p:cNvSpPr txBox="1"/>
          <p:nvPr/>
        </p:nvSpPr>
        <p:spPr>
          <a:xfrm>
            <a:off x="8487139" y="2407065"/>
            <a:ext cx="3337918" cy="1384995"/>
          </a:xfrm>
          <a:prstGeom prst="rect">
            <a:avLst/>
          </a:prstGeom>
          <a:noFill/>
        </p:spPr>
        <p:txBody>
          <a:bodyPr wrap="square" rtlCol="0">
            <a:spAutoFit/>
          </a:bodyPr>
          <a:lstStyle/>
          <a:p>
            <a:pPr>
              <a:buClr>
                <a:srgbClr val="073951"/>
              </a:buClr>
              <a:buSzPct val="120000"/>
            </a:pPr>
            <a:r>
              <a:rPr lang="da-DK" sz="1200" b="1" noProof="1">
                <a:solidFill>
                  <a:schemeClr val="tx2">
                    <a:lumMod val="75000"/>
                    <a:lumOff val="25000"/>
                  </a:schemeClr>
                </a:solidFill>
                <a:cs typeface="Arial"/>
              </a:rPr>
              <a:t>4 leveringsaftaler:</a:t>
            </a:r>
          </a:p>
          <a:p>
            <a:pPr>
              <a:buClr>
                <a:srgbClr val="073951"/>
              </a:buClr>
              <a:buSzPct val="120000"/>
            </a:pPr>
            <a:r>
              <a:rPr lang="da-DK" sz="1200" b="1" noProof="1">
                <a:solidFill>
                  <a:schemeClr val="tx2">
                    <a:lumMod val="75000"/>
                    <a:lumOff val="25000"/>
                  </a:schemeClr>
                </a:solidFill>
                <a:cs typeface="Arial"/>
              </a:rPr>
              <a:t>Direkte tildeling</a:t>
            </a:r>
          </a:p>
          <a:p>
            <a:pPr>
              <a:buClr>
                <a:srgbClr val="073951"/>
              </a:buClr>
              <a:buSzPct val="120000"/>
            </a:pPr>
            <a:r>
              <a:rPr lang="da-DK" sz="1200" b="1" noProof="1">
                <a:solidFill>
                  <a:schemeClr val="tx2">
                    <a:lumMod val="75000"/>
                    <a:lumOff val="25000"/>
                  </a:schemeClr>
                </a:solidFill>
                <a:cs typeface="Arial"/>
              </a:rPr>
              <a:t>Projekt efter vandfaldsmetoden</a:t>
            </a:r>
          </a:p>
          <a:p>
            <a:pPr>
              <a:buClr>
                <a:srgbClr val="073951"/>
              </a:buClr>
              <a:buSzPct val="120000"/>
            </a:pPr>
            <a:r>
              <a:rPr lang="da-DK" sz="1200" b="1" noProof="1">
                <a:solidFill>
                  <a:schemeClr val="tx2">
                    <a:lumMod val="75000"/>
                    <a:lumOff val="25000"/>
                  </a:schemeClr>
                </a:solidFill>
                <a:cs typeface="Arial"/>
              </a:rPr>
              <a:t>Projekt efter agil metode</a:t>
            </a:r>
          </a:p>
          <a:p>
            <a:pPr>
              <a:buClr>
                <a:srgbClr val="073951"/>
              </a:buClr>
              <a:buSzPct val="120000"/>
            </a:pPr>
            <a:r>
              <a:rPr lang="da-DK" sz="1200" b="1" noProof="1">
                <a:solidFill>
                  <a:schemeClr val="tx2">
                    <a:lumMod val="75000"/>
                    <a:lumOff val="25000"/>
                  </a:schemeClr>
                </a:solidFill>
                <a:cs typeface="Arial"/>
              </a:rPr>
              <a:t>Vedligehold</a:t>
            </a:r>
          </a:p>
          <a:p>
            <a:pPr>
              <a:buClr>
                <a:srgbClr val="073951"/>
              </a:buClr>
              <a:buSzPct val="120000"/>
            </a:pPr>
            <a:r>
              <a:rPr lang="da-DK" sz="1200" b="1" noProof="1">
                <a:solidFill>
                  <a:schemeClr val="tx2">
                    <a:lumMod val="75000"/>
                    <a:lumOff val="25000"/>
                  </a:schemeClr>
                </a:solidFill>
                <a:cs typeface="Arial"/>
              </a:rPr>
              <a:t>Projekt og Vedligehold kan kombineres i samme miniudbud</a:t>
            </a:r>
          </a:p>
        </p:txBody>
      </p:sp>
      <p:sp>
        <p:nvSpPr>
          <p:cNvPr id="14" name="Tekstfelt 13"/>
          <p:cNvSpPr txBox="1"/>
          <p:nvPr/>
        </p:nvSpPr>
        <p:spPr>
          <a:xfrm>
            <a:off x="8487139" y="3808447"/>
            <a:ext cx="3337918" cy="461665"/>
          </a:xfrm>
          <a:prstGeom prst="rect">
            <a:avLst/>
          </a:prstGeom>
          <a:noFill/>
        </p:spPr>
        <p:txBody>
          <a:bodyPr wrap="square" rtlCol="0">
            <a:spAutoFit/>
          </a:bodyPr>
          <a:lstStyle/>
          <a:p>
            <a:pPr>
              <a:buClr>
                <a:srgbClr val="073951"/>
              </a:buClr>
              <a:buSzPct val="120000"/>
            </a:pPr>
            <a:r>
              <a:rPr lang="da-DK" sz="1200" b="1" noProof="1">
                <a:solidFill>
                  <a:schemeClr val="tx2">
                    <a:lumMod val="75000"/>
                    <a:lumOff val="25000"/>
                  </a:schemeClr>
                </a:solidFill>
                <a:cs typeface="Arial"/>
              </a:rPr>
              <a:t>60 leverandører på aftalen (unikke, ingen gengangere, da der ikke er delaftaler)</a:t>
            </a:r>
          </a:p>
        </p:txBody>
      </p:sp>
      <p:sp>
        <p:nvSpPr>
          <p:cNvPr id="15" name="Tekstfelt 14"/>
          <p:cNvSpPr txBox="1"/>
          <p:nvPr/>
        </p:nvSpPr>
        <p:spPr>
          <a:xfrm>
            <a:off x="8487139" y="4286499"/>
            <a:ext cx="3337918" cy="646331"/>
          </a:xfrm>
          <a:prstGeom prst="rect">
            <a:avLst/>
          </a:prstGeom>
          <a:noFill/>
        </p:spPr>
        <p:txBody>
          <a:bodyPr wrap="square" rtlCol="0">
            <a:spAutoFit/>
          </a:bodyPr>
          <a:lstStyle/>
          <a:p>
            <a:pPr>
              <a:buClr>
                <a:srgbClr val="073951"/>
              </a:buClr>
              <a:buSzPct val="120000"/>
            </a:pPr>
            <a:r>
              <a:rPr lang="da-DK" sz="1200" b="1" noProof="1">
                <a:solidFill>
                  <a:schemeClr val="tx2">
                    <a:lumMod val="75000"/>
                    <a:lumOff val="25000"/>
                  </a:schemeClr>
                </a:solidFill>
                <a:cs typeface="Arial"/>
              </a:rPr>
              <a:t>Evalueringskriterierne tilrettelagt, så de i høj grad gør det muligt også for de mindre at være med</a:t>
            </a:r>
          </a:p>
        </p:txBody>
      </p:sp>
      <p:sp>
        <p:nvSpPr>
          <p:cNvPr id="16" name="Tekstfelt 15"/>
          <p:cNvSpPr txBox="1"/>
          <p:nvPr/>
        </p:nvSpPr>
        <p:spPr>
          <a:xfrm>
            <a:off x="8559639" y="5034156"/>
            <a:ext cx="3337918" cy="830997"/>
          </a:xfrm>
          <a:prstGeom prst="rect">
            <a:avLst/>
          </a:prstGeom>
          <a:noFill/>
        </p:spPr>
        <p:txBody>
          <a:bodyPr wrap="square" rtlCol="0">
            <a:spAutoFit/>
          </a:bodyPr>
          <a:lstStyle/>
          <a:p>
            <a:pPr>
              <a:buClr>
                <a:srgbClr val="073951"/>
              </a:buClr>
              <a:buSzPct val="120000"/>
            </a:pPr>
            <a:r>
              <a:rPr lang="da-DK" sz="1200" b="1" noProof="1">
                <a:solidFill>
                  <a:schemeClr val="tx2">
                    <a:lumMod val="75000"/>
                    <a:lumOff val="25000"/>
                  </a:schemeClr>
                </a:solidFill>
                <a:cs typeface="Arial"/>
              </a:rPr>
              <a:t>Enkelhed i aftalemateriale – så vidt muligt</a:t>
            </a:r>
          </a:p>
          <a:p>
            <a:pPr>
              <a:buClr>
                <a:srgbClr val="073951"/>
              </a:buClr>
              <a:buSzPct val="120000"/>
            </a:pPr>
            <a:endParaRPr lang="da-DK" sz="1200" b="1" noProof="1">
              <a:solidFill>
                <a:schemeClr val="tx2">
                  <a:lumMod val="75000"/>
                  <a:lumOff val="25000"/>
                </a:schemeClr>
              </a:solidFill>
              <a:cs typeface="Arial"/>
            </a:endParaRPr>
          </a:p>
          <a:p>
            <a:pPr>
              <a:buClr>
                <a:srgbClr val="073951"/>
              </a:buClr>
              <a:buSzPct val="120000"/>
            </a:pPr>
            <a:endParaRPr lang="da-DK" sz="1200" b="1" noProof="1">
              <a:solidFill>
                <a:schemeClr val="tx2">
                  <a:lumMod val="75000"/>
                  <a:lumOff val="25000"/>
                </a:schemeClr>
              </a:solidFill>
              <a:cs typeface="Arial"/>
            </a:endParaRPr>
          </a:p>
          <a:p>
            <a:pPr>
              <a:buClr>
                <a:srgbClr val="073951"/>
              </a:buClr>
              <a:buSzPct val="120000"/>
            </a:pPr>
            <a:endParaRPr lang="da-DK" sz="1200" b="1" noProof="1">
              <a:solidFill>
                <a:schemeClr val="tx2">
                  <a:lumMod val="75000"/>
                  <a:lumOff val="25000"/>
                </a:schemeClr>
              </a:solidFill>
              <a:cs typeface="Arial"/>
            </a:endParaRPr>
          </a:p>
        </p:txBody>
      </p:sp>
      <p:sp>
        <p:nvSpPr>
          <p:cNvPr id="18" name="Tekstfelt 17"/>
          <p:cNvSpPr txBox="1"/>
          <p:nvPr/>
        </p:nvSpPr>
        <p:spPr>
          <a:xfrm>
            <a:off x="8559639" y="5525562"/>
            <a:ext cx="3337918" cy="1815882"/>
          </a:xfrm>
          <a:prstGeom prst="rect">
            <a:avLst/>
          </a:prstGeom>
          <a:noFill/>
        </p:spPr>
        <p:txBody>
          <a:bodyPr wrap="square" rtlCol="0">
            <a:spAutoFit/>
          </a:bodyPr>
          <a:lstStyle/>
          <a:p>
            <a:pPr>
              <a:buClr>
                <a:srgbClr val="073951"/>
              </a:buClr>
              <a:buSzPct val="120000"/>
            </a:pPr>
            <a:r>
              <a:rPr lang="da-DK" sz="2800" b="1" noProof="1">
                <a:solidFill>
                  <a:srgbClr val="FF0000"/>
                </a:solidFill>
                <a:cs typeface="Arial"/>
              </a:rPr>
              <a:t>Vejledninger</a:t>
            </a:r>
          </a:p>
          <a:p>
            <a:pPr>
              <a:buClr>
                <a:srgbClr val="073951"/>
              </a:buClr>
              <a:buSzPct val="120000"/>
            </a:pPr>
            <a:endParaRPr lang="da-DK" sz="2800" b="1" noProof="1">
              <a:solidFill>
                <a:srgbClr val="FF0000"/>
              </a:solidFill>
              <a:cs typeface="Arial"/>
            </a:endParaRPr>
          </a:p>
          <a:p>
            <a:pPr>
              <a:buClr>
                <a:srgbClr val="073951"/>
              </a:buClr>
              <a:buSzPct val="120000"/>
            </a:pPr>
            <a:endParaRPr lang="da-DK" sz="2800" b="1" noProof="1">
              <a:solidFill>
                <a:srgbClr val="FF0000"/>
              </a:solidFill>
              <a:cs typeface="Arial"/>
            </a:endParaRPr>
          </a:p>
          <a:p>
            <a:pPr>
              <a:buClr>
                <a:srgbClr val="073951"/>
              </a:buClr>
              <a:buSzPct val="120000"/>
            </a:pPr>
            <a:endParaRPr lang="da-DK" sz="2800" b="1" noProof="1">
              <a:solidFill>
                <a:srgbClr val="FF0000"/>
              </a:solidFill>
              <a:cs typeface="Arial"/>
            </a:endParaRPr>
          </a:p>
        </p:txBody>
      </p:sp>
    </p:spTree>
    <p:extLst>
      <p:ext uri="{BB962C8B-B14F-4D97-AF65-F5344CB8AC3E}">
        <p14:creationId xmlns:p14="http://schemas.microsoft.com/office/powerpoint/2010/main" val="3787229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Kommunernes behov</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16</a:t>
            </a:fld>
            <a:endParaRPr lang="da-DK" dirty="0"/>
          </a:p>
        </p:txBody>
      </p:sp>
      <p:sp>
        <p:nvSpPr>
          <p:cNvPr id="5" name="Pladsholder til tekst 4"/>
          <p:cNvSpPr>
            <a:spLocks noGrp="1"/>
          </p:cNvSpPr>
          <p:nvPr>
            <p:ph type="body" sz="quarter" idx="13"/>
          </p:nvPr>
        </p:nvSpPr>
        <p:spPr/>
        <p:txBody>
          <a:bodyPr/>
          <a:lstStyle/>
          <a:p>
            <a:r>
              <a:rPr lang="da-DK" dirty="0"/>
              <a:t>Direkte tildeling </a:t>
            </a:r>
          </a:p>
          <a:p>
            <a:pPr lvl="1"/>
            <a:r>
              <a:rPr lang="da-DK" dirty="0"/>
              <a:t>kvalitetsevaluering ved nye systemer – evaluering af sammenhæng til rammearkitektur</a:t>
            </a:r>
          </a:p>
          <a:p>
            <a:pPr lvl="1"/>
            <a:r>
              <a:rPr lang="da-DK" dirty="0"/>
              <a:t>også muligt at stille afklarende spørgsmål om, hvorvidt et givent produkt lever op til rammearkitekturen under teknisk afklaring ved direkte tildeling-proceduren.</a:t>
            </a:r>
          </a:p>
          <a:p>
            <a:r>
              <a:rPr lang="da-DK" dirty="0"/>
              <a:t>Miniudbud </a:t>
            </a:r>
          </a:p>
          <a:p>
            <a:pPr lvl="1"/>
            <a:r>
              <a:rPr lang="da-DK" dirty="0"/>
              <a:t>krav om sammenhæng til eksisterende infrastruktur, data, krav om sammenhæng til rammearkitektur – Leverandøren fuldt ansvarlig for at det lykkes</a:t>
            </a:r>
          </a:p>
        </p:txBody>
      </p:sp>
      <p:sp>
        <p:nvSpPr>
          <p:cNvPr id="6" name="Tekstfelt 5"/>
          <p:cNvSpPr txBox="1"/>
          <p:nvPr/>
        </p:nvSpPr>
        <p:spPr>
          <a:xfrm>
            <a:off x="7810500" y="2209800"/>
            <a:ext cx="4162425" cy="1015663"/>
          </a:xfrm>
          <a:prstGeom prst="rect">
            <a:avLst/>
          </a:prstGeom>
          <a:noFill/>
        </p:spPr>
        <p:txBody>
          <a:bodyPr wrap="square" rtlCol="0">
            <a:spAutoFit/>
          </a:bodyPr>
          <a:lstStyle/>
          <a:p>
            <a:pPr>
              <a:buClr>
                <a:srgbClr val="073951"/>
              </a:buClr>
              <a:buSzPct val="120000"/>
            </a:pPr>
            <a:r>
              <a:rPr lang="da-DK" sz="2000" b="1" noProof="1">
                <a:solidFill>
                  <a:srgbClr val="FF0000"/>
                </a:solidFill>
                <a:latin typeface="+mn-lt"/>
                <a:cs typeface="Arial"/>
              </a:rPr>
              <a:t>Vejledning til kommunale kunder omkring anskaffelser og Rammearkitekturkrav??</a:t>
            </a:r>
          </a:p>
        </p:txBody>
      </p:sp>
    </p:spTree>
    <p:extLst>
      <p:ext uri="{BB962C8B-B14F-4D97-AF65-F5344CB8AC3E}">
        <p14:creationId xmlns:p14="http://schemas.microsoft.com/office/powerpoint/2010/main" val="4025301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p:cNvSpPr>
            <a:spLocks noGrp="1"/>
          </p:cNvSpPr>
          <p:nvPr>
            <p:ph type="body" sz="quarter" idx="11"/>
          </p:nvPr>
        </p:nvSpPr>
        <p:spPr>
          <a:xfrm>
            <a:off x="589770" y="4352925"/>
            <a:ext cx="3060000" cy="252000"/>
          </a:xfrm>
        </p:spPr>
        <p:txBody>
          <a:bodyPr/>
          <a:lstStyle/>
          <a:p>
            <a:r>
              <a:rPr lang="da-DK" dirty="0"/>
              <a:t>Leon Johansen</a:t>
            </a:r>
          </a:p>
        </p:txBody>
      </p:sp>
      <p:sp>
        <p:nvSpPr>
          <p:cNvPr id="4" name="Pladsholder til tekst 3"/>
          <p:cNvSpPr>
            <a:spLocks noGrp="1"/>
          </p:cNvSpPr>
          <p:nvPr>
            <p:ph type="body" sz="quarter" idx="12"/>
          </p:nvPr>
        </p:nvSpPr>
        <p:spPr>
          <a:xfrm>
            <a:off x="589770" y="4610100"/>
            <a:ext cx="3060000" cy="216000"/>
          </a:xfrm>
        </p:spPr>
        <p:txBody>
          <a:bodyPr/>
          <a:lstStyle/>
          <a:p>
            <a:r>
              <a:rPr lang="da-DK" dirty="0"/>
              <a:t>IT-forretningsudvikler</a:t>
            </a:r>
          </a:p>
        </p:txBody>
      </p:sp>
      <p:sp>
        <p:nvSpPr>
          <p:cNvPr id="5" name="Pladsholder til tekst 4"/>
          <p:cNvSpPr>
            <a:spLocks noGrp="1"/>
          </p:cNvSpPr>
          <p:nvPr>
            <p:ph type="body" sz="quarter" idx="13"/>
          </p:nvPr>
        </p:nvSpPr>
        <p:spPr>
          <a:xfrm>
            <a:off x="589770" y="4834107"/>
            <a:ext cx="3060000" cy="216000"/>
          </a:xfrm>
        </p:spPr>
        <p:txBody>
          <a:bodyPr/>
          <a:lstStyle/>
          <a:p>
            <a:r>
              <a:rPr lang="da-DK" dirty="0"/>
              <a:t>LKJ@SKI.dk</a:t>
            </a:r>
          </a:p>
        </p:txBody>
      </p:sp>
      <p:sp>
        <p:nvSpPr>
          <p:cNvPr id="6" name="Pladsholder til tekst 5"/>
          <p:cNvSpPr>
            <a:spLocks noGrp="1"/>
          </p:cNvSpPr>
          <p:nvPr>
            <p:ph type="body" sz="quarter" idx="14"/>
          </p:nvPr>
        </p:nvSpPr>
        <p:spPr>
          <a:xfrm>
            <a:off x="589770" y="5067445"/>
            <a:ext cx="3060000" cy="216000"/>
          </a:xfrm>
        </p:spPr>
        <p:txBody>
          <a:bodyPr/>
          <a:lstStyle/>
          <a:p>
            <a:r>
              <a:rPr lang="da-DK" dirty="0"/>
              <a:t>+45 40 60 70 50</a:t>
            </a:r>
          </a:p>
        </p:txBody>
      </p:sp>
      <p:pic>
        <p:nvPicPr>
          <p:cNvPr id="13" name="Pladsholder til billede 12"/>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6910" b="6910"/>
          <a:stretch>
            <a:fillRect/>
          </a:stretch>
        </p:blipFill>
        <p:spPr>
          <a:xfrm>
            <a:off x="589770" y="2746074"/>
            <a:ext cx="3060000" cy="1486201"/>
          </a:xfrm>
        </p:spPr>
      </p:pic>
      <p:sp>
        <p:nvSpPr>
          <p:cNvPr id="16" name="Pladsholder til tekst 6"/>
          <p:cNvSpPr txBox="1">
            <a:spLocks/>
          </p:cNvSpPr>
          <p:nvPr/>
        </p:nvSpPr>
        <p:spPr>
          <a:xfrm>
            <a:off x="3895571" y="4362695"/>
            <a:ext cx="3060000" cy="252000"/>
          </a:xfrm>
          <a:prstGeom prst="rect">
            <a:avLst/>
          </a:prstGeom>
        </p:spPr>
        <p:txBody>
          <a:bodyPr vert="horz" lIns="0" tIns="45720" rIns="91440" bIns="45720" rtlCol="0" anchor="t">
            <a:no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1400" b="1" kern="1200">
                <a:solidFill>
                  <a:schemeClr val="accent4"/>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Britta Sørensen</a:t>
            </a:r>
            <a:endParaRPr lang="da-DK" dirty="0"/>
          </a:p>
        </p:txBody>
      </p:sp>
      <p:sp>
        <p:nvSpPr>
          <p:cNvPr id="17" name="Pladsholder til tekst 7"/>
          <p:cNvSpPr txBox="1">
            <a:spLocks/>
          </p:cNvSpPr>
          <p:nvPr/>
        </p:nvSpPr>
        <p:spPr>
          <a:xfrm>
            <a:off x="3895571" y="4619870"/>
            <a:ext cx="3060000" cy="216000"/>
          </a:xfrm>
          <a:prstGeom prst="rect">
            <a:avLst/>
          </a:prstGeom>
        </p:spPr>
        <p:txBody>
          <a:bodyPr vert="horz" lIns="0" tIns="45720" rIns="91440" bIns="45720" rtlCol="0" anchor="ctr">
            <a:no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Udbudskonsulent</a:t>
            </a:r>
            <a:endParaRPr lang="da-DK" dirty="0"/>
          </a:p>
        </p:txBody>
      </p:sp>
      <p:sp>
        <p:nvSpPr>
          <p:cNvPr id="18" name="Pladsholder til tekst 8"/>
          <p:cNvSpPr txBox="1">
            <a:spLocks/>
          </p:cNvSpPr>
          <p:nvPr/>
        </p:nvSpPr>
        <p:spPr>
          <a:xfrm>
            <a:off x="3895571" y="4843877"/>
            <a:ext cx="3060000" cy="216000"/>
          </a:xfrm>
          <a:prstGeom prst="rect">
            <a:avLst/>
          </a:prstGeom>
        </p:spPr>
        <p:txBody>
          <a:bodyPr vert="horz" lIns="0" tIns="45720" rIns="91440" bIns="45720" rtlCol="0" anchor="ctr">
            <a:no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BRS@SKI.dk</a:t>
            </a:r>
            <a:endParaRPr lang="da-DK" dirty="0"/>
          </a:p>
        </p:txBody>
      </p:sp>
      <p:sp>
        <p:nvSpPr>
          <p:cNvPr id="19" name="Pladsholder til tekst 9"/>
          <p:cNvSpPr txBox="1">
            <a:spLocks/>
          </p:cNvSpPr>
          <p:nvPr/>
        </p:nvSpPr>
        <p:spPr>
          <a:xfrm>
            <a:off x="3895571" y="5077215"/>
            <a:ext cx="3060000" cy="216000"/>
          </a:xfrm>
          <a:prstGeom prst="rect">
            <a:avLst/>
          </a:prstGeom>
        </p:spPr>
        <p:txBody>
          <a:bodyPr vert="horz" lIns="0" tIns="45720" rIns="91440" bIns="45720" rtlCol="0" anchor="ctr">
            <a:no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1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a:t>+45 51 51 61 34</a:t>
            </a:r>
            <a:endParaRPr lang="da-DK" dirty="0"/>
          </a:p>
        </p:txBody>
      </p:sp>
      <p:pic>
        <p:nvPicPr>
          <p:cNvPr id="20" name="Pladsholder til billede 13"/>
          <p:cNvPicPr>
            <a:picLocks noChangeAspect="1"/>
          </p:cNvPicPr>
          <p:nvPr/>
        </p:nvPicPr>
        <p:blipFill>
          <a:blip r:embed="rId3">
            <a:extLst>
              <a:ext uri="{28A0092B-C50C-407E-A947-70E740481C1C}">
                <a14:useLocalDpi xmlns:a14="http://schemas.microsoft.com/office/drawing/2010/main" val="0"/>
              </a:ext>
            </a:extLst>
          </a:blip>
          <a:srcRect t="6888" b="6888"/>
          <a:stretch>
            <a:fillRect/>
          </a:stretch>
        </p:blipFill>
        <p:spPr>
          <a:xfrm>
            <a:off x="3895571" y="2746074"/>
            <a:ext cx="3060000" cy="1486201"/>
          </a:xfrm>
          <a:prstGeom prst="rect">
            <a:avLst/>
          </a:prstGeom>
        </p:spPr>
      </p:pic>
    </p:spTree>
    <p:extLst>
      <p:ext uri="{BB962C8B-B14F-4D97-AF65-F5344CB8AC3E}">
        <p14:creationId xmlns:p14="http://schemas.microsoft.com/office/powerpoint/2010/main" val="993275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Ekstra slides</a:t>
            </a:r>
          </a:p>
        </p:txBody>
      </p:sp>
      <p:sp>
        <p:nvSpPr>
          <p:cNvPr id="3" name="Pladsholder til tekst 2"/>
          <p:cNvSpPr>
            <a:spLocks noGrp="1"/>
          </p:cNvSpPr>
          <p:nvPr>
            <p:ph type="body" sz="quarter" idx="11"/>
          </p:nvPr>
        </p:nvSpPr>
        <p:spPr/>
        <p:txBody>
          <a:bodyPr/>
          <a:lstStyle/>
          <a:p>
            <a:endParaRPr lang="da-DK"/>
          </a:p>
        </p:txBody>
      </p:sp>
      <p:sp>
        <p:nvSpPr>
          <p:cNvPr id="4" name="Pladsholder til tekst 3"/>
          <p:cNvSpPr>
            <a:spLocks noGrp="1"/>
          </p:cNvSpPr>
          <p:nvPr>
            <p:ph type="body" sz="quarter" idx="12"/>
          </p:nvPr>
        </p:nvSpPr>
        <p:spPr/>
        <p:txBody>
          <a:bodyPr/>
          <a:lstStyle/>
          <a:p>
            <a:endParaRPr lang="da-DK"/>
          </a:p>
        </p:txBody>
      </p:sp>
      <p:sp>
        <p:nvSpPr>
          <p:cNvPr id="5" name="Pladsholder til tekst 4"/>
          <p:cNvSpPr>
            <a:spLocks noGrp="1"/>
          </p:cNvSpPr>
          <p:nvPr>
            <p:ph type="body" sz="quarter" idx="13"/>
          </p:nvPr>
        </p:nvSpPr>
        <p:spPr/>
        <p:txBody>
          <a:bodyPr/>
          <a:lstStyle/>
          <a:p>
            <a:endParaRPr lang="da-DK"/>
          </a:p>
        </p:txBody>
      </p:sp>
      <p:sp>
        <p:nvSpPr>
          <p:cNvPr id="6" name="Pladsholder til tekst 5"/>
          <p:cNvSpPr>
            <a:spLocks noGrp="1"/>
          </p:cNvSpPr>
          <p:nvPr>
            <p:ph type="body" sz="quarter" idx="14"/>
          </p:nvPr>
        </p:nvSpPr>
        <p:spPr/>
        <p:txBody>
          <a:bodyPr/>
          <a:lstStyle/>
          <a:p>
            <a:endParaRPr lang="da-DK"/>
          </a:p>
        </p:txBody>
      </p:sp>
      <p:sp>
        <p:nvSpPr>
          <p:cNvPr id="7" name="Pladsholder til tekst 6"/>
          <p:cNvSpPr>
            <a:spLocks noGrp="1"/>
          </p:cNvSpPr>
          <p:nvPr>
            <p:ph type="body" sz="quarter" idx="15"/>
          </p:nvPr>
        </p:nvSpPr>
        <p:spPr/>
        <p:txBody>
          <a:bodyPr/>
          <a:lstStyle/>
          <a:p>
            <a:endParaRPr lang="da-DK"/>
          </a:p>
        </p:txBody>
      </p:sp>
      <p:sp>
        <p:nvSpPr>
          <p:cNvPr id="8" name="Pladsholder til tekst 7"/>
          <p:cNvSpPr>
            <a:spLocks noGrp="1"/>
          </p:cNvSpPr>
          <p:nvPr>
            <p:ph type="body" sz="quarter" idx="16"/>
          </p:nvPr>
        </p:nvSpPr>
        <p:spPr/>
        <p:txBody>
          <a:bodyPr/>
          <a:lstStyle/>
          <a:p>
            <a:endParaRPr lang="da-DK"/>
          </a:p>
        </p:txBody>
      </p:sp>
      <p:sp>
        <p:nvSpPr>
          <p:cNvPr id="9" name="Pladsholder til tekst 8"/>
          <p:cNvSpPr>
            <a:spLocks noGrp="1"/>
          </p:cNvSpPr>
          <p:nvPr>
            <p:ph type="body" sz="quarter" idx="17"/>
          </p:nvPr>
        </p:nvSpPr>
        <p:spPr/>
        <p:txBody>
          <a:bodyPr/>
          <a:lstStyle/>
          <a:p>
            <a:endParaRPr lang="da-DK"/>
          </a:p>
        </p:txBody>
      </p:sp>
      <p:sp>
        <p:nvSpPr>
          <p:cNvPr id="10" name="Pladsholder til tekst 9"/>
          <p:cNvSpPr>
            <a:spLocks noGrp="1"/>
          </p:cNvSpPr>
          <p:nvPr>
            <p:ph type="body" sz="quarter" idx="18"/>
          </p:nvPr>
        </p:nvSpPr>
        <p:spPr/>
        <p:txBody>
          <a:bodyPr/>
          <a:lstStyle/>
          <a:p>
            <a:endParaRPr lang="da-DK"/>
          </a:p>
        </p:txBody>
      </p:sp>
      <p:sp>
        <p:nvSpPr>
          <p:cNvPr id="11" name="Pladsholder til billede 10"/>
          <p:cNvSpPr>
            <a:spLocks noGrp="1"/>
          </p:cNvSpPr>
          <p:nvPr>
            <p:ph type="pic" sz="quarter" idx="19"/>
          </p:nvPr>
        </p:nvSpPr>
        <p:spPr/>
      </p:sp>
      <p:sp>
        <p:nvSpPr>
          <p:cNvPr id="12" name="Pladsholder til billede 11"/>
          <p:cNvSpPr>
            <a:spLocks noGrp="1"/>
          </p:cNvSpPr>
          <p:nvPr>
            <p:ph type="pic" sz="quarter" idx="20"/>
          </p:nvPr>
        </p:nvSpPr>
        <p:spPr/>
      </p:sp>
    </p:spTree>
    <p:extLst>
      <p:ext uri="{BB962C8B-B14F-4D97-AF65-F5344CB8AC3E}">
        <p14:creationId xmlns:p14="http://schemas.microsoft.com/office/powerpoint/2010/main" val="639894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2"/>
          </p:nvPr>
        </p:nvSpPr>
        <p:spPr/>
        <p:txBody>
          <a:bodyPr/>
          <a:lstStyle/>
          <a:p>
            <a:fld id="{0DE32011-E550-412B-A3B1-87CF6F33343A}" type="slidenum">
              <a:rPr lang="da-DK" noProof="0" smtClean="0"/>
              <a:pPr/>
              <a:t>19</a:t>
            </a:fld>
            <a:endParaRPr lang="da-DK" noProof="0"/>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940830" y="4495451"/>
            <a:ext cx="1207588" cy="112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54494" y="2240162"/>
            <a:ext cx="1207588" cy="112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Afrundet rektangulær billedforklaring 34"/>
          <p:cNvSpPr/>
          <p:nvPr/>
        </p:nvSpPr>
        <p:spPr>
          <a:xfrm>
            <a:off x="2544624" y="1911301"/>
            <a:ext cx="1887732" cy="936969"/>
          </a:xfrm>
          <a:prstGeom prst="wedgeRoundRectCallout">
            <a:avLst>
              <a:gd name="adj1" fmla="val -71741"/>
              <a:gd name="adj2" fmla="val -1452"/>
              <a:gd name="adj3" fmla="val 16667"/>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solidFill>
                  <a:schemeClr val="tx1"/>
                </a:solidFill>
              </a:rPr>
              <a:t>Kender du dit behov, dit miljø, muligheder, ved du, hvordan du bedst anskaffer det rigtige? </a:t>
            </a:r>
          </a:p>
        </p:txBody>
      </p:sp>
      <p:grpSp>
        <p:nvGrpSpPr>
          <p:cNvPr id="22" name="Gruppe 21"/>
          <p:cNvGrpSpPr/>
          <p:nvPr/>
        </p:nvGrpSpPr>
        <p:grpSpPr>
          <a:xfrm>
            <a:off x="98141" y="348994"/>
            <a:ext cx="8319370" cy="2452607"/>
            <a:chOff x="816002" y="3192570"/>
            <a:chExt cx="7735815" cy="2121787"/>
          </a:xfrm>
        </p:grpSpPr>
        <p:pic>
          <p:nvPicPr>
            <p:cNvPr id="30"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91000"/>
                      </a14:imgEffect>
                      <a14:imgEffect>
                        <a14:saturation sat="99000"/>
                      </a14:imgEffect>
                      <a14:imgEffect>
                        <a14:brightnessContrast bright="74000" contrast="7000"/>
                      </a14:imgEffect>
                    </a14:imgLayer>
                  </a14:imgProps>
                </a:ext>
                <a:ext uri="{28A0092B-C50C-407E-A947-70E740481C1C}">
                  <a14:useLocalDpi xmlns:a14="http://schemas.microsoft.com/office/drawing/2010/main" val="0"/>
                </a:ext>
              </a:extLst>
            </a:blip>
            <a:srcRect/>
            <a:stretch>
              <a:fillRect/>
            </a:stretch>
          </p:blipFill>
          <p:spPr bwMode="auto">
            <a:xfrm>
              <a:off x="816002" y="4191474"/>
              <a:ext cx="1122883" cy="1122883"/>
            </a:xfrm>
            <a:prstGeom prst="rect">
              <a:avLst/>
            </a:prstGeom>
            <a:solidFill>
              <a:schemeClr val="accent6">
                <a:lumMod val="75000"/>
              </a:schemeClr>
            </a:solidFill>
            <a:ln>
              <a:noFill/>
            </a:ln>
          </p:spPr>
        </p:pic>
        <p:sp>
          <p:nvSpPr>
            <p:cNvPr id="33" name="Tekstboks 32"/>
            <p:cNvSpPr txBox="1"/>
            <p:nvPr/>
          </p:nvSpPr>
          <p:spPr>
            <a:xfrm>
              <a:off x="4099139" y="3192570"/>
              <a:ext cx="4452678" cy="319515"/>
            </a:xfrm>
            <a:prstGeom prst="rect">
              <a:avLst/>
            </a:prstGeom>
            <a:noFill/>
          </p:spPr>
          <p:txBody>
            <a:bodyPr wrap="square" lIns="0" tIns="0" rIns="0" bIns="0" rtlCol="0">
              <a:spAutoFit/>
            </a:bodyPr>
            <a:lstStyle/>
            <a:p>
              <a:r>
                <a:rPr lang="da-DK" sz="2400" dirty="0"/>
                <a:t>Sammenhænge – hvad/hvornår</a:t>
              </a:r>
            </a:p>
          </p:txBody>
        </p:sp>
      </p:grpSp>
      <p:sp>
        <p:nvSpPr>
          <p:cNvPr id="5" name="Rektangel 4"/>
          <p:cNvSpPr/>
          <p:nvPr/>
        </p:nvSpPr>
        <p:spPr>
          <a:xfrm>
            <a:off x="4413866" y="2146187"/>
            <a:ext cx="455574" cy="400110"/>
          </a:xfrm>
          <a:prstGeom prst="rect">
            <a:avLst/>
          </a:prstGeom>
          <a:noFill/>
        </p:spPr>
        <p:txBody>
          <a:bodyPr wrap="none" lIns="91440" tIns="45720" rIns="91440" bIns="45720">
            <a:spAutoFit/>
          </a:bodyPr>
          <a:lstStyle/>
          <a:p>
            <a:pPr algn="ctr"/>
            <a:r>
              <a:rPr lang="da-DK" sz="2000" dirty="0">
                <a:ln w="0"/>
                <a:solidFill>
                  <a:schemeClr val="accent2">
                    <a:lumMod val="60000"/>
                    <a:lumOff val="40000"/>
                  </a:schemeClr>
                </a:solidFill>
                <a:effectLst>
                  <a:outerShdw blurRad="38100" dist="19050" dir="2700000" algn="tl" rotWithShape="0">
                    <a:schemeClr val="dk1">
                      <a:alpha val="40000"/>
                    </a:schemeClr>
                  </a:outerShdw>
                </a:effectLst>
              </a:rPr>
              <a:t>Ja</a:t>
            </a:r>
          </a:p>
        </p:txBody>
      </p:sp>
      <p:sp>
        <p:nvSpPr>
          <p:cNvPr id="36" name="Rektangel 35"/>
          <p:cNvSpPr/>
          <p:nvPr/>
        </p:nvSpPr>
        <p:spPr>
          <a:xfrm>
            <a:off x="3202996" y="2893447"/>
            <a:ext cx="570989" cy="400110"/>
          </a:xfrm>
          <a:prstGeom prst="rect">
            <a:avLst/>
          </a:prstGeom>
          <a:noFill/>
        </p:spPr>
        <p:txBody>
          <a:bodyPr wrap="none" lIns="91440" tIns="45720" rIns="91440" bIns="45720">
            <a:spAutoFit/>
          </a:bodyPr>
          <a:lstStyle/>
          <a:p>
            <a:pPr algn="ctr"/>
            <a:r>
              <a:rPr lang="da-DK" sz="2000" dirty="0">
                <a:ln w="0"/>
                <a:solidFill>
                  <a:schemeClr val="accent2">
                    <a:lumMod val="60000"/>
                    <a:lumOff val="40000"/>
                  </a:schemeClr>
                </a:solidFill>
                <a:effectLst>
                  <a:outerShdw blurRad="38100" dist="19050" dir="2700000" algn="tl" rotWithShape="0">
                    <a:schemeClr val="dk1">
                      <a:alpha val="40000"/>
                    </a:schemeClr>
                  </a:outerShdw>
                </a:effectLst>
              </a:rPr>
              <a:t>Nej</a:t>
            </a:r>
          </a:p>
        </p:txBody>
      </p:sp>
      <p:sp>
        <p:nvSpPr>
          <p:cNvPr id="4" name="Afrundet rektangulær billedforklaring 3"/>
          <p:cNvSpPr/>
          <p:nvPr/>
        </p:nvSpPr>
        <p:spPr>
          <a:xfrm>
            <a:off x="836365" y="609457"/>
            <a:ext cx="2381010" cy="849310"/>
          </a:xfrm>
          <a:prstGeom prst="wedgeRoundRectCallout">
            <a:avLst>
              <a:gd name="adj1" fmla="val -46192"/>
              <a:gd name="adj2" fmla="val 76755"/>
              <a:gd name="adj3" fmla="val 16667"/>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dirty="0">
                <a:solidFill>
                  <a:schemeClr val="tx1"/>
                </a:solidFill>
              </a:rPr>
              <a:t>Jeg har behov for it-funktionalitet/system</a:t>
            </a:r>
          </a:p>
        </p:txBody>
      </p:sp>
      <p:sp>
        <p:nvSpPr>
          <p:cNvPr id="8" name="Ellipse 7"/>
          <p:cNvSpPr/>
          <p:nvPr/>
        </p:nvSpPr>
        <p:spPr>
          <a:xfrm>
            <a:off x="4001486" y="4790148"/>
            <a:ext cx="1238770" cy="51240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dirty="0"/>
              <a:t>02.15</a:t>
            </a:r>
          </a:p>
        </p:txBody>
      </p:sp>
      <p:sp>
        <p:nvSpPr>
          <p:cNvPr id="38" name="Rektangel 37"/>
          <p:cNvSpPr/>
          <p:nvPr/>
        </p:nvSpPr>
        <p:spPr>
          <a:xfrm>
            <a:off x="7196296" y="2146187"/>
            <a:ext cx="455574" cy="400110"/>
          </a:xfrm>
          <a:prstGeom prst="rect">
            <a:avLst/>
          </a:prstGeom>
          <a:noFill/>
        </p:spPr>
        <p:txBody>
          <a:bodyPr wrap="none" lIns="91440" tIns="45720" rIns="91440" bIns="45720">
            <a:spAutoFit/>
          </a:bodyPr>
          <a:lstStyle/>
          <a:p>
            <a:pPr algn="ctr"/>
            <a:r>
              <a:rPr lang="da-DK" sz="2000" dirty="0">
                <a:ln w="0"/>
                <a:solidFill>
                  <a:schemeClr val="accent2">
                    <a:lumMod val="60000"/>
                    <a:lumOff val="40000"/>
                  </a:schemeClr>
                </a:solidFill>
                <a:effectLst>
                  <a:outerShdw blurRad="38100" dist="19050" dir="2700000" algn="tl" rotWithShape="0">
                    <a:schemeClr val="dk1">
                      <a:alpha val="40000"/>
                    </a:schemeClr>
                  </a:outerShdw>
                </a:effectLst>
              </a:rPr>
              <a:t>Ja</a:t>
            </a:r>
          </a:p>
        </p:txBody>
      </p:sp>
      <p:sp>
        <p:nvSpPr>
          <p:cNvPr id="39" name="Afrundet rektangulær billedforklaring 38"/>
          <p:cNvSpPr/>
          <p:nvPr/>
        </p:nvSpPr>
        <p:spPr>
          <a:xfrm>
            <a:off x="9966618" y="2495455"/>
            <a:ext cx="2106046" cy="673802"/>
          </a:xfrm>
          <a:prstGeom prst="wedgeRoundRectCallout">
            <a:avLst>
              <a:gd name="adj1" fmla="val -67160"/>
              <a:gd name="adj2" fmla="val 19598"/>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solidFill>
                  <a:schemeClr val="tx1"/>
                </a:solidFill>
              </a:rPr>
              <a:t>Hvis behovet dækkes af simpel licensanskaffelse</a:t>
            </a:r>
          </a:p>
        </p:txBody>
      </p:sp>
      <p:sp>
        <p:nvSpPr>
          <p:cNvPr id="41" name="Ellipse 40"/>
          <p:cNvSpPr/>
          <p:nvPr/>
        </p:nvSpPr>
        <p:spPr>
          <a:xfrm>
            <a:off x="8315611" y="2716387"/>
            <a:ext cx="1238770" cy="51240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dirty="0"/>
              <a:t>02.06</a:t>
            </a:r>
          </a:p>
        </p:txBody>
      </p:sp>
      <p:sp>
        <p:nvSpPr>
          <p:cNvPr id="42" name="Afrundet rektangulær billedforklaring 41"/>
          <p:cNvSpPr/>
          <p:nvPr/>
        </p:nvSpPr>
        <p:spPr>
          <a:xfrm>
            <a:off x="9957046" y="986963"/>
            <a:ext cx="2115618" cy="673802"/>
          </a:xfrm>
          <a:prstGeom prst="wedgeRoundRectCallout">
            <a:avLst>
              <a:gd name="adj1" fmla="val -68864"/>
              <a:gd name="adj2" fmla="val 17686"/>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solidFill>
                  <a:schemeClr val="tx1"/>
                </a:solidFill>
              </a:rPr>
              <a:t>Hvis behovet dækkes af standard system/løsning</a:t>
            </a:r>
          </a:p>
        </p:txBody>
      </p:sp>
      <p:sp>
        <p:nvSpPr>
          <p:cNvPr id="44" name="Ellipse 43"/>
          <p:cNvSpPr/>
          <p:nvPr/>
        </p:nvSpPr>
        <p:spPr>
          <a:xfrm>
            <a:off x="8264205" y="1213273"/>
            <a:ext cx="1238770" cy="51240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dirty="0"/>
              <a:t>02.19</a:t>
            </a:r>
          </a:p>
        </p:txBody>
      </p:sp>
      <p:cxnSp>
        <p:nvCxnSpPr>
          <p:cNvPr id="15" name="Lige pilforbindelse 14"/>
          <p:cNvCxnSpPr>
            <a:stCxn id="36" idx="2"/>
            <a:endCxn id="8" idx="1"/>
          </p:cNvCxnSpPr>
          <p:nvPr/>
        </p:nvCxnSpPr>
        <p:spPr>
          <a:xfrm>
            <a:off x="3488490" y="3293558"/>
            <a:ext cx="694410" cy="157163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Lige pilforbindelse 44"/>
          <p:cNvCxnSpPr>
            <a:stCxn id="38" idx="3"/>
            <a:endCxn id="41" idx="2"/>
          </p:cNvCxnSpPr>
          <p:nvPr/>
        </p:nvCxnSpPr>
        <p:spPr>
          <a:xfrm>
            <a:off x="7651871" y="2346243"/>
            <a:ext cx="663741" cy="62634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Lige pilforbindelse 47"/>
          <p:cNvCxnSpPr>
            <a:stCxn id="38" idx="3"/>
            <a:endCxn id="44" idx="2"/>
          </p:cNvCxnSpPr>
          <p:nvPr/>
        </p:nvCxnSpPr>
        <p:spPr>
          <a:xfrm flipV="1">
            <a:off x="7651871" y="1469478"/>
            <a:ext cx="612335" cy="87676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Afrundet rektangulær billedforklaring 50"/>
          <p:cNvSpPr/>
          <p:nvPr/>
        </p:nvSpPr>
        <p:spPr>
          <a:xfrm>
            <a:off x="5067767" y="1660765"/>
            <a:ext cx="2187967" cy="1119084"/>
          </a:xfrm>
          <a:prstGeom prst="wedgeRoundRectCallout">
            <a:avLst>
              <a:gd name="adj1" fmla="val -60561"/>
              <a:gd name="adj2" fmla="val 5447"/>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solidFill>
                  <a:schemeClr val="tx1"/>
                </a:solidFill>
              </a:rPr>
              <a:t>Er det noget der kan anskaffes helt standard? OG/ELLER</a:t>
            </a:r>
          </a:p>
          <a:p>
            <a:r>
              <a:rPr lang="da-DK" sz="1200" dirty="0">
                <a:solidFill>
                  <a:schemeClr val="tx1"/>
                </a:solidFill>
              </a:rPr>
              <a:t>Er det OK at driften ligger hos leverandøren?</a:t>
            </a:r>
          </a:p>
        </p:txBody>
      </p:sp>
      <p:sp>
        <p:nvSpPr>
          <p:cNvPr id="52" name="Rektangel 51"/>
          <p:cNvSpPr/>
          <p:nvPr/>
        </p:nvSpPr>
        <p:spPr>
          <a:xfrm>
            <a:off x="5777087" y="2775676"/>
            <a:ext cx="570989" cy="400110"/>
          </a:xfrm>
          <a:prstGeom prst="rect">
            <a:avLst/>
          </a:prstGeom>
          <a:noFill/>
        </p:spPr>
        <p:txBody>
          <a:bodyPr wrap="none" lIns="91440" tIns="45720" rIns="91440" bIns="45720">
            <a:spAutoFit/>
          </a:bodyPr>
          <a:lstStyle/>
          <a:p>
            <a:pPr algn="ctr"/>
            <a:r>
              <a:rPr lang="da-DK" sz="2000" dirty="0">
                <a:ln w="0"/>
                <a:solidFill>
                  <a:schemeClr val="accent2">
                    <a:lumMod val="60000"/>
                    <a:lumOff val="40000"/>
                  </a:schemeClr>
                </a:solidFill>
                <a:effectLst>
                  <a:outerShdw blurRad="38100" dist="19050" dir="2700000" algn="tl" rotWithShape="0">
                    <a:schemeClr val="dk1">
                      <a:alpha val="40000"/>
                    </a:schemeClr>
                  </a:outerShdw>
                </a:effectLst>
              </a:rPr>
              <a:t>Nej</a:t>
            </a:r>
          </a:p>
        </p:txBody>
      </p:sp>
      <p:sp>
        <p:nvSpPr>
          <p:cNvPr id="37" name="Ellipse 36"/>
          <p:cNvSpPr/>
          <p:nvPr/>
        </p:nvSpPr>
        <p:spPr>
          <a:xfrm>
            <a:off x="7798126" y="4800687"/>
            <a:ext cx="1238770" cy="51240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dirty="0"/>
              <a:t>02.18</a:t>
            </a:r>
          </a:p>
        </p:txBody>
      </p:sp>
      <p:cxnSp>
        <p:nvCxnSpPr>
          <p:cNvPr id="40" name="Lige pilforbindelse 39"/>
          <p:cNvCxnSpPr>
            <a:stCxn id="46" idx="3"/>
            <a:endCxn id="37" idx="1"/>
          </p:cNvCxnSpPr>
          <p:nvPr/>
        </p:nvCxnSpPr>
        <p:spPr>
          <a:xfrm>
            <a:off x="7265386" y="4234863"/>
            <a:ext cx="714155" cy="64086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Afrundet rektangulær billedforklaring 42"/>
          <p:cNvSpPr/>
          <p:nvPr/>
        </p:nvSpPr>
        <p:spPr>
          <a:xfrm>
            <a:off x="5582224" y="3361006"/>
            <a:ext cx="1817491" cy="673802"/>
          </a:xfrm>
          <a:prstGeom prst="wedgeRoundRectCallout">
            <a:avLst>
              <a:gd name="adj1" fmla="val -22143"/>
              <a:gd name="adj2" fmla="val -82094"/>
              <a:gd name="adj3" fmla="val 16667"/>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200" dirty="0">
                <a:solidFill>
                  <a:schemeClr val="tx1"/>
                </a:solidFill>
              </a:rPr>
              <a:t>Vil du selv tage ansvar for processen?</a:t>
            </a:r>
          </a:p>
        </p:txBody>
      </p:sp>
      <p:sp>
        <p:nvSpPr>
          <p:cNvPr id="46" name="Rektangel 45"/>
          <p:cNvSpPr/>
          <p:nvPr/>
        </p:nvSpPr>
        <p:spPr>
          <a:xfrm>
            <a:off x="6694397" y="4034808"/>
            <a:ext cx="570989" cy="400110"/>
          </a:xfrm>
          <a:prstGeom prst="rect">
            <a:avLst/>
          </a:prstGeom>
          <a:noFill/>
        </p:spPr>
        <p:txBody>
          <a:bodyPr wrap="none" lIns="91440" tIns="45720" rIns="91440" bIns="45720">
            <a:spAutoFit/>
          </a:bodyPr>
          <a:lstStyle/>
          <a:p>
            <a:pPr algn="ctr"/>
            <a:r>
              <a:rPr lang="da-DK" sz="2000" dirty="0">
                <a:ln w="0"/>
                <a:solidFill>
                  <a:schemeClr val="accent2">
                    <a:lumMod val="60000"/>
                    <a:lumOff val="40000"/>
                  </a:schemeClr>
                </a:solidFill>
                <a:effectLst>
                  <a:outerShdw blurRad="38100" dist="19050" dir="2700000" algn="tl" rotWithShape="0">
                    <a:schemeClr val="dk1">
                      <a:alpha val="40000"/>
                    </a:schemeClr>
                  </a:outerShdw>
                </a:effectLst>
              </a:rPr>
              <a:t>Nej</a:t>
            </a:r>
          </a:p>
        </p:txBody>
      </p:sp>
      <p:sp>
        <p:nvSpPr>
          <p:cNvPr id="47" name="Rektangel 46"/>
          <p:cNvSpPr/>
          <p:nvPr/>
        </p:nvSpPr>
        <p:spPr>
          <a:xfrm>
            <a:off x="5651660" y="4034808"/>
            <a:ext cx="455574" cy="400110"/>
          </a:xfrm>
          <a:prstGeom prst="rect">
            <a:avLst/>
          </a:prstGeom>
          <a:noFill/>
        </p:spPr>
        <p:txBody>
          <a:bodyPr wrap="none" lIns="91440" tIns="45720" rIns="91440" bIns="45720">
            <a:spAutoFit/>
          </a:bodyPr>
          <a:lstStyle/>
          <a:p>
            <a:pPr algn="ctr"/>
            <a:r>
              <a:rPr lang="da-DK" sz="2000" dirty="0">
                <a:ln w="0"/>
                <a:solidFill>
                  <a:schemeClr val="accent2">
                    <a:lumMod val="60000"/>
                    <a:lumOff val="40000"/>
                  </a:schemeClr>
                </a:solidFill>
                <a:effectLst>
                  <a:outerShdw blurRad="38100" dist="19050" dir="2700000" algn="tl" rotWithShape="0">
                    <a:schemeClr val="dk1">
                      <a:alpha val="40000"/>
                    </a:schemeClr>
                  </a:outerShdw>
                </a:effectLst>
              </a:rPr>
              <a:t>Ja</a:t>
            </a:r>
          </a:p>
        </p:txBody>
      </p:sp>
      <p:sp>
        <p:nvSpPr>
          <p:cNvPr id="49" name="Ellipse 48"/>
          <p:cNvSpPr/>
          <p:nvPr/>
        </p:nvSpPr>
        <p:spPr>
          <a:xfrm>
            <a:off x="4293402" y="5228820"/>
            <a:ext cx="1238770" cy="512409"/>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a-DK" dirty="0"/>
              <a:t>02.17</a:t>
            </a:r>
          </a:p>
        </p:txBody>
      </p:sp>
      <p:cxnSp>
        <p:nvCxnSpPr>
          <p:cNvPr id="53" name="Lige pilforbindelse 52"/>
          <p:cNvCxnSpPr/>
          <p:nvPr/>
        </p:nvCxnSpPr>
        <p:spPr>
          <a:xfrm flipH="1">
            <a:off x="5372395" y="4495451"/>
            <a:ext cx="507052" cy="550901"/>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6"/>
          <a:stretch>
            <a:fillRect/>
          </a:stretch>
        </p:blipFill>
        <p:spPr>
          <a:xfrm rot="20924591">
            <a:off x="9318394" y="4003947"/>
            <a:ext cx="2257425" cy="2028825"/>
          </a:xfrm>
          <a:prstGeom prst="rect">
            <a:avLst/>
          </a:prstGeom>
        </p:spPr>
      </p:pic>
      <p:sp>
        <p:nvSpPr>
          <p:cNvPr id="34" name="Tekstfelt 33"/>
          <p:cNvSpPr txBox="1"/>
          <p:nvPr/>
        </p:nvSpPr>
        <p:spPr>
          <a:xfrm>
            <a:off x="5372395" y="5677767"/>
            <a:ext cx="4007828" cy="1015663"/>
          </a:xfrm>
          <a:prstGeom prst="rect">
            <a:avLst/>
          </a:prstGeom>
          <a:noFill/>
        </p:spPr>
        <p:txBody>
          <a:bodyPr wrap="none" rtlCol="0">
            <a:spAutoFit/>
          </a:bodyPr>
          <a:lstStyle/>
          <a:p>
            <a:pPr>
              <a:buClr>
                <a:srgbClr val="073951"/>
              </a:buClr>
              <a:buSzPct val="120000"/>
            </a:pPr>
            <a:r>
              <a:rPr lang="da-DK" sz="1200" b="1" noProof="1">
                <a:solidFill>
                  <a:schemeClr val="tx2"/>
                </a:solidFill>
                <a:latin typeface="+mn-lt"/>
                <a:cs typeface="Arial"/>
              </a:rPr>
              <a:t>02.15 – Firmaaftalen (Rådgivning og it-management)</a:t>
            </a:r>
          </a:p>
          <a:p>
            <a:pPr>
              <a:buClr>
                <a:srgbClr val="073951"/>
              </a:buClr>
              <a:buSzPct val="120000"/>
            </a:pPr>
            <a:r>
              <a:rPr lang="da-DK" sz="1200" b="1" noProof="1">
                <a:solidFill>
                  <a:schemeClr val="tx2"/>
                </a:solidFill>
                <a:cs typeface="Arial"/>
              </a:rPr>
              <a:t>02.17 – Kompetenceaftalen (bodyshopping)</a:t>
            </a:r>
          </a:p>
          <a:p>
            <a:pPr>
              <a:buClr>
                <a:srgbClr val="073951"/>
              </a:buClr>
              <a:buSzPct val="120000"/>
            </a:pPr>
            <a:r>
              <a:rPr lang="da-DK" sz="1200" b="1" noProof="1">
                <a:solidFill>
                  <a:schemeClr val="tx2"/>
                </a:solidFill>
                <a:latin typeface="+mn-lt"/>
                <a:cs typeface="Arial"/>
              </a:rPr>
              <a:t>02.19 – ASP/Cloud (standardsystemer)</a:t>
            </a:r>
          </a:p>
          <a:p>
            <a:pPr>
              <a:buClr>
                <a:srgbClr val="073951"/>
              </a:buClr>
              <a:buSzPct val="120000"/>
            </a:pPr>
            <a:r>
              <a:rPr lang="da-DK" sz="1200" b="1" noProof="1">
                <a:solidFill>
                  <a:schemeClr val="tx2"/>
                </a:solidFill>
                <a:cs typeface="Arial"/>
              </a:rPr>
              <a:t>02.06 – Standardsoftware</a:t>
            </a:r>
          </a:p>
          <a:p>
            <a:pPr>
              <a:buClr>
                <a:srgbClr val="073951"/>
              </a:buClr>
              <a:buSzPct val="120000"/>
            </a:pPr>
            <a:r>
              <a:rPr lang="da-DK" sz="1200" b="1" noProof="1">
                <a:solidFill>
                  <a:schemeClr val="tx2"/>
                </a:solidFill>
                <a:latin typeface="+mn-lt"/>
                <a:cs typeface="Arial"/>
              </a:rPr>
              <a:t>02.18 – IT-projekter til løsningsanskaffelse</a:t>
            </a:r>
          </a:p>
        </p:txBody>
      </p:sp>
    </p:spTree>
    <p:extLst>
      <p:ext uri="{BB962C8B-B14F-4D97-AF65-F5344CB8AC3E}">
        <p14:creationId xmlns:p14="http://schemas.microsoft.com/office/powerpoint/2010/main" val="3077407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p:txBody>
          <a:bodyPr>
            <a:noAutofit/>
          </a:bodyPr>
          <a:lstStyle/>
          <a:p>
            <a:r>
              <a:rPr lang="da-DK" dirty="0"/>
              <a:t>Agenda</a:t>
            </a:r>
            <a:br>
              <a:rPr lang="da-DK" dirty="0"/>
            </a:br>
            <a:endParaRPr lang="da-DK" dirty="0"/>
          </a:p>
        </p:txBody>
      </p:sp>
      <p:sp>
        <p:nvSpPr>
          <p:cNvPr id="4" name="Pladsholder til slidenummer 3"/>
          <p:cNvSpPr>
            <a:spLocks noGrp="1"/>
          </p:cNvSpPr>
          <p:nvPr>
            <p:ph type="sldNum" sz="quarter" idx="10"/>
          </p:nvPr>
        </p:nvSpPr>
        <p:spPr/>
        <p:txBody>
          <a:bodyPr/>
          <a:lstStyle/>
          <a:p>
            <a:fld id="{7FBC932F-F4CF-4098-97AF-13CD3D9A4492}" type="slidenum">
              <a:rPr lang="da-DK" smtClean="0"/>
              <a:pPr/>
              <a:t>2</a:t>
            </a:fld>
            <a:endParaRPr lang="da-DK" dirty="0"/>
          </a:p>
        </p:txBody>
      </p:sp>
      <p:sp>
        <p:nvSpPr>
          <p:cNvPr id="5" name="Pladsholder til tekst 4"/>
          <p:cNvSpPr>
            <a:spLocks noGrp="1"/>
          </p:cNvSpPr>
          <p:nvPr>
            <p:ph type="body" sz="quarter" idx="13"/>
          </p:nvPr>
        </p:nvSpPr>
        <p:spPr/>
        <p:txBody>
          <a:bodyPr/>
          <a:lstStyle/>
          <a:p>
            <a:r>
              <a:rPr lang="da-DK" sz="2000" dirty="0"/>
              <a:t>Hvem er SKI?</a:t>
            </a:r>
          </a:p>
          <a:p>
            <a:r>
              <a:rPr lang="da-DK" sz="2000" dirty="0"/>
              <a:t>SKI udbudsproces og involvering ved nye It-rammeaftaler</a:t>
            </a:r>
          </a:p>
          <a:p>
            <a:r>
              <a:rPr lang="da-DK" sz="2000" dirty="0"/>
              <a:t>SKI It-rammeaftaler</a:t>
            </a:r>
          </a:p>
          <a:p>
            <a:r>
              <a:rPr lang="da-DK" sz="2000" dirty="0"/>
              <a:t>SKI 02.19</a:t>
            </a:r>
          </a:p>
          <a:p>
            <a:r>
              <a:rPr lang="da-DK" sz="2000" dirty="0"/>
              <a:t>SKI 02.18</a:t>
            </a:r>
          </a:p>
          <a:p>
            <a:endParaRPr lang="da-DK" sz="2000" dirty="0"/>
          </a:p>
          <a:p>
            <a:endParaRPr lang="da-DK" sz="2000" dirty="0"/>
          </a:p>
          <a:p>
            <a:endParaRPr lang="da-DK" dirty="0"/>
          </a:p>
          <a:p>
            <a:endParaRPr lang="da-DK" dirty="0"/>
          </a:p>
          <a:p>
            <a:endParaRPr lang="da-DK" dirty="0"/>
          </a:p>
          <a:p>
            <a:endParaRPr lang="da-DK" dirty="0"/>
          </a:p>
        </p:txBody>
      </p:sp>
    </p:spTree>
    <p:extLst>
      <p:ext uri="{BB962C8B-B14F-4D97-AF65-F5344CB8AC3E}">
        <p14:creationId xmlns:p14="http://schemas.microsoft.com/office/powerpoint/2010/main" val="34344464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Det tilbyder vi dig som kunde</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20</a:t>
            </a:fld>
            <a:endParaRPr lang="da-DK" dirty="0"/>
          </a:p>
        </p:txBody>
      </p:sp>
      <p:sp>
        <p:nvSpPr>
          <p:cNvPr id="5" name="Pladsholder til tekst 4"/>
          <p:cNvSpPr>
            <a:spLocks noGrp="1"/>
          </p:cNvSpPr>
          <p:nvPr>
            <p:ph type="body" sz="quarter" idx="13"/>
          </p:nvPr>
        </p:nvSpPr>
        <p:spPr/>
        <p:txBody>
          <a:bodyPr>
            <a:normAutofit/>
          </a:bodyPr>
          <a:lstStyle/>
          <a:p>
            <a:r>
              <a:rPr lang="da-DK" sz="2000" dirty="0"/>
              <a:t>Vi hjælper dig med at købe varer, tjenesteydelser og komplekse it-løsninger via attraktive indkøbsaftaler</a:t>
            </a:r>
          </a:p>
          <a:p>
            <a:pPr marL="0" indent="0">
              <a:buNone/>
            </a:pPr>
            <a:endParaRPr lang="da-DK" sz="2000" dirty="0"/>
          </a:p>
          <a:p>
            <a:r>
              <a:rPr lang="da-DK" sz="2000" dirty="0"/>
              <a:t>Vi rådgiver dig i at bruge og implementere aftalerne</a:t>
            </a:r>
          </a:p>
          <a:p>
            <a:endParaRPr lang="da-DK" sz="2000" dirty="0"/>
          </a:p>
          <a:p>
            <a:r>
              <a:rPr lang="da-DK" sz="2000" dirty="0"/>
              <a:t>Vi støtter og vejleder dig i at styre kontrakterne, når aftalerne er i drift</a:t>
            </a:r>
          </a:p>
          <a:p>
            <a:endParaRPr lang="da-DK" sz="2000" dirty="0"/>
          </a:p>
          <a:p>
            <a:r>
              <a:rPr lang="da-DK" sz="2000" dirty="0"/>
              <a:t>Vi tilbyder sparring om, hvordan du kan høste endnu flere gevinster via en effektivisering af jeres indkøb</a:t>
            </a:r>
          </a:p>
        </p:txBody>
      </p:sp>
      <p:pic>
        <p:nvPicPr>
          <p:cNvPr id="8" name="Pladsholder til billede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86224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Hjælp til at bruge aftalerne</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21</a:t>
            </a:fld>
            <a:endParaRPr lang="da-DK" dirty="0"/>
          </a:p>
        </p:txBody>
      </p:sp>
      <p:sp>
        <p:nvSpPr>
          <p:cNvPr id="5" name="Pladsholder til tekst 4"/>
          <p:cNvSpPr>
            <a:spLocks noGrp="1"/>
          </p:cNvSpPr>
          <p:nvPr>
            <p:ph type="body" sz="quarter" idx="13"/>
          </p:nvPr>
        </p:nvSpPr>
        <p:spPr/>
        <p:txBody>
          <a:bodyPr>
            <a:normAutofit/>
          </a:bodyPr>
          <a:lstStyle/>
          <a:p>
            <a:r>
              <a:rPr lang="da-DK" sz="2000" dirty="0"/>
              <a:t>Rådgivning: Hjælp til dit køb</a:t>
            </a:r>
          </a:p>
          <a:p>
            <a:endParaRPr lang="da-DK" sz="2000" dirty="0"/>
          </a:p>
          <a:p>
            <a:r>
              <a:rPr lang="da-DK" sz="2000" dirty="0"/>
              <a:t>Skabeloner og værktøjer: Hjælp til at indgå leveringsaftale med leverandøren</a:t>
            </a:r>
          </a:p>
          <a:p>
            <a:endParaRPr lang="da-DK" sz="2000" dirty="0"/>
          </a:p>
          <a:p>
            <a:r>
              <a:rPr lang="da-DK" sz="2000" dirty="0"/>
              <a:t>Vejledninger: Hjælp til at bruge aftalerne</a:t>
            </a:r>
          </a:p>
          <a:p>
            <a:endParaRPr lang="da-DK" sz="2000" dirty="0"/>
          </a:p>
          <a:p>
            <a:r>
              <a:rPr lang="da-DK" sz="2000" dirty="0"/>
              <a:t>Erfaringsudveksling: Hjælp til kontakt med andre kunder, der har benyttet aftalerne</a:t>
            </a:r>
          </a:p>
          <a:p>
            <a:endParaRPr lang="da-DK" sz="2000" dirty="0"/>
          </a:p>
          <a:p>
            <a:r>
              <a:rPr lang="da-DK" sz="2000" dirty="0"/>
              <a:t>Kundecases: Se, hvordan vi har hjulpet andre</a:t>
            </a:r>
          </a:p>
          <a:p>
            <a:endParaRPr lang="da-DK" sz="2000" dirty="0"/>
          </a:p>
          <a:p>
            <a:endParaRPr lang="da-DK" sz="2000" dirty="0"/>
          </a:p>
          <a:p>
            <a:endParaRPr lang="da-DK" sz="2000" dirty="0"/>
          </a:p>
          <a:p>
            <a:endParaRPr lang="da-DK" sz="2000" dirty="0"/>
          </a:p>
          <a:p>
            <a:endParaRPr lang="da-DK" sz="2000" dirty="0"/>
          </a:p>
          <a:p>
            <a:endParaRPr lang="da-DK" sz="2000" dirty="0"/>
          </a:p>
          <a:p>
            <a:endParaRPr lang="da-DK" sz="2000" dirty="0"/>
          </a:p>
          <a:p>
            <a:endParaRPr lang="da-DK" sz="2000" dirty="0"/>
          </a:p>
          <a:p>
            <a:endParaRPr lang="da-DK" sz="2000" dirty="0"/>
          </a:p>
        </p:txBody>
      </p:sp>
      <p:pic>
        <p:nvPicPr>
          <p:cNvPr id="10" name="Pladsholder til billede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4899440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Hjælp til at implementere aftalerne</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22</a:t>
            </a:fld>
            <a:endParaRPr lang="da-DK" dirty="0"/>
          </a:p>
        </p:txBody>
      </p:sp>
      <p:sp>
        <p:nvSpPr>
          <p:cNvPr id="5" name="Pladsholder til tekst 4"/>
          <p:cNvSpPr>
            <a:spLocks noGrp="1"/>
          </p:cNvSpPr>
          <p:nvPr>
            <p:ph type="body" sz="quarter" idx="13"/>
          </p:nvPr>
        </p:nvSpPr>
        <p:spPr/>
        <p:txBody>
          <a:bodyPr>
            <a:normAutofit lnSpcReduction="10000"/>
          </a:bodyPr>
          <a:lstStyle/>
          <a:p>
            <a:r>
              <a:rPr lang="da-DK" sz="2000" dirty="0"/>
              <a:t>Rådgivning: Hjælp til, hvordan du ruller vores aftaler ud i din organisation </a:t>
            </a:r>
          </a:p>
          <a:p>
            <a:endParaRPr lang="da-DK" sz="2000" dirty="0"/>
          </a:p>
          <a:p>
            <a:r>
              <a:rPr lang="da-DK" sz="2000" dirty="0"/>
              <a:t>Workshops: Hjælp til at uddanne din organisation i at købe ind på vores aftaler</a:t>
            </a:r>
          </a:p>
          <a:p>
            <a:endParaRPr lang="da-DK" sz="2000" dirty="0"/>
          </a:p>
          <a:p>
            <a:r>
              <a:rPr lang="da-DK" sz="2000" dirty="0"/>
              <a:t>Vejvisere: Hjælp til at skabe overblik over vores aftaler</a:t>
            </a:r>
          </a:p>
          <a:p>
            <a:endParaRPr lang="da-DK" sz="2000" dirty="0"/>
          </a:p>
          <a:p>
            <a:r>
              <a:rPr lang="da-DK" sz="2000" dirty="0"/>
              <a:t>E-kataloger: Hjælp til, at dit indkøb sker korrekt og til de rigtige priser</a:t>
            </a:r>
          </a:p>
          <a:p>
            <a:endParaRPr lang="da-DK" sz="2000" dirty="0"/>
          </a:p>
          <a:p>
            <a:r>
              <a:rPr lang="da-DK" sz="2000" dirty="0"/>
              <a:t>Kommunikationspakke: Hjælp til at kommunikere om aftalerne i din organisation</a:t>
            </a:r>
          </a:p>
          <a:p>
            <a:endParaRPr lang="da-DK" dirty="0"/>
          </a:p>
          <a:p>
            <a:endParaRPr lang="da-DK" dirty="0"/>
          </a:p>
          <a:p>
            <a:endParaRPr lang="da-DK" sz="800"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pic>
        <p:nvPicPr>
          <p:cNvPr id="15" name="Pladsholder til billede 1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249763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a-DK" sz="3100" dirty="0"/>
              <a:t>Hjælp til at styre kontrakterne</a:t>
            </a:r>
            <a:r>
              <a:rPr lang="da-DK" dirty="0"/>
              <a:t/>
            </a:r>
            <a:br>
              <a:rPr lang="da-DK" dirty="0"/>
            </a:br>
            <a:endParaRPr lang="da-DK" dirty="0"/>
          </a:p>
        </p:txBody>
      </p:sp>
      <p:sp>
        <p:nvSpPr>
          <p:cNvPr id="4" name="Pladsholder til slidenummer 3"/>
          <p:cNvSpPr>
            <a:spLocks noGrp="1"/>
          </p:cNvSpPr>
          <p:nvPr>
            <p:ph type="sldNum" sz="quarter" idx="10"/>
          </p:nvPr>
        </p:nvSpPr>
        <p:spPr/>
        <p:txBody>
          <a:bodyPr/>
          <a:lstStyle/>
          <a:p>
            <a:fld id="{7FBC932F-F4CF-4098-97AF-13CD3D9A4492}" type="slidenum">
              <a:rPr lang="da-DK" smtClean="0"/>
              <a:pPr/>
              <a:t>23</a:t>
            </a:fld>
            <a:endParaRPr lang="da-DK" dirty="0"/>
          </a:p>
        </p:txBody>
      </p:sp>
      <p:sp>
        <p:nvSpPr>
          <p:cNvPr id="5" name="Pladsholder til tekst 4"/>
          <p:cNvSpPr>
            <a:spLocks noGrp="1"/>
          </p:cNvSpPr>
          <p:nvPr>
            <p:ph type="body" sz="quarter" idx="13"/>
          </p:nvPr>
        </p:nvSpPr>
        <p:spPr>
          <a:xfrm>
            <a:off x="838200" y="1296000"/>
            <a:ext cx="6112800" cy="4615200"/>
          </a:xfrm>
        </p:spPr>
        <p:txBody>
          <a:bodyPr>
            <a:noAutofit/>
          </a:bodyPr>
          <a:lstStyle/>
          <a:p>
            <a:r>
              <a:rPr lang="da-DK" sz="2000" dirty="0"/>
              <a:t>Daglig drift: Hjælp til kontraktstyring</a:t>
            </a:r>
          </a:p>
          <a:p>
            <a:endParaRPr lang="da-DK" sz="2000" dirty="0"/>
          </a:p>
          <a:p>
            <a:r>
              <a:rPr lang="da-DK" sz="2000" dirty="0"/>
              <a:t>Jura: Hjælp til fortolkninger og tvister med leverandører</a:t>
            </a:r>
          </a:p>
          <a:p>
            <a:endParaRPr lang="da-DK" sz="2000" dirty="0"/>
          </a:p>
          <a:p>
            <a:r>
              <a:rPr lang="da-DK" sz="2000" dirty="0"/>
              <a:t>Råd og vejledning: Hjælp til at forstå CSR- og miljøkrav </a:t>
            </a:r>
          </a:p>
          <a:p>
            <a:endParaRPr lang="da-DK" sz="2000" dirty="0"/>
          </a:p>
          <a:p>
            <a:r>
              <a:rPr lang="da-DK" sz="2000" dirty="0"/>
              <a:t>Juridiske vejledninger: Hjælp til juridiske spørgsmål på ski.dk</a:t>
            </a:r>
          </a:p>
          <a:p>
            <a:endParaRPr lang="da-DK" sz="2000" dirty="0"/>
          </a:p>
          <a:p>
            <a:r>
              <a:rPr lang="da-DK" sz="2000" dirty="0"/>
              <a:t>Undervisning: Hjælp til brug af vores kontrakter</a:t>
            </a:r>
          </a:p>
          <a:p>
            <a:pPr marL="0" indent="0">
              <a:buNone/>
            </a:pPr>
            <a:endParaRPr lang="da-DK" sz="2000" dirty="0"/>
          </a:p>
          <a:p>
            <a:endParaRPr lang="da-DK" sz="2000" dirty="0"/>
          </a:p>
          <a:p>
            <a:endParaRPr lang="da-DK" sz="2000" dirty="0"/>
          </a:p>
          <a:p>
            <a:endParaRPr lang="da-DK" sz="2000" dirty="0"/>
          </a:p>
          <a:p>
            <a:endParaRPr lang="da-DK" sz="2000" dirty="0"/>
          </a:p>
          <a:p>
            <a:endParaRPr lang="da-DK" sz="2000" dirty="0"/>
          </a:p>
          <a:p>
            <a:endParaRPr lang="da-DK" sz="2000" dirty="0"/>
          </a:p>
          <a:p>
            <a:endParaRPr lang="da-DK" sz="2000" dirty="0"/>
          </a:p>
        </p:txBody>
      </p:sp>
      <p:pic>
        <p:nvPicPr>
          <p:cNvPr id="6" name="Pladsholder til billede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223689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Værdi for vores kunder</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24</a:t>
            </a:fld>
            <a:endParaRPr lang="da-DK" dirty="0"/>
          </a:p>
        </p:txBody>
      </p:sp>
      <p:sp>
        <p:nvSpPr>
          <p:cNvPr id="5" name="Pladsholder til tekst 4"/>
          <p:cNvSpPr>
            <a:spLocks noGrp="1"/>
          </p:cNvSpPr>
          <p:nvPr>
            <p:ph type="body" sz="quarter" idx="13"/>
          </p:nvPr>
        </p:nvSpPr>
        <p:spPr/>
        <p:txBody>
          <a:bodyPr/>
          <a:lstStyle/>
          <a:p>
            <a:pPr marL="171450" indent="-171450"/>
            <a:r>
              <a:rPr lang="da-DK" sz="2000" dirty="0"/>
              <a:t>Mindre tidsforbrug og større besparelser</a:t>
            </a:r>
          </a:p>
          <a:p>
            <a:pPr marL="171450" indent="-171450"/>
            <a:endParaRPr lang="da-DK" sz="2000" dirty="0"/>
          </a:p>
          <a:p>
            <a:pPr marL="171450" indent="-171450"/>
            <a:r>
              <a:rPr lang="da-DK" sz="2000" dirty="0"/>
              <a:t>Højere </a:t>
            </a:r>
            <a:r>
              <a:rPr lang="da-DK" sz="2000" dirty="0" err="1"/>
              <a:t>compliance</a:t>
            </a:r>
            <a:r>
              <a:rPr lang="da-DK" sz="2000" dirty="0"/>
              <a:t> på aftalerne</a:t>
            </a:r>
          </a:p>
          <a:p>
            <a:pPr marL="171450" indent="-171450"/>
            <a:endParaRPr lang="da-DK" sz="2000" dirty="0"/>
          </a:p>
          <a:p>
            <a:pPr marL="171450" indent="-171450"/>
            <a:r>
              <a:rPr lang="da-DK" sz="2000" dirty="0"/>
              <a:t>Større sikkerhed ved brugen af aftalerne, fordi SKI supplerer med støtte og vejledning i købsprocessen</a:t>
            </a:r>
          </a:p>
          <a:p>
            <a:pPr marL="171450" indent="-171450"/>
            <a:endParaRPr lang="da-DK" sz="2000" dirty="0"/>
          </a:p>
          <a:p>
            <a:pPr marL="171450" indent="-171450"/>
            <a:r>
              <a:rPr lang="da-DK" sz="2000" dirty="0"/>
              <a:t>Sikkerhed for, at aftalen overholder love og regler</a:t>
            </a:r>
          </a:p>
          <a:p>
            <a:pPr marL="171450" indent="-171450"/>
            <a:endParaRPr lang="da-DK" sz="2000" dirty="0"/>
          </a:p>
          <a:p>
            <a:pPr marL="171450" indent="-171450"/>
            <a:r>
              <a:rPr lang="da-DK" sz="2000" dirty="0"/>
              <a:t>Større sandsynlighed for, at kunderne får størst muligt udbytte af aftalerne</a:t>
            </a:r>
          </a:p>
          <a:p>
            <a:endParaRPr lang="da-DK" dirty="0"/>
          </a:p>
          <a:p>
            <a:endParaRPr lang="da-DK" dirty="0"/>
          </a:p>
          <a:p>
            <a:endParaRPr lang="da-DK" dirty="0"/>
          </a:p>
        </p:txBody>
      </p:sp>
      <p:pic>
        <p:nvPicPr>
          <p:cNvPr id="8" name="Pladsholder til billede 7"/>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3786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It-aftaler</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25</a:t>
            </a:fld>
            <a:endParaRPr lang="da-DK" dirty="0"/>
          </a:p>
        </p:txBody>
      </p:sp>
      <p:sp>
        <p:nvSpPr>
          <p:cNvPr id="5" name="Pladsholder til tekst 4"/>
          <p:cNvSpPr>
            <a:spLocks noGrp="1"/>
          </p:cNvSpPr>
          <p:nvPr>
            <p:ph type="body" sz="quarter" idx="13"/>
          </p:nvPr>
        </p:nvSpPr>
        <p:spPr/>
        <p:txBody>
          <a:bodyPr>
            <a:normAutofit/>
          </a:bodyPr>
          <a:lstStyle/>
          <a:p>
            <a:r>
              <a:rPr lang="da-DK" sz="2000" dirty="0"/>
              <a:t>Vi tilbyder en bred palet af it-aftaler, der dækker hele området fra software og hardware over it-konsulenter til fagsystemer på ASP/Cloud</a:t>
            </a:r>
          </a:p>
          <a:p>
            <a:r>
              <a:rPr lang="da-DK" sz="2000" dirty="0"/>
              <a:t>Vi benytter kontraktparadigmer baseret på K02- og K03-standardkontrakter, der er velkendte metodikker og kontraktforhold i branchen</a:t>
            </a:r>
          </a:p>
          <a:p>
            <a:r>
              <a:rPr lang="da-DK" sz="2000" dirty="0"/>
              <a:t>Vores strategiske samarbejde med KOMBIT sikrer, at alle de centrale kommunale it-systemer, der kan købes gennem SKI, lever op til den fælleskommunale rammearkitektur</a:t>
            </a:r>
          </a:p>
          <a:p>
            <a:r>
              <a:rPr lang="da-DK" sz="2000" dirty="0"/>
              <a:t>Vi samarbejder med alle de vigtige aktører i markedet, bl.a. KIT@, Dansk IT og en lang række it-leverandører</a:t>
            </a:r>
          </a:p>
          <a:p>
            <a:endParaRPr lang="da-DK" sz="1800" dirty="0"/>
          </a:p>
        </p:txBody>
      </p:sp>
      <p:pic>
        <p:nvPicPr>
          <p:cNvPr id="16" name="Pladsholder til billede 1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52801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Værdi for vores leverandører</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26</a:t>
            </a:fld>
            <a:endParaRPr lang="da-DK" dirty="0"/>
          </a:p>
        </p:txBody>
      </p:sp>
      <p:sp>
        <p:nvSpPr>
          <p:cNvPr id="5" name="Pladsholder til tekst 4"/>
          <p:cNvSpPr>
            <a:spLocks noGrp="1"/>
          </p:cNvSpPr>
          <p:nvPr>
            <p:ph type="body" sz="quarter" idx="13"/>
          </p:nvPr>
        </p:nvSpPr>
        <p:spPr/>
        <p:txBody>
          <a:bodyPr>
            <a:normAutofit/>
          </a:bodyPr>
          <a:lstStyle/>
          <a:p>
            <a:r>
              <a:rPr lang="da-DK" sz="2000" dirty="0"/>
              <a:t>Leverandører får adgang til at handle med det attraktive offentlige marked</a:t>
            </a:r>
          </a:p>
          <a:p>
            <a:endParaRPr lang="da-DK" sz="2000" dirty="0"/>
          </a:p>
          <a:p>
            <a:r>
              <a:rPr lang="da-DK" sz="2000" dirty="0"/>
              <a:t>Når vi markedsfører vores aftaler, styrker vi kendskabet til leverandørerne og deres produkter</a:t>
            </a:r>
          </a:p>
          <a:p>
            <a:endParaRPr lang="da-DK" sz="2000" dirty="0"/>
          </a:p>
          <a:p>
            <a:r>
              <a:rPr lang="da-DK" sz="2000" dirty="0"/>
              <a:t>Mange leverandører oplever det som en blåstempling af deres brand, at de har vundet et SKI-udbud </a:t>
            </a:r>
          </a:p>
          <a:p>
            <a:endParaRPr lang="da-DK" sz="2000" dirty="0"/>
          </a:p>
          <a:p>
            <a:r>
              <a:rPr lang="da-DK" sz="2000" dirty="0"/>
              <a:t>Leverandører på vores aftaler markedsfører sig aktivt på, at de er SKI-leverandører</a:t>
            </a:r>
          </a:p>
          <a:p>
            <a:endParaRPr lang="da-DK" sz="1800" dirty="0"/>
          </a:p>
        </p:txBody>
      </p:sp>
      <p:pic>
        <p:nvPicPr>
          <p:cNvPr id="18" name="Pladsholder til billede 1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472647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Værdi for samfundet</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27</a:t>
            </a:fld>
            <a:endParaRPr lang="da-DK" dirty="0"/>
          </a:p>
        </p:txBody>
      </p:sp>
      <p:sp>
        <p:nvSpPr>
          <p:cNvPr id="5" name="Pladsholder til tekst 4"/>
          <p:cNvSpPr>
            <a:spLocks noGrp="1"/>
          </p:cNvSpPr>
          <p:nvPr>
            <p:ph type="body" sz="quarter" idx="13"/>
          </p:nvPr>
        </p:nvSpPr>
        <p:spPr/>
        <p:txBody>
          <a:bodyPr>
            <a:normAutofit/>
          </a:bodyPr>
          <a:lstStyle/>
          <a:p>
            <a:r>
              <a:rPr lang="da-DK" sz="2000" dirty="0" err="1"/>
              <a:t>SKI’s</a:t>
            </a:r>
            <a:r>
              <a:rPr lang="da-DK" sz="2000" dirty="0"/>
              <a:t> aftaler har et årligt besparelsespotentiale på mere end én milliard kroner. Med vores fælles aftaler og service får vi pengene til at række længere i det offentlige</a:t>
            </a:r>
          </a:p>
          <a:p>
            <a:r>
              <a:rPr lang="da-DK" sz="2000" dirty="0"/>
              <a:t>Vi leverer aftaler og service af høj kvalitet til hele den offentlige sektor, som derved skal bruge mindre tid og færre ressourcer på at gennemføre indkøb og på den efterfølgende drift og kontraktstyring</a:t>
            </a:r>
          </a:p>
          <a:p>
            <a:r>
              <a:rPr lang="da-DK" sz="2000" dirty="0"/>
              <a:t>Vi sætter indkøb på dagsordenen via netværk og arrangementer. Vi løfter erfaringsniveauet og sikrer videndeling på tværs</a:t>
            </a:r>
          </a:p>
          <a:p>
            <a:r>
              <a:rPr lang="da-DK" sz="2000" dirty="0"/>
              <a:t>Vi indarbejder altid relevante CSR-lovkrav i rammeaftalerne, herunder FN's Global Compact-principper</a:t>
            </a:r>
          </a:p>
          <a:p>
            <a:endParaRPr lang="da-DK" sz="1800" dirty="0"/>
          </a:p>
        </p:txBody>
      </p:sp>
      <p:pic>
        <p:nvPicPr>
          <p:cNvPr id="18" name="Pladsholder til billede 1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6673" r="26673"/>
          <a:stretch>
            <a:fillRect/>
          </a:stretch>
        </p:blipFill>
        <p:spPr/>
      </p:pic>
    </p:spTree>
    <p:extLst>
      <p:ext uri="{BB962C8B-B14F-4D97-AF65-F5344CB8AC3E}">
        <p14:creationId xmlns:p14="http://schemas.microsoft.com/office/powerpoint/2010/main" val="3918447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a-DK" dirty="0"/>
              <a:t>Totalomkostninger og miljørigtige indkøb</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28</a:t>
            </a:fld>
            <a:endParaRPr lang="da-DK" dirty="0"/>
          </a:p>
        </p:txBody>
      </p:sp>
      <p:sp>
        <p:nvSpPr>
          <p:cNvPr id="5" name="Pladsholder til tekst 4"/>
          <p:cNvSpPr>
            <a:spLocks noGrp="1"/>
          </p:cNvSpPr>
          <p:nvPr>
            <p:ph type="body" sz="quarter" idx="13"/>
          </p:nvPr>
        </p:nvSpPr>
        <p:spPr/>
        <p:txBody>
          <a:bodyPr>
            <a:normAutofit/>
          </a:bodyPr>
          <a:lstStyle/>
          <a:p>
            <a:r>
              <a:rPr lang="da-DK" sz="2000" dirty="0"/>
              <a:t>SKI indgik i 2013 en samarbejdsaftale med POGI*, der betyder, at vores aftaler overholder de POGI-krav, der er defineret på tidspunktet for udbuddet. </a:t>
            </a:r>
          </a:p>
          <a:p>
            <a:r>
              <a:rPr lang="da-DK" sz="2000" dirty="0"/>
              <a:t>Før den nye udbudslov 1. januar 2016, var det ikke muligt at kræve produkter med særlige miljømærker, men SKI har i stedet krævet at de tilbudte produkter lever op til kriterierne bag miljømærkningerne.</a:t>
            </a:r>
          </a:p>
          <a:p>
            <a:r>
              <a:rPr lang="da-DK" sz="2000" dirty="0"/>
              <a:t>I alle </a:t>
            </a:r>
            <a:r>
              <a:rPr lang="da-DK" sz="2000" dirty="0" err="1"/>
              <a:t>SKI’s</a:t>
            </a:r>
            <a:r>
              <a:rPr lang="da-DK" sz="2000" dirty="0"/>
              <a:t> nuværende og kommende udbud, hvor det er relevant, indgår TCO-værktøjer, bl.a.  udarbejdet i samarbejde med Forum for Bæredygtige Indkøb.</a:t>
            </a:r>
          </a:p>
          <a:p>
            <a:pPr marL="0" indent="0">
              <a:buNone/>
            </a:pPr>
            <a:endParaRPr lang="da-DK" sz="1400" dirty="0"/>
          </a:p>
          <a:p>
            <a:pPr marL="0" indent="0">
              <a:buNone/>
            </a:pPr>
            <a:endParaRPr lang="da-DK" sz="1400" dirty="0"/>
          </a:p>
          <a:p>
            <a:pPr marL="0" indent="0">
              <a:buNone/>
            </a:pPr>
            <a:r>
              <a:rPr lang="da-DK" sz="1400" dirty="0"/>
              <a:t>*Partnerskab for Offentlige Grønne Indkøb</a:t>
            </a:r>
            <a:endParaRPr lang="da-DK" sz="1050" dirty="0"/>
          </a:p>
        </p:txBody>
      </p:sp>
      <p:pic>
        <p:nvPicPr>
          <p:cNvPr id="10" name="Pladsholder til billede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191567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838199" y="365126"/>
            <a:ext cx="6589295" cy="2948034"/>
          </a:xfrm>
        </p:spPr>
        <p:txBody>
          <a:bodyPr>
            <a:normAutofit/>
          </a:bodyPr>
          <a:lstStyle/>
          <a:p>
            <a:r>
              <a:rPr lang="da-DK" dirty="0"/>
              <a:t/>
            </a:r>
            <a:br>
              <a:rPr lang="da-DK" dirty="0"/>
            </a:br>
            <a:r>
              <a:rPr lang="da-DK" dirty="0"/>
              <a:t>Få seneste nyt fra SKI direkte </a:t>
            </a:r>
            <a:br>
              <a:rPr lang="da-DK" dirty="0"/>
            </a:br>
            <a:r>
              <a:rPr lang="da-DK" dirty="0"/>
              <a:t>i din indbakke: Tilmeld dig på </a:t>
            </a:r>
            <a:br>
              <a:rPr lang="da-DK" dirty="0"/>
            </a:br>
            <a:r>
              <a:rPr lang="da-DK" dirty="0">
                <a:hlinkClick r:id="rId3"/>
              </a:rPr>
              <a:t>www.ski.dk/nyhedsbrev</a:t>
            </a:r>
            <a:r>
              <a:rPr lang="da-DK" dirty="0"/>
              <a:t> </a:t>
            </a:r>
            <a:br>
              <a:rPr lang="da-DK" dirty="0"/>
            </a:br>
            <a:endParaRPr lang="da-DK" dirty="0"/>
          </a:p>
        </p:txBody>
      </p:sp>
      <p:sp>
        <p:nvSpPr>
          <p:cNvPr id="4" name="Pladsholder til slidenummer 3"/>
          <p:cNvSpPr>
            <a:spLocks noGrp="1"/>
          </p:cNvSpPr>
          <p:nvPr>
            <p:ph type="sldNum" sz="quarter" idx="10"/>
          </p:nvPr>
        </p:nvSpPr>
        <p:spPr/>
        <p:txBody>
          <a:bodyPr/>
          <a:lstStyle/>
          <a:p>
            <a:fld id="{7FBC932F-F4CF-4098-97AF-13CD3D9A4492}" type="slidenum">
              <a:rPr lang="da-DK" smtClean="0"/>
              <a:pPr/>
              <a:t>29</a:t>
            </a:fld>
            <a:endParaRPr lang="da-DK" dirty="0"/>
          </a:p>
        </p:txBody>
      </p:sp>
      <p:pic>
        <p:nvPicPr>
          <p:cNvPr id="6" name="Pladsholder til billede 5"/>
          <p:cNvPicPr>
            <a:picLocks noGrp="1" noChangeAspect="1"/>
          </p:cNvPicPr>
          <p:nvPr>
            <p:ph type="pic" sz="quarter" idx="12"/>
          </p:nvPr>
        </p:nvPicPr>
        <p:blipFill rotWithShape="1">
          <a:blip r:embed="rId4"/>
          <a:srcRect l="34274" t="5901" r="34989" b="3686"/>
          <a:stretch/>
        </p:blipFill>
        <p:spPr>
          <a:xfrm rot="961413">
            <a:off x="9993416" y="428410"/>
            <a:ext cx="1711636" cy="3145688"/>
          </a:xfrm>
          <a:prstGeom prst="rect">
            <a:avLst/>
          </a:prstGeom>
        </p:spPr>
      </p:pic>
      <p:sp>
        <p:nvSpPr>
          <p:cNvPr id="11" name="Titel 2"/>
          <p:cNvSpPr txBox="1">
            <a:spLocks/>
          </p:cNvSpPr>
          <p:nvPr/>
        </p:nvSpPr>
        <p:spPr>
          <a:xfrm>
            <a:off x="837894" y="2832834"/>
            <a:ext cx="6113106" cy="62392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r>
              <a:rPr lang="da-DK" dirty="0"/>
              <a:t>…Og følg med på </a:t>
            </a:r>
            <a:r>
              <a:rPr lang="da-DK" dirty="0">
                <a:hlinkClick r:id="rId5"/>
              </a:rPr>
              <a:t>LinkedIn</a:t>
            </a:r>
            <a:endParaRPr lang="da-DK" dirty="0"/>
          </a:p>
        </p:txBody>
      </p:sp>
      <p:pic>
        <p:nvPicPr>
          <p:cNvPr id="14" name="Billede 13"/>
          <p:cNvPicPr>
            <a:picLocks noChangeAspect="1"/>
          </p:cNvPicPr>
          <p:nvPr/>
        </p:nvPicPr>
        <p:blipFill rotWithShape="1">
          <a:blip r:embed="rId6"/>
          <a:srcRect l="31872" t="37310" r="39474" b="25731"/>
          <a:stretch/>
        </p:blipFill>
        <p:spPr>
          <a:xfrm>
            <a:off x="585235" y="3454735"/>
            <a:ext cx="3144253" cy="2534652"/>
          </a:xfrm>
          <a:prstGeom prst="rect">
            <a:avLst/>
          </a:prstGeom>
        </p:spPr>
      </p:pic>
      <p:pic>
        <p:nvPicPr>
          <p:cNvPr id="13" name="Billede 12"/>
          <p:cNvPicPr>
            <a:picLocks noChangeAspect="1"/>
          </p:cNvPicPr>
          <p:nvPr/>
        </p:nvPicPr>
        <p:blipFill rotWithShape="1">
          <a:blip r:embed="rId7"/>
          <a:srcRect l="32237" t="29357" r="39620" b="31111"/>
          <a:stretch/>
        </p:blipFill>
        <p:spPr>
          <a:xfrm>
            <a:off x="2904663" y="4008289"/>
            <a:ext cx="3088105" cy="2711116"/>
          </a:xfrm>
          <a:prstGeom prst="rect">
            <a:avLst/>
          </a:prstGeom>
        </p:spPr>
      </p:pic>
      <p:pic>
        <p:nvPicPr>
          <p:cNvPr id="15" name="Billede 14"/>
          <p:cNvPicPr>
            <a:picLocks noChangeAspect="1"/>
          </p:cNvPicPr>
          <p:nvPr/>
        </p:nvPicPr>
        <p:blipFill rotWithShape="1">
          <a:blip r:embed="rId8"/>
          <a:srcRect l="31944" t="36180" r="39913" b="23743"/>
          <a:stretch/>
        </p:blipFill>
        <p:spPr>
          <a:xfrm>
            <a:off x="5352690" y="3469616"/>
            <a:ext cx="3088105" cy="2748538"/>
          </a:xfrm>
          <a:prstGeom prst="rect">
            <a:avLst/>
          </a:prstGeom>
        </p:spPr>
      </p:pic>
      <p:pic>
        <p:nvPicPr>
          <p:cNvPr id="17" name="Billede 16"/>
          <p:cNvPicPr>
            <a:picLocks noChangeAspect="1"/>
          </p:cNvPicPr>
          <p:nvPr/>
        </p:nvPicPr>
        <p:blipFill rotWithShape="1">
          <a:blip r:embed="rId9"/>
          <a:srcRect l="34138" t="6433" r="35014" b="4210"/>
          <a:stretch/>
        </p:blipFill>
        <p:spPr>
          <a:xfrm>
            <a:off x="5804226" y="779589"/>
            <a:ext cx="1399433" cy="2533571"/>
          </a:xfrm>
          <a:prstGeom prst="rect">
            <a:avLst/>
          </a:prstGeom>
        </p:spPr>
      </p:pic>
      <p:pic>
        <p:nvPicPr>
          <p:cNvPr id="18" name="Billede 17"/>
          <p:cNvPicPr>
            <a:picLocks noChangeAspect="1"/>
          </p:cNvPicPr>
          <p:nvPr/>
        </p:nvPicPr>
        <p:blipFill rotWithShape="1">
          <a:blip r:embed="rId10"/>
          <a:srcRect l="34137" t="8187" r="35015" b="3976"/>
          <a:stretch/>
        </p:blipFill>
        <p:spPr>
          <a:xfrm rot="408136">
            <a:off x="7139610" y="449721"/>
            <a:ext cx="1514409" cy="2695073"/>
          </a:xfrm>
          <a:prstGeom prst="rect">
            <a:avLst/>
          </a:prstGeom>
        </p:spPr>
      </p:pic>
      <p:pic>
        <p:nvPicPr>
          <p:cNvPr id="19" name="Billede 18"/>
          <p:cNvPicPr>
            <a:picLocks noChangeAspect="1"/>
          </p:cNvPicPr>
          <p:nvPr/>
        </p:nvPicPr>
        <p:blipFill rotWithShape="1">
          <a:blip r:embed="rId11"/>
          <a:srcRect l="34138" t="8539" r="35161" b="4093"/>
          <a:stretch/>
        </p:blipFill>
        <p:spPr>
          <a:xfrm>
            <a:off x="8622632" y="365126"/>
            <a:ext cx="1657529" cy="2948034"/>
          </a:xfrm>
          <a:prstGeom prst="rect">
            <a:avLst/>
          </a:prstGeom>
        </p:spPr>
      </p:pic>
      <p:pic>
        <p:nvPicPr>
          <p:cNvPr id="10" name="Billed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1004" y="2957449"/>
            <a:ext cx="241428" cy="241428"/>
          </a:xfrm>
          <a:prstGeom prst="rect">
            <a:avLst/>
          </a:prstGeom>
        </p:spPr>
      </p:pic>
    </p:spTree>
    <p:extLst>
      <p:ext uri="{BB962C8B-B14F-4D97-AF65-F5344CB8AC3E}">
        <p14:creationId xmlns:p14="http://schemas.microsoft.com/office/powerpoint/2010/main" val="1331309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Fakta om SKI</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3</a:t>
            </a:fld>
            <a:endParaRPr lang="da-DK" dirty="0"/>
          </a:p>
        </p:txBody>
      </p:sp>
      <p:sp>
        <p:nvSpPr>
          <p:cNvPr id="5" name="Pladsholder til tekst 4"/>
          <p:cNvSpPr>
            <a:spLocks noGrp="1"/>
          </p:cNvSpPr>
          <p:nvPr>
            <p:ph type="body" sz="quarter" idx="13"/>
          </p:nvPr>
        </p:nvSpPr>
        <p:spPr/>
        <p:txBody>
          <a:bodyPr>
            <a:noAutofit/>
          </a:bodyPr>
          <a:lstStyle/>
          <a:p>
            <a:r>
              <a:rPr lang="da-DK" sz="2000" dirty="0"/>
              <a:t>SKI er sat i verden for at hjælpe det offentlige med at spare penge ved netop indkøb</a:t>
            </a:r>
          </a:p>
          <a:p>
            <a:r>
              <a:rPr lang="da-DK" sz="2000" dirty="0"/>
              <a:t>Vi samler indkøbskræfterne på tværs af hele den offentlige sektor og opnår skarpe priser og favorable betingelser</a:t>
            </a:r>
          </a:p>
          <a:p>
            <a:r>
              <a:rPr lang="da-DK" sz="2000" dirty="0"/>
              <a:t>SKI blev grundlagt i 1994 som et offentligt ejet aktieselskab. Vi er ejet af staten og KL  </a:t>
            </a:r>
          </a:p>
          <a:p>
            <a:r>
              <a:rPr lang="da-DK" sz="2000" dirty="0"/>
              <a:t>Vi er et not-for-profit selskab. Vores eventuelle overskud investeres i flere og bedre indkøbsaftaler</a:t>
            </a:r>
          </a:p>
          <a:p>
            <a:r>
              <a:rPr lang="da-DK" sz="2000" dirty="0"/>
              <a:t>Vi er ca. 75 medarbejdere</a:t>
            </a:r>
          </a:p>
          <a:p>
            <a:pPr marL="0" indent="0">
              <a:buNone/>
            </a:pPr>
            <a:endParaRPr lang="da-DK" sz="2000" dirty="0"/>
          </a:p>
        </p:txBody>
      </p:sp>
      <p:pic>
        <p:nvPicPr>
          <p:cNvPr id="8" name="Pladsholder til billede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806936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tekst 2"/>
          <p:cNvSpPr>
            <a:spLocks noGrp="1"/>
          </p:cNvSpPr>
          <p:nvPr>
            <p:ph type="body" sz="quarter" idx="11"/>
          </p:nvPr>
        </p:nvSpPr>
        <p:spPr/>
        <p:txBody>
          <a:bodyPr/>
          <a:lstStyle/>
          <a:p>
            <a:endParaRPr lang="da-DK"/>
          </a:p>
        </p:txBody>
      </p:sp>
      <p:sp>
        <p:nvSpPr>
          <p:cNvPr id="4" name="Pladsholder til tekst 3"/>
          <p:cNvSpPr>
            <a:spLocks noGrp="1"/>
          </p:cNvSpPr>
          <p:nvPr>
            <p:ph type="body" sz="quarter" idx="12"/>
          </p:nvPr>
        </p:nvSpPr>
        <p:spPr/>
        <p:txBody>
          <a:bodyPr/>
          <a:lstStyle/>
          <a:p>
            <a:endParaRPr lang="da-DK"/>
          </a:p>
        </p:txBody>
      </p:sp>
      <p:sp>
        <p:nvSpPr>
          <p:cNvPr id="5" name="Pladsholder til tekst 4"/>
          <p:cNvSpPr>
            <a:spLocks noGrp="1"/>
          </p:cNvSpPr>
          <p:nvPr>
            <p:ph type="body" sz="quarter" idx="13"/>
          </p:nvPr>
        </p:nvSpPr>
        <p:spPr/>
        <p:txBody>
          <a:bodyPr/>
          <a:lstStyle/>
          <a:p>
            <a:endParaRPr lang="da-DK"/>
          </a:p>
        </p:txBody>
      </p:sp>
      <p:sp>
        <p:nvSpPr>
          <p:cNvPr id="6" name="Pladsholder til tekst 5"/>
          <p:cNvSpPr>
            <a:spLocks noGrp="1"/>
          </p:cNvSpPr>
          <p:nvPr>
            <p:ph type="body" sz="quarter" idx="14"/>
          </p:nvPr>
        </p:nvSpPr>
        <p:spPr/>
        <p:txBody>
          <a:bodyPr/>
          <a:lstStyle/>
          <a:p>
            <a:endParaRPr lang="da-DK"/>
          </a:p>
        </p:txBody>
      </p:sp>
      <p:sp>
        <p:nvSpPr>
          <p:cNvPr id="7" name="Pladsholder til tekst 6"/>
          <p:cNvSpPr>
            <a:spLocks noGrp="1"/>
          </p:cNvSpPr>
          <p:nvPr>
            <p:ph type="body" sz="quarter" idx="15"/>
          </p:nvPr>
        </p:nvSpPr>
        <p:spPr/>
        <p:txBody>
          <a:bodyPr/>
          <a:lstStyle/>
          <a:p>
            <a:endParaRPr lang="da-DK"/>
          </a:p>
        </p:txBody>
      </p:sp>
      <p:sp>
        <p:nvSpPr>
          <p:cNvPr id="8" name="Pladsholder til tekst 7"/>
          <p:cNvSpPr>
            <a:spLocks noGrp="1"/>
          </p:cNvSpPr>
          <p:nvPr>
            <p:ph type="body" sz="quarter" idx="16"/>
          </p:nvPr>
        </p:nvSpPr>
        <p:spPr/>
        <p:txBody>
          <a:bodyPr/>
          <a:lstStyle/>
          <a:p>
            <a:endParaRPr lang="da-DK"/>
          </a:p>
        </p:txBody>
      </p:sp>
      <p:sp>
        <p:nvSpPr>
          <p:cNvPr id="9" name="Pladsholder til tekst 8"/>
          <p:cNvSpPr>
            <a:spLocks noGrp="1"/>
          </p:cNvSpPr>
          <p:nvPr>
            <p:ph type="body" sz="quarter" idx="17"/>
          </p:nvPr>
        </p:nvSpPr>
        <p:spPr/>
        <p:txBody>
          <a:bodyPr/>
          <a:lstStyle/>
          <a:p>
            <a:endParaRPr lang="da-DK"/>
          </a:p>
        </p:txBody>
      </p:sp>
      <p:sp>
        <p:nvSpPr>
          <p:cNvPr id="10" name="Pladsholder til tekst 9"/>
          <p:cNvSpPr>
            <a:spLocks noGrp="1"/>
          </p:cNvSpPr>
          <p:nvPr>
            <p:ph type="body" sz="quarter" idx="18"/>
          </p:nvPr>
        </p:nvSpPr>
        <p:spPr/>
        <p:txBody>
          <a:bodyPr/>
          <a:lstStyle/>
          <a:p>
            <a:endParaRPr lang="da-DK"/>
          </a:p>
        </p:txBody>
      </p:sp>
      <p:sp>
        <p:nvSpPr>
          <p:cNvPr id="11" name="Pladsholder til billede 10"/>
          <p:cNvSpPr>
            <a:spLocks noGrp="1"/>
          </p:cNvSpPr>
          <p:nvPr>
            <p:ph type="pic" sz="quarter" idx="19"/>
          </p:nvPr>
        </p:nvSpPr>
        <p:spPr/>
      </p:sp>
      <p:sp>
        <p:nvSpPr>
          <p:cNvPr id="12" name="Pladsholder til billede 11"/>
          <p:cNvSpPr>
            <a:spLocks noGrp="1"/>
          </p:cNvSpPr>
          <p:nvPr>
            <p:ph type="pic" sz="quarter" idx="20"/>
          </p:nvPr>
        </p:nvSpPr>
        <p:spPr/>
      </p:sp>
    </p:spTree>
    <p:extLst>
      <p:ext uri="{BB962C8B-B14F-4D97-AF65-F5344CB8AC3E}">
        <p14:creationId xmlns:p14="http://schemas.microsoft.com/office/powerpoint/2010/main" val="2740799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2"/>
          </p:nvPr>
        </p:nvSpPr>
        <p:spPr/>
      </p:sp>
      <p:sp>
        <p:nvSpPr>
          <p:cNvPr id="3" name="Titel 2"/>
          <p:cNvSpPr>
            <a:spLocks noGrp="1"/>
          </p:cNvSpPr>
          <p:nvPr>
            <p:ph type="title"/>
          </p:nvPr>
        </p:nvSpPr>
        <p:spPr>
          <a:xfrm>
            <a:off x="838199" y="365126"/>
            <a:ext cx="8148639" cy="623920"/>
          </a:xfrm>
        </p:spPr>
        <p:txBody>
          <a:bodyPr>
            <a:noAutofit/>
          </a:bodyPr>
          <a:lstStyle/>
          <a:p>
            <a:r>
              <a:rPr lang="da-DK" dirty="0"/>
              <a:t>Bred opbakning: Transaktionsomkostningerne skal ned</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31</a:t>
            </a:fld>
            <a:endParaRPr lang="da-DK" dirty="0"/>
          </a:p>
        </p:txBody>
      </p:sp>
      <p:sp>
        <p:nvSpPr>
          <p:cNvPr id="5" name="Pladsholder til tekst 4"/>
          <p:cNvSpPr>
            <a:spLocks noGrp="1"/>
          </p:cNvSpPr>
          <p:nvPr>
            <p:ph type="body" sz="quarter" idx="13"/>
          </p:nvPr>
        </p:nvSpPr>
        <p:spPr/>
        <p:txBody>
          <a:bodyPr/>
          <a:lstStyle/>
          <a:p>
            <a:endParaRPr lang="da-DK" dirty="0"/>
          </a:p>
        </p:txBody>
      </p:sp>
      <p:sp>
        <p:nvSpPr>
          <p:cNvPr id="6" name="Rektangulær billedforklaring 5"/>
          <p:cNvSpPr/>
          <p:nvPr/>
        </p:nvSpPr>
        <p:spPr>
          <a:xfrm>
            <a:off x="1168843" y="1282963"/>
            <a:ext cx="3034713" cy="4176309"/>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t>Lovforslag til Folketinget, 2015 (Udbudsloven):</a:t>
            </a:r>
          </a:p>
          <a:p>
            <a:r>
              <a:rPr lang="da-DK" dirty="0"/>
              <a:t/>
            </a:r>
            <a:br>
              <a:rPr lang="da-DK" dirty="0"/>
            </a:br>
            <a:r>
              <a:rPr lang="da-DK" sz="2000" dirty="0"/>
              <a:t>Formålet med den nye udbudslov er at forenkle reglerne for mindre indkøb og reducere transaktionsomkostningerne for både ordregiver og tilbudsgiver. </a:t>
            </a:r>
            <a:endParaRPr lang="da-DK" dirty="0"/>
          </a:p>
        </p:txBody>
      </p:sp>
      <p:sp>
        <p:nvSpPr>
          <p:cNvPr id="7" name="Afrundet rektangulær billedforklaring 6"/>
          <p:cNvSpPr/>
          <p:nvPr/>
        </p:nvSpPr>
        <p:spPr>
          <a:xfrm>
            <a:off x="8257072" y="1222672"/>
            <a:ext cx="3531714" cy="42366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dirty="0"/>
              <a:t>Erhvervs- og vækstminister, Troels Lund Poulsen, i brev til samtlige kommuner og regioner samt KL og Danske Regioner, 2016:</a:t>
            </a:r>
          </a:p>
          <a:p>
            <a:endParaRPr lang="da-DK" dirty="0"/>
          </a:p>
          <a:p>
            <a:r>
              <a:rPr lang="da-DK" sz="2000" dirty="0"/>
              <a:t>Det ligger […] regeringen på sinde at nedbringe de omkostninger, der er forbundet med offentlige indkøb og udbud. Både for virksomhederne og for de offentlige ordregivere.</a:t>
            </a:r>
          </a:p>
        </p:txBody>
      </p:sp>
      <p:sp>
        <p:nvSpPr>
          <p:cNvPr id="8" name="Oval billedforklaring 7"/>
          <p:cNvSpPr/>
          <p:nvPr/>
        </p:nvSpPr>
        <p:spPr>
          <a:xfrm>
            <a:off x="4409894" y="1222672"/>
            <a:ext cx="3640841" cy="446375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a-DK" sz="1600" dirty="0"/>
          </a:p>
          <a:p>
            <a:r>
              <a:rPr lang="da-DK" sz="1600" dirty="0"/>
              <a:t>DI’s redegørelse for offentlig-privat samarbejde 2016:</a:t>
            </a:r>
          </a:p>
          <a:p>
            <a:r>
              <a:rPr lang="da-DK" dirty="0"/>
              <a:t> </a:t>
            </a:r>
          </a:p>
          <a:p>
            <a:r>
              <a:rPr lang="da-DK" sz="2000" dirty="0"/>
              <a:t>Der er eksempelvis udbud, hvor kravene til dokumentation og løsningsforslag langt overstiger, hvad en virksomhed kan tjene på udbuddet.</a:t>
            </a:r>
          </a:p>
        </p:txBody>
      </p:sp>
    </p:spTree>
    <p:extLst>
      <p:ext uri="{BB962C8B-B14F-4D97-AF65-F5344CB8AC3E}">
        <p14:creationId xmlns:p14="http://schemas.microsoft.com/office/powerpoint/2010/main" val="2528602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billede 1"/>
          <p:cNvSpPr>
            <a:spLocks noGrp="1"/>
          </p:cNvSpPr>
          <p:nvPr>
            <p:ph type="pic" sz="quarter" idx="12"/>
          </p:nvPr>
        </p:nvSpPr>
        <p:spPr>
          <a:ln/>
        </p:spPr>
        <p:style>
          <a:lnRef idx="2">
            <a:schemeClr val="accent2">
              <a:shade val="50000"/>
            </a:schemeClr>
          </a:lnRef>
          <a:fillRef idx="1">
            <a:schemeClr val="accent2"/>
          </a:fillRef>
          <a:effectRef idx="0">
            <a:schemeClr val="accent2"/>
          </a:effectRef>
          <a:fontRef idx="minor">
            <a:schemeClr val="lt1"/>
          </a:fontRef>
        </p:style>
      </p:sp>
      <p:sp>
        <p:nvSpPr>
          <p:cNvPr id="3" name="Titel 2"/>
          <p:cNvSpPr>
            <a:spLocks noGrp="1"/>
          </p:cNvSpPr>
          <p:nvPr>
            <p:ph type="title"/>
          </p:nvPr>
        </p:nvSpPr>
        <p:spPr/>
        <p:txBody>
          <a:bodyPr>
            <a:normAutofit/>
          </a:bodyPr>
          <a:lstStyle/>
          <a:p>
            <a:r>
              <a:rPr lang="da-DK" dirty="0"/>
              <a:t>Bag om transaktionsomkostninger</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32</a:t>
            </a:fld>
            <a:endParaRPr lang="da-DK" dirty="0"/>
          </a:p>
        </p:txBody>
      </p:sp>
      <p:sp>
        <p:nvSpPr>
          <p:cNvPr id="5" name="Pladsholder til tekst 4"/>
          <p:cNvSpPr>
            <a:spLocks noGrp="1"/>
          </p:cNvSpPr>
          <p:nvPr>
            <p:ph type="body" sz="quarter" idx="13"/>
          </p:nvPr>
        </p:nvSpPr>
        <p:spPr/>
        <p:txBody>
          <a:bodyPr>
            <a:normAutofit/>
          </a:bodyPr>
          <a:lstStyle/>
          <a:p>
            <a:r>
              <a:rPr lang="da-DK" sz="1800" dirty="0"/>
              <a:t>Forskningsprojekt undersøger transaktionsomkostninger ved offentlig udbud </a:t>
            </a:r>
          </a:p>
          <a:p>
            <a:r>
              <a:rPr lang="da-DK" sz="1800" dirty="0"/>
              <a:t>Projektet omfatter 79 cases, der tæller kommuner, regioner og statslige myndigheder</a:t>
            </a:r>
          </a:p>
          <a:p>
            <a:r>
              <a:rPr lang="da-DK" sz="1800" dirty="0"/>
              <a:t>Udvalgte konklusioner</a:t>
            </a:r>
          </a:p>
          <a:p>
            <a:pPr lvl="1"/>
            <a:r>
              <a:rPr lang="da-DK" sz="1800" dirty="0"/>
              <a:t>Den gennemsnitlige omkostning ved at lave udbud er ca. 260.000 kr., </a:t>
            </a:r>
            <a:r>
              <a:rPr lang="da-DK" sz="1800" u="sng" dirty="0"/>
              <a:t>ex driftsomkostninger</a:t>
            </a:r>
          </a:p>
          <a:p>
            <a:pPr lvl="1"/>
            <a:r>
              <a:rPr lang="da-DK" sz="1800" dirty="0"/>
              <a:t>Stordriftsfordele: Større udbud betyder lavere omkostningsprocent </a:t>
            </a:r>
          </a:p>
          <a:p>
            <a:pPr lvl="1"/>
            <a:r>
              <a:rPr lang="da-DK" sz="1800" dirty="0"/>
              <a:t>Erfaring tæller: Omkostningerne er højst ved det første udbud – derefter falder omkostninger ved de såkaldte flergenerationsudbud.</a:t>
            </a:r>
          </a:p>
          <a:p>
            <a:r>
              <a:rPr lang="da-DK" sz="1800" dirty="0"/>
              <a:t>Flere andre analyser peger i samme retning.</a:t>
            </a:r>
          </a:p>
          <a:p>
            <a:endParaRPr lang="da-DK" dirty="0"/>
          </a:p>
        </p:txBody>
      </p:sp>
      <p:grpSp>
        <p:nvGrpSpPr>
          <p:cNvPr id="7" name="Gruppe 6"/>
          <p:cNvGrpSpPr/>
          <p:nvPr/>
        </p:nvGrpSpPr>
        <p:grpSpPr>
          <a:xfrm rot="612274">
            <a:off x="7380485" y="646970"/>
            <a:ext cx="3560993" cy="5166418"/>
            <a:chOff x="7608770" y="754522"/>
            <a:chExt cx="4336180" cy="5698156"/>
          </a:xfrm>
          <a:scene3d>
            <a:camera prst="perspectiveFront" fov="5100000">
              <a:rot lat="0" lon="2100000" rev="0"/>
            </a:camera>
            <a:lightRig rig="flood" dir="t">
              <a:rot lat="0" lon="0" rev="13800000"/>
            </a:lightRig>
          </a:scene3d>
        </p:grpSpPr>
        <p:sp>
          <p:nvSpPr>
            <p:cNvPr id="8" name="Rektangel 7"/>
            <p:cNvSpPr/>
            <p:nvPr/>
          </p:nvSpPr>
          <p:spPr>
            <a:xfrm>
              <a:off x="7608770" y="754522"/>
              <a:ext cx="4336180" cy="5698156"/>
            </a:xfrm>
            <a:prstGeom prst="rect">
              <a:avLst/>
            </a:prstGeom>
            <a:solidFill>
              <a:schemeClr val="bg1"/>
            </a:solidFill>
            <a:ln>
              <a:noFill/>
            </a:ln>
            <a:effectLst>
              <a:outerShdw blurRad="184150" dist="241300" dir="11520000" sx="110000" sy="110000" algn="ctr">
                <a:srgbClr val="000000">
                  <a:alpha val="18000"/>
                </a:srgbClr>
              </a:outerShdw>
            </a:effectLst>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6" name="Tekstfelt 5"/>
            <p:cNvSpPr txBox="1"/>
            <p:nvPr/>
          </p:nvSpPr>
          <p:spPr>
            <a:xfrm>
              <a:off x="7863841" y="915478"/>
              <a:ext cx="3811604" cy="4981481"/>
            </a:xfrm>
            <a:prstGeom prst="rect">
              <a:avLst/>
            </a:prstGeom>
            <a:noFill/>
            <a:ln>
              <a:noFill/>
            </a:ln>
            <a:effectLst>
              <a:outerShdw blurRad="184150" dist="241300" dir="11520000" sx="110000" sy="110000" algn="ctr">
                <a:srgbClr val="000000">
                  <a:alpha val="18000"/>
                </a:srgbClr>
              </a:outerShdw>
            </a:effectLst>
            <a:sp3d extrusionH="107950" prstMaterial="plastic">
              <a:bevelT w="82550" h="63500" prst="divot"/>
              <a:bevelB/>
            </a:sp3d>
          </p:spPr>
          <p:txBody>
            <a:bodyPr wrap="square" rtlCol="0">
              <a:spAutoFit/>
            </a:bodyPr>
            <a:lstStyle/>
            <a:p>
              <a:pPr algn="ctr">
                <a:buClr>
                  <a:srgbClr val="073951"/>
                </a:buClr>
                <a:buSzPct val="120000"/>
              </a:pPr>
              <a:r>
                <a:rPr lang="da-DK" sz="1100" b="1" noProof="1">
                  <a:solidFill>
                    <a:schemeClr val="tx2"/>
                  </a:solidFill>
                  <a:latin typeface="+mn-lt"/>
                  <a:cs typeface="Arial"/>
                </a:rPr>
                <a:t>Transaktionsomkostninger ved udbud af offentlige opgaver</a:t>
              </a:r>
              <a:r>
                <a:rPr lang="da-DK" sz="1050" b="1" noProof="1">
                  <a:solidFill>
                    <a:schemeClr val="tx2"/>
                  </a:solidFill>
                  <a:latin typeface="+mn-lt"/>
                  <a:cs typeface="Arial"/>
                </a:rPr>
                <a:t/>
              </a:r>
              <a:br>
                <a:rPr lang="da-DK" sz="1050" b="1" noProof="1">
                  <a:solidFill>
                    <a:schemeClr val="tx2"/>
                  </a:solidFill>
                  <a:latin typeface="+mn-lt"/>
                  <a:cs typeface="Arial"/>
                </a:rPr>
              </a:br>
              <a:endParaRPr lang="da-DK" sz="1050" b="1" noProof="1">
                <a:solidFill>
                  <a:schemeClr val="tx2"/>
                </a:solidFill>
                <a:latin typeface="+mn-lt"/>
                <a:cs typeface="Arial"/>
              </a:endParaRPr>
            </a:p>
            <a:p>
              <a:pPr algn="ctr">
                <a:buClr>
                  <a:srgbClr val="073951"/>
                </a:buClr>
                <a:buSzPct val="120000"/>
              </a:pPr>
              <a:r>
                <a:rPr lang="da-DK" sz="1000" b="1" noProof="1">
                  <a:solidFill>
                    <a:schemeClr val="tx2"/>
                  </a:solidFill>
                  <a:cs typeface="Arial"/>
                </a:rPr>
                <a:t>- en analyse af offentlige myndigheders udbudsomkostninger</a:t>
              </a:r>
            </a:p>
            <a:p>
              <a:pPr marL="171450" indent="-171450" algn="ctr">
                <a:buClr>
                  <a:srgbClr val="073951"/>
                </a:buClr>
                <a:buSzPct val="120000"/>
                <a:buFontTx/>
                <a:buChar char="-"/>
              </a:pPr>
              <a:endParaRPr lang="da-DK" sz="1000" b="1" noProof="1">
                <a:solidFill>
                  <a:schemeClr val="tx2"/>
                </a:solidFill>
                <a:cs typeface="Arial"/>
              </a:endParaRPr>
            </a:p>
            <a:p>
              <a:pPr marL="171450" indent="-171450" algn="ctr">
                <a:buClr>
                  <a:srgbClr val="073951"/>
                </a:buClr>
                <a:buSzPct val="120000"/>
                <a:buFontTx/>
                <a:buChar char="-"/>
              </a:pPr>
              <a:endParaRPr lang="da-DK" sz="1000" b="1" noProof="1">
                <a:solidFill>
                  <a:schemeClr val="tx2"/>
                </a:solidFill>
                <a:cs typeface="Arial"/>
              </a:endParaRPr>
            </a:p>
            <a:p>
              <a:pPr marL="171450" indent="-171450" algn="ctr">
                <a:buClr>
                  <a:srgbClr val="073951"/>
                </a:buClr>
                <a:buSzPct val="120000"/>
                <a:buFontTx/>
                <a:buChar char="-"/>
              </a:pPr>
              <a:endParaRPr lang="da-DK" sz="1000" b="1" noProof="1">
                <a:solidFill>
                  <a:schemeClr val="tx2"/>
                </a:solidFill>
                <a:cs typeface="Arial"/>
              </a:endParaRPr>
            </a:p>
            <a:p>
              <a:pPr marL="171450" indent="-171450" algn="ctr">
                <a:buClr>
                  <a:srgbClr val="073951"/>
                </a:buClr>
                <a:buSzPct val="120000"/>
                <a:buFontTx/>
                <a:buChar char="-"/>
              </a:pPr>
              <a:endParaRPr lang="da-DK" sz="1000" b="1" noProof="1">
                <a:solidFill>
                  <a:schemeClr val="tx2"/>
                </a:solidFill>
                <a:cs typeface="Arial"/>
              </a:endParaRPr>
            </a:p>
            <a:p>
              <a:pPr marL="171450" indent="-171450" algn="ctr">
                <a:buClr>
                  <a:srgbClr val="073951"/>
                </a:buClr>
                <a:buSzPct val="120000"/>
                <a:buFontTx/>
                <a:buChar char="-"/>
              </a:pPr>
              <a:endParaRPr lang="da-DK" sz="1000" noProof="1">
                <a:solidFill>
                  <a:schemeClr val="tx2"/>
                </a:solidFill>
                <a:cs typeface="Arial"/>
              </a:endParaRPr>
            </a:p>
            <a:p>
              <a:pPr algn="ctr">
                <a:buClr>
                  <a:srgbClr val="073951"/>
                </a:buClr>
                <a:buSzPct val="120000"/>
              </a:pPr>
              <a:r>
                <a:rPr lang="da-DK" sz="1000" noProof="1">
                  <a:solidFill>
                    <a:schemeClr val="tx2"/>
                  </a:solidFill>
                  <a:cs typeface="Arial"/>
                </a:rPr>
                <a:t>Ole Helby Petersen og Erik Bækkeskov</a:t>
              </a:r>
            </a:p>
            <a:p>
              <a:pPr algn="ctr">
                <a:buClr>
                  <a:srgbClr val="073951"/>
                </a:buClr>
                <a:buSzPct val="120000"/>
              </a:pPr>
              <a:r>
                <a:rPr lang="da-DK" sz="1000" noProof="1">
                  <a:solidFill>
                    <a:schemeClr val="tx2"/>
                  </a:solidFill>
                  <a:cs typeface="Arial"/>
                </a:rPr>
                <a:t>November 2015</a:t>
              </a: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endParaRPr lang="da-DK" sz="1000" b="1" noProof="1">
                <a:solidFill>
                  <a:schemeClr val="tx2"/>
                </a:solidFill>
                <a:cs typeface="Arial"/>
              </a:endParaRPr>
            </a:p>
            <a:p>
              <a:pPr algn="ctr">
                <a:buClr>
                  <a:srgbClr val="073951"/>
                </a:buClr>
                <a:buSzPct val="120000"/>
              </a:pPr>
              <a:r>
                <a:rPr lang="da-DK" sz="900" b="1" noProof="1">
                  <a:solidFill>
                    <a:schemeClr val="tx2"/>
                  </a:solidFill>
                  <a:cs typeface="Arial"/>
                </a:rPr>
                <a:t>FORSKNINGSPROJEKTET ”DOKUMENTATION AF EFFEKTER VED KOKURRENCEUDSÆTTELSE AF OFFENTLIGE OPGAVER</a:t>
              </a:r>
              <a:br>
                <a:rPr lang="da-DK" sz="900" b="1" noProof="1">
                  <a:solidFill>
                    <a:schemeClr val="tx2"/>
                  </a:solidFill>
                  <a:cs typeface="Arial"/>
                </a:rPr>
              </a:br>
              <a:endParaRPr lang="da-DK" sz="900" b="1" noProof="1">
                <a:solidFill>
                  <a:schemeClr val="tx2"/>
                </a:solidFill>
                <a:cs typeface="Arial"/>
              </a:endParaRPr>
            </a:p>
            <a:p>
              <a:pPr algn="ctr">
                <a:buClr>
                  <a:srgbClr val="073951"/>
                </a:buClr>
                <a:buSzPct val="120000"/>
              </a:pPr>
              <a:r>
                <a:rPr lang="da-DK" sz="900" b="1" noProof="1">
                  <a:solidFill>
                    <a:schemeClr val="tx2"/>
                  </a:solidFill>
                  <a:cs typeface="Arial"/>
                </a:rPr>
                <a:t>DEL-RAPPORT 5</a:t>
              </a:r>
            </a:p>
          </p:txBody>
        </p:sp>
      </p:grpSp>
    </p:spTree>
    <p:extLst>
      <p:ext uri="{BB962C8B-B14F-4D97-AF65-F5344CB8AC3E}">
        <p14:creationId xmlns:p14="http://schemas.microsoft.com/office/powerpoint/2010/main" val="3328045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p:txBody>
          <a:bodyPr>
            <a:normAutofit fontScale="90000"/>
          </a:bodyPr>
          <a:lstStyle/>
          <a:p>
            <a:r>
              <a:rPr lang="da-DK" dirty="0"/>
              <a:t>Konkurrence- og Forbrugerstyrelsen: Centrale aftaler kan give flere fordele</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33</a:t>
            </a:fld>
            <a:endParaRPr lang="da-DK" dirty="0"/>
          </a:p>
        </p:txBody>
      </p:sp>
      <p:sp>
        <p:nvSpPr>
          <p:cNvPr id="5" name="Pladsholder til tekst 4"/>
          <p:cNvSpPr>
            <a:spLocks noGrp="1"/>
          </p:cNvSpPr>
          <p:nvPr>
            <p:ph type="body" sz="quarter" idx="13"/>
          </p:nvPr>
        </p:nvSpPr>
        <p:spPr/>
        <p:txBody>
          <a:bodyPr/>
          <a:lstStyle/>
          <a:p>
            <a:r>
              <a:rPr lang="da-DK" dirty="0"/>
              <a:t>Konkurrence- og Forbrugerstyrelsen (KFST) udgav i 2015 rapporten ”Offentlige indkøb via centrale rammeaftaler. </a:t>
            </a:r>
          </a:p>
          <a:p>
            <a:r>
              <a:rPr lang="da-DK" dirty="0"/>
              <a:t>KFST konkluderede bl.a., at et overlap i sortimentet på rammeaftalerne kan være en ”anledning til at vurdere, om der ville kunne være (yderligere) stordriftsfordele ved at centralisere endnu mere.”</a:t>
            </a:r>
          </a:p>
          <a:p>
            <a:r>
              <a:rPr lang="da-DK" dirty="0"/>
              <a:t>Mange overlap mellem aftaler fra SI, tværkommunale indkøbsfællesskaber, regionernes fælles indkøb og SKI – se nedenstående figur:</a:t>
            </a:r>
          </a:p>
          <a:p>
            <a:endParaRPr lang="da-DK" dirty="0"/>
          </a:p>
          <a:p>
            <a:pPr marL="0" indent="0">
              <a:buNone/>
            </a:pPr>
            <a:endParaRPr lang="da-DK" dirty="0"/>
          </a:p>
        </p:txBody>
      </p:sp>
      <p:graphicFrame>
        <p:nvGraphicFramePr>
          <p:cNvPr id="7" name="Tabel 6"/>
          <p:cNvGraphicFramePr>
            <a:graphicFrameLocks noGrp="1"/>
          </p:cNvGraphicFramePr>
          <p:nvPr>
            <p:extLst>
              <p:ext uri="{D42A27DB-BD31-4B8C-83A1-F6EECF244321}">
                <p14:modId xmlns:p14="http://schemas.microsoft.com/office/powerpoint/2010/main" val="4008917876"/>
              </p:ext>
            </p:extLst>
          </p:nvPr>
        </p:nvGraphicFramePr>
        <p:xfrm>
          <a:off x="1161864" y="3683957"/>
          <a:ext cx="5614321" cy="2250465"/>
        </p:xfrm>
        <a:graphic>
          <a:graphicData uri="http://schemas.openxmlformats.org/drawingml/2006/table">
            <a:tbl>
              <a:tblPr firstRow="1" bandRow="1">
                <a:tableStyleId>{5C22544A-7EE6-4342-B048-85BDC9FD1C3A}</a:tableStyleId>
              </a:tblPr>
              <a:tblGrid>
                <a:gridCol w="4372662">
                  <a:extLst>
                    <a:ext uri="{9D8B030D-6E8A-4147-A177-3AD203B41FA5}">
                      <a16:colId xmlns:a16="http://schemas.microsoft.com/office/drawing/2014/main" xmlns="" val="2219143924"/>
                    </a:ext>
                  </a:extLst>
                </a:gridCol>
                <a:gridCol w="1241659">
                  <a:extLst>
                    <a:ext uri="{9D8B030D-6E8A-4147-A177-3AD203B41FA5}">
                      <a16:colId xmlns:a16="http://schemas.microsoft.com/office/drawing/2014/main" xmlns="" val="332555171"/>
                    </a:ext>
                  </a:extLst>
                </a:gridCol>
              </a:tblGrid>
              <a:tr h="321495">
                <a:tc>
                  <a:txBody>
                    <a:bodyPr/>
                    <a:lstStyle/>
                    <a:p>
                      <a:r>
                        <a:rPr lang="da-DK" sz="1400" dirty="0"/>
                        <a:t>Indkøbsområde, hvor flere udbydere har aftaler</a:t>
                      </a:r>
                    </a:p>
                  </a:txBody>
                  <a:tcPr/>
                </a:tc>
                <a:tc>
                  <a:txBody>
                    <a:bodyPr/>
                    <a:lstStyle/>
                    <a:p>
                      <a:r>
                        <a:rPr lang="da-DK" sz="1400" dirty="0"/>
                        <a:t>Antal aftaler </a:t>
                      </a:r>
                    </a:p>
                  </a:txBody>
                  <a:tcPr/>
                </a:tc>
                <a:extLst>
                  <a:ext uri="{0D108BD9-81ED-4DB2-BD59-A6C34878D82A}">
                    <a16:rowId xmlns:a16="http://schemas.microsoft.com/office/drawing/2014/main" xmlns="" val="278434432"/>
                  </a:ext>
                </a:extLst>
              </a:tr>
              <a:tr h="321495">
                <a:tc>
                  <a:txBody>
                    <a:bodyPr/>
                    <a:lstStyle/>
                    <a:p>
                      <a:r>
                        <a:rPr lang="da-DK" sz="1400" dirty="0"/>
                        <a:t>Kontorvarer</a:t>
                      </a:r>
                    </a:p>
                  </a:txBody>
                  <a:tcPr/>
                </a:tc>
                <a:tc>
                  <a:txBody>
                    <a:bodyPr/>
                    <a:lstStyle/>
                    <a:p>
                      <a:r>
                        <a:rPr lang="da-DK" sz="1400" dirty="0"/>
                        <a:t>25</a:t>
                      </a:r>
                    </a:p>
                  </a:txBody>
                  <a:tcPr/>
                </a:tc>
                <a:extLst>
                  <a:ext uri="{0D108BD9-81ED-4DB2-BD59-A6C34878D82A}">
                    <a16:rowId xmlns:a16="http://schemas.microsoft.com/office/drawing/2014/main" xmlns="" val="1540372024"/>
                  </a:ext>
                </a:extLst>
              </a:tr>
              <a:tr h="321495">
                <a:tc>
                  <a:txBody>
                    <a:bodyPr/>
                    <a:lstStyle/>
                    <a:p>
                      <a:r>
                        <a:rPr lang="da-DK" sz="1400" dirty="0"/>
                        <a:t>Bygge-</a:t>
                      </a:r>
                      <a:r>
                        <a:rPr lang="da-DK" sz="1400" baseline="0" dirty="0"/>
                        <a:t> og el-materialer</a:t>
                      </a:r>
                      <a:endParaRPr lang="da-DK" sz="1400" dirty="0"/>
                    </a:p>
                  </a:txBody>
                  <a:tcPr/>
                </a:tc>
                <a:tc>
                  <a:txBody>
                    <a:bodyPr/>
                    <a:lstStyle/>
                    <a:p>
                      <a:r>
                        <a:rPr lang="da-DK" sz="1400" dirty="0"/>
                        <a:t>24</a:t>
                      </a:r>
                    </a:p>
                  </a:txBody>
                  <a:tcPr/>
                </a:tc>
                <a:extLst>
                  <a:ext uri="{0D108BD9-81ED-4DB2-BD59-A6C34878D82A}">
                    <a16:rowId xmlns:a16="http://schemas.microsoft.com/office/drawing/2014/main" xmlns="" val="920873676"/>
                  </a:ext>
                </a:extLst>
              </a:tr>
              <a:tr h="321495">
                <a:tc>
                  <a:txBody>
                    <a:bodyPr/>
                    <a:lstStyle/>
                    <a:p>
                      <a:r>
                        <a:rPr lang="da-DK" sz="1400" dirty="0"/>
                        <a:t>Forbrugsartikler</a:t>
                      </a:r>
                    </a:p>
                  </a:txBody>
                  <a:tcPr/>
                </a:tc>
                <a:tc>
                  <a:txBody>
                    <a:bodyPr/>
                    <a:lstStyle/>
                    <a:p>
                      <a:r>
                        <a:rPr lang="da-DK" sz="1400" dirty="0"/>
                        <a:t>21</a:t>
                      </a:r>
                    </a:p>
                  </a:txBody>
                  <a:tcPr/>
                </a:tc>
                <a:extLst>
                  <a:ext uri="{0D108BD9-81ED-4DB2-BD59-A6C34878D82A}">
                    <a16:rowId xmlns:a16="http://schemas.microsoft.com/office/drawing/2014/main" xmlns="" val="1460839712"/>
                  </a:ext>
                </a:extLst>
              </a:tr>
              <a:tr h="321495">
                <a:tc>
                  <a:txBody>
                    <a:bodyPr/>
                    <a:lstStyle/>
                    <a:p>
                      <a:r>
                        <a:rPr lang="da-DK" sz="1400" dirty="0"/>
                        <a:t>Fødevarer</a:t>
                      </a:r>
                    </a:p>
                  </a:txBody>
                  <a:tcPr/>
                </a:tc>
                <a:tc>
                  <a:txBody>
                    <a:bodyPr/>
                    <a:lstStyle/>
                    <a:p>
                      <a:r>
                        <a:rPr lang="da-DK" sz="1400" dirty="0"/>
                        <a:t>18</a:t>
                      </a:r>
                    </a:p>
                  </a:txBody>
                  <a:tcPr/>
                </a:tc>
                <a:extLst>
                  <a:ext uri="{0D108BD9-81ED-4DB2-BD59-A6C34878D82A}">
                    <a16:rowId xmlns:a16="http://schemas.microsoft.com/office/drawing/2014/main" xmlns="" val="3723164672"/>
                  </a:ext>
                </a:extLst>
              </a:tr>
              <a:tr h="321495">
                <a:tc>
                  <a:txBody>
                    <a:bodyPr/>
                    <a:lstStyle/>
                    <a:p>
                      <a:r>
                        <a:rPr lang="da-DK" sz="1400" dirty="0"/>
                        <a:t>Kontormøbler</a:t>
                      </a:r>
                    </a:p>
                  </a:txBody>
                  <a:tcPr/>
                </a:tc>
                <a:tc>
                  <a:txBody>
                    <a:bodyPr/>
                    <a:lstStyle/>
                    <a:p>
                      <a:r>
                        <a:rPr lang="da-DK" sz="1400" dirty="0"/>
                        <a:t>12</a:t>
                      </a:r>
                    </a:p>
                  </a:txBody>
                  <a:tcPr/>
                </a:tc>
                <a:extLst>
                  <a:ext uri="{0D108BD9-81ED-4DB2-BD59-A6C34878D82A}">
                    <a16:rowId xmlns:a16="http://schemas.microsoft.com/office/drawing/2014/main" xmlns="" val="4259293"/>
                  </a:ext>
                </a:extLst>
              </a:tr>
              <a:tr h="321495">
                <a:tc>
                  <a:txBody>
                    <a:bodyPr/>
                    <a:lstStyle/>
                    <a:p>
                      <a:r>
                        <a:rPr lang="da-DK" sz="1400" dirty="0"/>
                        <a:t>Kopi &amp; print</a:t>
                      </a:r>
                    </a:p>
                  </a:txBody>
                  <a:tcPr/>
                </a:tc>
                <a:tc>
                  <a:txBody>
                    <a:bodyPr/>
                    <a:lstStyle/>
                    <a:p>
                      <a:r>
                        <a:rPr lang="da-DK" sz="1400" dirty="0"/>
                        <a:t>9</a:t>
                      </a:r>
                    </a:p>
                  </a:txBody>
                  <a:tcPr/>
                </a:tc>
                <a:extLst>
                  <a:ext uri="{0D108BD9-81ED-4DB2-BD59-A6C34878D82A}">
                    <a16:rowId xmlns:a16="http://schemas.microsoft.com/office/drawing/2014/main" xmlns="" val="1294825175"/>
                  </a:ext>
                </a:extLst>
              </a:tr>
            </a:tbl>
          </a:graphicData>
        </a:graphic>
      </p:graphicFrame>
    </p:spTree>
    <p:extLst>
      <p:ext uri="{BB962C8B-B14F-4D97-AF65-F5344CB8AC3E}">
        <p14:creationId xmlns:p14="http://schemas.microsoft.com/office/powerpoint/2010/main" val="2051693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da-DK" dirty="0" err="1"/>
              <a:t>SKI’s</a:t>
            </a:r>
            <a:r>
              <a:rPr lang="da-DK" dirty="0"/>
              <a:t> forpligtende aftaler har sparet mange kommunale udbud</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34</a:t>
            </a:fld>
            <a:endParaRPr lang="da-DK" dirty="0"/>
          </a:p>
        </p:txBody>
      </p:sp>
      <p:sp>
        <p:nvSpPr>
          <p:cNvPr id="5" name="Pladsholder til tekst 4"/>
          <p:cNvSpPr>
            <a:spLocks noGrp="1"/>
          </p:cNvSpPr>
          <p:nvPr>
            <p:ph type="body" sz="quarter" idx="13"/>
          </p:nvPr>
        </p:nvSpPr>
        <p:spPr/>
        <p:txBody>
          <a:bodyPr>
            <a:noAutofit/>
          </a:bodyPr>
          <a:lstStyle/>
          <a:p>
            <a:r>
              <a:rPr lang="da-DK" sz="1800" dirty="0"/>
              <a:t>En analyse af samtlige TED-udbud i perioden 2012-2016 viser, at de forpligtende kommunale aftaler har sparet mange kommunale EU-udbud.</a:t>
            </a:r>
          </a:p>
          <a:p>
            <a:r>
              <a:rPr lang="da-DK" sz="1800" dirty="0"/>
              <a:t>På de forpligtende aftaleområder er antallet af kommunale udbud faldet fra 299 til 142 årlige udbud i samme periode.</a:t>
            </a:r>
          </a:p>
          <a:p>
            <a:r>
              <a:rPr lang="da-DK" sz="1800" dirty="0"/>
              <a:t>Faldet ses tydeligst inden for biblioteksmaterialer, møbler, computere, tele/data, standardsoftware, AV-udstyr og sygeplejeartikler.</a:t>
            </a:r>
          </a:p>
          <a:p>
            <a:r>
              <a:rPr lang="da-DK" sz="1800" dirty="0"/>
              <a:t>De offentliggjorte kommunale udbud er halveret i forhold til tidligere</a:t>
            </a:r>
          </a:p>
          <a:p>
            <a:r>
              <a:rPr lang="da-DK" sz="1800" dirty="0"/>
              <a:t>Der spares årligt minimum 40 mio. kr. på kommunale transaktionsomkostninger.</a:t>
            </a:r>
          </a:p>
        </p:txBody>
      </p:sp>
      <p:sp>
        <p:nvSpPr>
          <p:cNvPr id="2" name="Tekstfelt 1"/>
          <p:cNvSpPr txBox="1"/>
          <p:nvPr/>
        </p:nvSpPr>
        <p:spPr>
          <a:xfrm>
            <a:off x="2415941" y="6074697"/>
            <a:ext cx="4625513" cy="400110"/>
          </a:xfrm>
          <a:prstGeom prst="rect">
            <a:avLst/>
          </a:prstGeom>
          <a:noFill/>
        </p:spPr>
        <p:txBody>
          <a:bodyPr wrap="square" rtlCol="0">
            <a:spAutoFit/>
          </a:bodyPr>
          <a:lstStyle/>
          <a:p>
            <a:pPr>
              <a:buClr>
                <a:srgbClr val="073951"/>
              </a:buClr>
              <a:buSzPct val="120000"/>
            </a:pPr>
            <a:r>
              <a:rPr lang="da-DK" sz="1000" noProof="1">
                <a:solidFill>
                  <a:schemeClr val="tx2"/>
                </a:solidFill>
                <a:cs typeface="Arial"/>
              </a:rPr>
              <a:t>Kilde: EU’s TED-database 2012-2016 samt Petersen og Bækkeskov 2015: Transaktionsomkostninger ved udbud af offentlige opgaver</a:t>
            </a:r>
          </a:p>
        </p:txBody>
      </p:sp>
      <p:graphicFrame>
        <p:nvGraphicFramePr>
          <p:cNvPr id="8" name="Pladsholder til billede 5"/>
          <p:cNvGraphicFramePr>
            <a:graphicFrameLocks noGrp="1"/>
          </p:cNvGraphicFramePr>
          <p:nvPr>
            <p:ph type="pic" sz="quarter" idx="12"/>
            <p:extLst>
              <p:ext uri="{D42A27DB-BD31-4B8C-83A1-F6EECF244321}">
                <p14:modId xmlns:p14="http://schemas.microsoft.com/office/powerpoint/2010/main" val="525775826"/>
              </p:ext>
            </p:extLst>
          </p:nvPr>
        </p:nvGraphicFramePr>
        <p:xfrm>
          <a:off x="7158038" y="0"/>
          <a:ext cx="5038725" cy="6750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89569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tekst 2"/>
          <p:cNvSpPr>
            <a:spLocks noGrp="1"/>
          </p:cNvSpPr>
          <p:nvPr>
            <p:ph type="body" sz="quarter" idx="11"/>
          </p:nvPr>
        </p:nvSpPr>
        <p:spPr/>
        <p:txBody>
          <a:bodyPr/>
          <a:lstStyle/>
          <a:p>
            <a:endParaRPr lang="da-DK"/>
          </a:p>
        </p:txBody>
      </p:sp>
      <p:sp>
        <p:nvSpPr>
          <p:cNvPr id="4" name="Pladsholder til tekst 3"/>
          <p:cNvSpPr>
            <a:spLocks noGrp="1"/>
          </p:cNvSpPr>
          <p:nvPr>
            <p:ph type="body" sz="quarter" idx="12"/>
          </p:nvPr>
        </p:nvSpPr>
        <p:spPr/>
        <p:txBody>
          <a:bodyPr/>
          <a:lstStyle/>
          <a:p>
            <a:endParaRPr lang="da-DK"/>
          </a:p>
        </p:txBody>
      </p:sp>
      <p:sp>
        <p:nvSpPr>
          <p:cNvPr id="5" name="Pladsholder til tekst 4"/>
          <p:cNvSpPr>
            <a:spLocks noGrp="1"/>
          </p:cNvSpPr>
          <p:nvPr>
            <p:ph type="body" sz="quarter" idx="13"/>
          </p:nvPr>
        </p:nvSpPr>
        <p:spPr/>
        <p:txBody>
          <a:bodyPr/>
          <a:lstStyle/>
          <a:p>
            <a:endParaRPr lang="da-DK"/>
          </a:p>
        </p:txBody>
      </p:sp>
      <p:sp>
        <p:nvSpPr>
          <p:cNvPr id="6" name="Pladsholder til tekst 5"/>
          <p:cNvSpPr>
            <a:spLocks noGrp="1"/>
          </p:cNvSpPr>
          <p:nvPr>
            <p:ph type="body" sz="quarter" idx="14"/>
          </p:nvPr>
        </p:nvSpPr>
        <p:spPr/>
        <p:txBody>
          <a:bodyPr/>
          <a:lstStyle/>
          <a:p>
            <a:endParaRPr lang="da-DK"/>
          </a:p>
        </p:txBody>
      </p:sp>
      <p:sp>
        <p:nvSpPr>
          <p:cNvPr id="7" name="Pladsholder til tekst 6"/>
          <p:cNvSpPr>
            <a:spLocks noGrp="1"/>
          </p:cNvSpPr>
          <p:nvPr>
            <p:ph type="body" sz="quarter" idx="15"/>
          </p:nvPr>
        </p:nvSpPr>
        <p:spPr/>
        <p:txBody>
          <a:bodyPr/>
          <a:lstStyle/>
          <a:p>
            <a:endParaRPr lang="da-DK"/>
          </a:p>
        </p:txBody>
      </p:sp>
      <p:sp>
        <p:nvSpPr>
          <p:cNvPr id="8" name="Pladsholder til tekst 7"/>
          <p:cNvSpPr>
            <a:spLocks noGrp="1"/>
          </p:cNvSpPr>
          <p:nvPr>
            <p:ph type="body" sz="quarter" idx="16"/>
          </p:nvPr>
        </p:nvSpPr>
        <p:spPr/>
        <p:txBody>
          <a:bodyPr/>
          <a:lstStyle/>
          <a:p>
            <a:endParaRPr lang="da-DK"/>
          </a:p>
        </p:txBody>
      </p:sp>
      <p:sp>
        <p:nvSpPr>
          <p:cNvPr id="9" name="Pladsholder til tekst 8"/>
          <p:cNvSpPr>
            <a:spLocks noGrp="1"/>
          </p:cNvSpPr>
          <p:nvPr>
            <p:ph type="body" sz="quarter" idx="17"/>
          </p:nvPr>
        </p:nvSpPr>
        <p:spPr/>
        <p:txBody>
          <a:bodyPr/>
          <a:lstStyle/>
          <a:p>
            <a:endParaRPr lang="da-DK"/>
          </a:p>
        </p:txBody>
      </p:sp>
      <p:sp>
        <p:nvSpPr>
          <p:cNvPr id="10" name="Pladsholder til tekst 9"/>
          <p:cNvSpPr>
            <a:spLocks noGrp="1"/>
          </p:cNvSpPr>
          <p:nvPr>
            <p:ph type="body" sz="quarter" idx="18"/>
          </p:nvPr>
        </p:nvSpPr>
        <p:spPr/>
        <p:txBody>
          <a:bodyPr/>
          <a:lstStyle/>
          <a:p>
            <a:endParaRPr lang="da-DK"/>
          </a:p>
        </p:txBody>
      </p:sp>
      <p:sp>
        <p:nvSpPr>
          <p:cNvPr id="11" name="Pladsholder til billede 10"/>
          <p:cNvSpPr>
            <a:spLocks noGrp="1"/>
          </p:cNvSpPr>
          <p:nvPr>
            <p:ph type="pic" sz="quarter" idx="19"/>
          </p:nvPr>
        </p:nvSpPr>
        <p:spPr/>
      </p:sp>
      <p:sp>
        <p:nvSpPr>
          <p:cNvPr id="12" name="Pladsholder til billede 11"/>
          <p:cNvSpPr>
            <a:spLocks noGrp="1"/>
          </p:cNvSpPr>
          <p:nvPr>
            <p:ph type="pic" sz="quarter" idx="20"/>
          </p:nvPr>
        </p:nvSpPr>
        <p:spPr/>
      </p:sp>
    </p:spTree>
    <p:extLst>
      <p:ext uri="{BB962C8B-B14F-4D97-AF65-F5344CB8AC3E}">
        <p14:creationId xmlns:p14="http://schemas.microsoft.com/office/powerpoint/2010/main" val="773794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p:txBody>
          <a:bodyPr/>
          <a:lstStyle/>
          <a:p>
            <a:r>
              <a:rPr lang="da-DK" dirty="0"/>
              <a:t>Finansiering</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36</a:t>
            </a:fld>
            <a:endParaRPr lang="da-DK" dirty="0"/>
          </a:p>
        </p:txBody>
      </p:sp>
      <p:sp>
        <p:nvSpPr>
          <p:cNvPr id="5" name="Pladsholder til tekst 4"/>
          <p:cNvSpPr>
            <a:spLocks noGrp="1"/>
          </p:cNvSpPr>
          <p:nvPr>
            <p:ph type="body" sz="quarter" idx="11"/>
          </p:nvPr>
        </p:nvSpPr>
        <p:spPr/>
        <p:txBody>
          <a:bodyPr>
            <a:normAutofit/>
          </a:bodyPr>
          <a:lstStyle/>
          <a:p>
            <a:pPr marL="285750" indent="-285750">
              <a:buFont typeface="Arial" panose="020B0604020202020204" pitchFamily="34" charset="0"/>
              <a:buChar char="•"/>
            </a:pPr>
            <a:r>
              <a:rPr lang="da-DK" dirty="0"/>
              <a:t>SKI opkræver en procentdel af omsætningen på den enkelte aftale for at dække omkostningerne til at udbyde og </a:t>
            </a:r>
            <a:r>
              <a:rPr lang="da-DK" dirty="0" err="1"/>
              <a:t>drifte</a:t>
            </a:r>
            <a:r>
              <a:rPr lang="da-DK" dirty="0"/>
              <a:t> aftalen. Det kalder vi en rabatandel</a:t>
            </a:r>
          </a:p>
          <a:p>
            <a:endParaRPr lang="da-DK" b="1" dirty="0"/>
          </a:p>
          <a:p>
            <a:r>
              <a:rPr lang="da-DK" b="1" dirty="0"/>
              <a:t>Rabatandel</a:t>
            </a:r>
          </a:p>
          <a:p>
            <a:pPr marL="285750" indent="-285750">
              <a:buFont typeface="Arial" panose="020B0604020202020204" pitchFamily="34" charset="0"/>
              <a:buChar char="•"/>
            </a:pPr>
            <a:r>
              <a:rPr lang="da-DK" dirty="0"/>
              <a:t>Rabatandelen bliver fastsat, så udviklingsomkostningerne står mål med brugen af aftalerne. I praksis er det leverandørerne, der betaler rabatandelen til SKI, mens kunderne årligt betaler et abonnement for at kunne bruge aftalerne </a:t>
            </a:r>
          </a:p>
          <a:p>
            <a:pPr marL="285750" indent="-285750">
              <a:buFont typeface="Arial" panose="020B0604020202020204" pitchFamily="34" charset="0"/>
              <a:buChar char="•"/>
            </a:pPr>
            <a:r>
              <a:rPr lang="da-DK" dirty="0"/>
              <a:t>Rabatandelen svinger mellem 1 og 3 pct. på tværs af de aktive aftaler. Gennemsnitligt var rabatandelen på 1,3 pct. i 2016.</a:t>
            </a:r>
            <a:r>
              <a:rPr lang="da-DK" dirty="0">
                <a:solidFill>
                  <a:schemeClr val="accent5"/>
                </a:solidFill>
              </a:rPr>
              <a:t>​​​​​​​​​​​​​​​​​​​​</a:t>
            </a:r>
          </a:p>
          <a:p>
            <a:endParaRPr lang="da-DK" dirty="0"/>
          </a:p>
        </p:txBody>
      </p:sp>
    </p:spTree>
    <p:extLst>
      <p:ext uri="{BB962C8B-B14F-4D97-AF65-F5344CB8AC3E}">
        <p14:creationId xmlns:p14="http://schemas.microsoft.com/office/powerpoint/2010/main" val="791387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a:t>SKI’s</a:t>
            </a:r>
            <a:r>
              <a:rPr lang="da-DK" dirty="0"/>
              <a:t> rammeaftaleomsætning 2016 fordelt på forretningsområder</a:t>
            </a:r>
          </a:p>
        </p:txBody>
      </p:sp>
      <p:sp>
        <p:nvSpPr>
          <p:cNvPr id="3" name="Pladsholder til slidenummer 2"/>
          <p:cNvSpPr>
            <a:spLocks noGrp="1"/>
          </p:cNvSpPr>
          <p:nvPr>
            <p:ph type="sldNum" sz="quarter" idx="10"/>
          </p:nvPr>
        </p:nvSpPr>
        <p:spPr/>
        <p:txBody>
          <a:bodyPr/>
          <a:lstStyle/>
          <a:p>
            <a:fld id="{7FBC932F-F4CF-4098-97AF-13CD3D9A4492}" type="slidenum">
              <a:rPr lang="da-DK" smtClean="0"/>
              <a:pPr/>
              <a:t>37</a:t>
            </a:fld>
            <a:endParaRPr lang="da-DK" dirty="0"/>
          </a:p>
        </p:txBody>
      </p:sp>
      <p:pic>
        <p:nvPicPr>
          <p:cNvPr id="5" name="Billede 4"/>
          <p:cNvPicPr/>
          <p:nvPr/>
        </p:nvPicPr>
        <p:blipFill>
          <a:blip r:embed="rId2">
            <a:extLst>
              <a:ext uri="{28A0092B-C50C-407E-A947-70E740481C1C}">
                <a14:useLocalDpi xmlns:a14="http://schemas.microsoft.com/office/drawing/2010/main" val="0"/>
              </a:ext>
            </a:extLst>
          </a:blip>
          <a:srcRect/>
          <a:stretch>
            <a:fillRect/>
          </a:stretch>
        </p:blipFill>
        <p:spPr bwMode="auto">
          <a:xfrm>
            <a:off x="1533525" y="838200"/>
            <a:ext cx="9317420" cy="5883275"/>
          </a:xfrm>
          <a:prstGeom prst="rect">
            <a:avLst/>
          </a:prstGeom>
          <a:noFill/>
        </p:spPr>
      </p:pic>
    </p:spTree>
    <p:extLst>
      <p:ext uri="{BB962C8B-B14F-4D97-AF65-F5344CB8AC3E}">
        <p14:creationId xmlns:p14="http://schemas.microsoft.com/office/powerpoint/2010/main" val="39892395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Autofit/>
          </a:bodyPr>
          <a:lstStyle/>
          <a:p>
            <a:r>
              <a:rPr lang="da-DK" dirty="0"/>
              <a:t>Mange SMV’er på SKI’s indkøbsaftaler </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38</a:t>
            </a:fld>
            <a:endParaRPr lang="da-DK" dirty="0"/>
          </a:p>
        </p:txBody>
      </p:sp>
      <p:sp>
        <p:nvSpPr>
          <p:cNvPr id="5" name="Pladsholder til tekst 4"/>
          <p:cNvSpPr>
            <a:spLocks noGrp="1"/>
          </p:cNvSpPr>
          <p:nvPr>
            <p:ph type="body" sz="quarter" idx="11"/>
          </p:nvPr>
        </p:nvSpPr>
        <p:spPr/>
        <p:txBody>
          <a:bodyPr>
            <a:normAutofit fontScale="92500" lnSpcReduction="10000"/>
          </a:bodyPr>
          <a:lstStyle/>
          <a:p>
            <a:pPr marL="285750" indent="-285750">
              <a:buFont typeface="Arial" panose="020B0604020202020204" pitchFamily="34" charset="0"/>
              <a:buChar char="•"/>
            </a:pPr>
            <a:r>
              <a:rPr lang="da-DK" sz="2000" dirty="0"/>
              <a:t>SKI har 300 forskellige leverandører. </a:t>
            </a:r>
          </a:p>
          <a:p>
            <a:pPr marL="285750" indent="-285750">
              <a:buFont typeface="Arial" panose="020B0604020202020204" pitchFamily="34" charset="0"/>
              <a:buChar char="•"/>
            </a:pPr>
            <a:r>
              <a:rPr lang="da-DK" sz="2000" dirty="0"/>
              <a:t>Selv om rammeaftalerne typisk er målrettet modne og konsoliderede markeder, er det ikke kun store virksomheder, der bliver SKI-leverandør. </a:t>
            </a:r>
          </a:p>
          <a:p>
            <a:pPr marL="285750" indent="-285750">
              <a:buFont typeface="Arial" panose="020B0604020202020204" pitchFamily="34" charset="0"/>
              <a:buChar char="•"/>
            </a:pPr>
            <a:r>
              <a:rPr lang="da-DK" sz="2000" dirty="0"/>
              <a:t>SMV’er er ofte konkurrencedygtige og mange mindre leverandører vinder kontrakter hos SKI: </a:t>
            </a:r>
          </a:p>
          <a:p>
            <a:pPr marL="971550" lvl="1" indent="-285750"/>
            <a:r>
              <a:rPr lang="da-DK" dirty="0"/>
              <a:t>8 pct. af leverandørerne har færre end 10 ansatte</a:t>
            </a:r>
          </a:p>
          <a:p>
            <a:pPr marL="971550" lvl="1" indent="-285750"/>
            <a:r>
              <a:rPr lang="da-DK" dirty="0"/>
              <a:t>40 pct. af leverandørerne har færre end 50 ansatte </a:t>
            </a:r>
          </a:p>
          <a:p>
            <a:pPr marL="971550" lvl="1" indent="-285750"/>
            <a:r>
              <a:rPr lang="da-DK" dirty="0"/>
              <a:t>75 pct. af leverandørerne har færre end 200 ansatte.</a:t>
            </a:r>
          </a:p>
          <a:p>
            <a:pPr marL="285750" indent="-285750">
              <a:buFont typeface="Arial" panose="020B0604020202020204" pitchFamily="34" charset="0"/>
              <a:buChar char="•"/>
            </a:pPr>
            <a:endParaRPr lang="da-DK" sz="2000" dirty="0"/>
          </a:p>
          <a:p>
            <a:pPr marL="285750" indent="-285750">
              <a:buFont typeface="Arial" panose="020B0604020202020204" pitchFamily="34" charset="0"/>
              <a:buChar char="•"/>
            </a:pPr>
            <a:r>
              <a:rPr lang="da-DK" sz="2000" dirty="0"/>
              <a:t>Der er herudover en række konsortier på SKI’s kontrakter, særligt inden for rådgivning. Konsortierne består typisk af mindre virksomheder.</a:t>
            </a:r>
          </a:p>
          <a:p>
            <a:pPr marL="285750" indent="-285750">
              <a:buFont typeface="Arial" panose="020B0604020202020204" pitchFamily="34" charset="0"/>
              <a:buChar char="•"/>
            </a:pPr>
            <a:r>
              <a:rPr lang="da-DK" sz="2000" dirty="0"/>
              <a:t>I SKI’s kontrakter gør vi meget ud af at beskrive, hvordan leverandører kan benytte sig af mindre underleverandører. </a:t>
            </a:r>
          </a:p>
        </p:txBody>
      </p:sp>
      <p:pic>
        <p:nvPicPr>
          <p:cNvPr id="13" name="Pladsholder til billede 12"/>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8" name="Pladsholder til tekst 4"/>
          <p:cNvSpPr txBox="1">
            <a:spLocks/>
          </p:cNvSpPr>
          <p:nvPr/>
        </p:nvSpPr>
        <p:spPr>
          <a:xfrm>
            <a:off x="838200" y="5896121"/>
            <a:ext cx="6113106" cy="92045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chemeClr val="accent4"/>
              </a:buClr>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da-DK" sz="2000" dirty="0"/>
          </a:p>
        </p:txBody>
      </p:sp>
    </p:spTree>
    <p:extLst>
      <p:ext uri="{BB962C8B-B14F-4D97-AF65-F5344CB8AC3E}">
        <p14:creationId xmlns:p14="http://schemas.microsoft.com/office/powerpoint/2010/main" val="10401298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p:txBody>
          <a:bodyPr/>
          <a:lstStyle/>
          <a:p>
            <a:r>
              <a:rPr lang="da-DK" dirty="0"/>
              <a:t>Opdeling af kontrakter </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39</a:t>
            </a:fld>
            <a:endParaRPr lang="da-DK" dirty="0"/>
          </a:p>
        </p:txBody>
      </p:sp>
      <p:sp>
        <p:nvSpPr>
          <p:cNvPr id="5" name="Pladsholder til tekst 4"/>
          <p:cNvSpPr>
            <a:spLocks noGrp="1"/>
          </p:cNvSpPr>
          <p:nvPr>
            <p:ph type="body" sz="quarter" idx="11"/>
          </p:nvPr>
        </p:nvSpPr>
        <p:spPr/>
        <p:txBody>
          <a:bodyPr>
            <a:normAutofit lnSpcReduction="10000"/>
          </a:bodyPr>
          <a:lstStyle/>
          <a:p>
            <a:pPr marL="285750" indent="-285750">
              <a:buFont typeface="Arial" panose="020B0604020202020204" pitchFamily="34" charset="0"/>
              <a:buChar char="•"/>
            </a:pPr>
            <a:r>
              <a:rPr lang="da-DK" sz="2000" dirty="0"/>
              <a:t>SKI’s udbud starter med en markedsanalyse.</a:t>
            </a:r>
          </a:p>
          <a:p>
            <a:pPr marL="285750" indent="-285750">
              <a:buFont typeface="Arial" panose="020B0604020202020204" pitchFamily="34" charset="0"/>
              <a:buChar char="•"/>
            </a:pPr>
            <a:r>
              <a:rPr lang="da-DK" sz="2000" dirty="0"/>
              <a:t>Vi ser blandt andet på, om mindre producenter selv står for salget eller sælger via forhandlere.</a:t>
            </a:r>
          </a:p>
          <a:p>
            <a:pPr marL="285750" indent="-285750">
              <a:buFont typeface="Arial" panose="020B0604020202020204" pitchFamily="34" charset="0"/>
              <a:buChar char="•"/>
            </a:pPr>
            <a:r>
              <a:rPr lang="da-DK" sz="2000" dirty="0"/>
              <a:t>Ud fra analysen vurderer SKI, hvordan et udbud bedst tilrettelægges, så der skabes mest mulig konkurrence.</a:t>
            </a:r>
          </a:p>
          <a:p>
            <a:pPr marL="285750" indent="-285750">
              <a:buFont typeface="Arial" panose="020B0604020202020204" pitchFamily="34" charset="0"/>
              <a:buChar char="•"/>
            </a:pPr>
            <a:r>
              <a:rPr lang="da-DK" sz="2000" dirty="0"/>
              <a:t>Mange af SKI’s aftaler er opdelt i delaftaler. </a:t>
            </a:r>
          </a:p>
          <a:p>
            <a:pPr marL="971550" lvl="1" indent="-285750"/>
            <a:r>
              <a:rPr lang="da-DK" dirty="0"/>
              <a:t>Eksempelvis er aftalen på vikarydelser opdelt i bl.a. Basissygeplejersker og Sygeplejersker med speciale. </a:t>
            </a:r>
          </a:p>
          <a:p>
            <a:pPr marL="971550" lvl="1" indent="-285750"/>
            <a:r>
              <a:rPr lang="da-DK" dirty="0"/>
              <a:t>Vikarbureauerne kan byde ind med sygeplejersker, der ikke kan dække begge kategorier.</a:t>
            </a:r>
          </a:p>
          <a:p>
            <a:pPr marL="971550" lvl="1" indent="-285750"/>
            <a:r>
              <a:rPr lang="da-DK" dirty="0"/>
              <a:t>Delaftalerne er også opdelt geografisk.</a:t>
            </a:r>
          </a:p>
          <a:p>
            <a:endParaRPr lang="da-DK" sz="2000" dirty="0"/>
          </a:p>
          <a:p>
            <a:pPr marL="342900" indent="-342900">
              <a:buFont typeface="Arial" panose="020B0604020202020204" pitchFamily="34" charset="0"/>
              <a:buChar char="•"/>
            </a:pPr>
            <a:r>
              <a:rPr lang="da-DK" sz="2000" dirty="0"/>
              <a:t>SKI har samlet ca. 55 rammeaftaler med godt 130 delaftaler.</a:t>
            </a:r>
          </a:p>
        </p:txBody>
      </p:sp>
    </p:spTree>
    <p:extLst>
      <p:ext uri="{BB962C8B-B14F-4D97-AF65-F5344CB8AC3E}">
        <p14:creationId xmlns:p14="http://schemas.microsoft.com/office/powerpoint/2010/main" val="36193190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Fakta om SKI</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4</a:t>
            </a:fld>
            <a:endParaRPr lang="da-DK" dirty="0"/>
          </a:p>
        </p:txBody>
      </p:sp>
      <p:sp>
        <p:nvSpPr>
          <p:cNvPr id="5" name="Pladsholder til tekst 4"/>
          <p:cNvSpPr>
            <a:spLocks noGrp="1"/>
          </p:cNvSpPr>
          <p:nvPr>
            <p:ph type="body" sz="quarter" idx="13"/>
          </p:nvPr>
        </p:nvSpPr>
        <p:spPr/>
        <p:txBody>
          <a:bodyPr>
            <a:normAutofit/>
          </a:bodyPr>
          <a:lstStyle/>
          <a:p>
            <a:r>
              <a:rPr lang="da-DK" sz="2000" dirty="0"/>
              <a:t>Hvert år køber den offentlige sektor ind for </a:t>
            </a:r>
            <a:r>
              <a:rPr lang="da-DK" sz="2000" b="1" dirty="0"/>
              <a:t>ca. 300 mia. </a:t>
            </a:r>
            <a:r>
              <a:rPr lang="da-DK" sz="2000" dirty="0"/>
              <a:t>kr.</a:t>
            </a:r>
            <a:r>
              <a:rPr lang="da-DK" sz="2000" b="1" dirty="0"/>
              <a:t> </a:t>
            </a:r>
            <a:r>
              <a:rPr lang="da-DK" sz="2000" dirty="0"/>
              <a:t>hos private virksomheder </a:t>
            </a:r>
          </a:p>
          <a:p>
            <a:r>
              <a:rPr lang="da-DK" sz="2000" dirty="0"/>
              <a:t>SKI leverer et markant besparelsespotentiale til den offentlige sektor på mere </a:t>
            </a:r>
            <a:r>
              <a:rPr lang="da-DK" sz="2000" b="1" dirty="0"/>
              <a:t>end én milliard kroner </a:t>
            </a:r>
            <a:r>
              <a:rPr lang="da-DK" sz="2000" dirty="0"/>
              <a:t>om året</a:t>
            </a:r>
          </a:p>
          <a:p>
            <a:r>
              <a:rPr lang="da-DK" sz="2000" dirty="0"/>
              <a:t>Dertil kommer, at den enkelte kommune mv. kan bruge kræfterne på andet end egne udbud </a:t>
            </a:r>
          </a:p>
          <a:p>
            <a:endParaRPr lang="da-DK" sz="2000" dirty="0"/>
          </a:p>
          <a:p>
            <a:endParaRPr lang="da-DK" sz="2000" dirty="0"/>
          </a:p>
        </p:txBody>
      </p:sp>
      <p:pic>
        <p:nvPicPr>
          <p:cNvPr id="9" name="Pladsholder til billede 8"/>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9018" r="29018"/>
          <a:stretch>
            <a:fillRect/>
          </a:stretch>
        </p:blipFill>
        <p:spPr/>
      </p:pic>
    </p:spTree>
    <p:extLst>
      <p:ext uri="{BB962C8B-B14F-4D97-AF65-F5344CB8AC3E}">
        <p14:creationId xmlns:p14="http://schemas.microsoft.com/office/powerpoint/2010/main" val="2796947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p:pic>
      <p:sp>
        <p:nvSpPr>
          <p:cNvPr id="3" name="Titel 2"/>
          <p:cNvSpPr>
            <a:spLocks noGrp="1"/>
          </p:cNvSpPr>
          <p:nvPr>
            <p:ph type="title"/>
          </p:nvPr>
        </p:nvSpPr>
        <p:spPr/>
        <p:txBody>
          <a:bodyPr/>
          <a:lstStyle/>
          <a:p>
            <a:r>
              <a:rPr lang="da-DK" dirty="0"/>
              <a:t>SKI’s andel af det offentlige indkøb	</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40</a:t>
            </a:fld>
            <a:endParaRPr lang="da-DK" dirty="0"/>
          </a:p>
        </p:txBody>
      </p:sp>
      <p:sp>
        <p:nvSpPr>
          <p:cNvPr id="5" name="Pladsholder til tekst 4"/>
          <p:cNvSpPr>
            <a:spLocks noGrp="1"/>
          </p:cNvSpPr>
          <p:nvPr>
            <p:ph type="body" sz="quarter" idx="11"/>
          </p:nvPr>
        </p:nvSpPr>
        <p:spPr/>
        <p:txBody>
          <a:bodyPr>
            <a:normAutofit/>
          </a:bodyPr>
          <a:lstStyle/>
          <a:p>
            <a:pPr marL="285750" indent="-285750">
              <a:buFont typeface="Arial" panose="020B0604020202020204" pitchFamily="34" charset="0"/>
              <a:buChar char="•"/>
            </a:pPr>
            <a:r>
              <a:rPr lang="da-DK" dirty="0"/>
              <a:t>Konkurrence- og Forbrugerstyrelsen har opgjort, at den offentlige sektor køber varer og tjenester hos private virksomheder for næsten 300 mia. kr. om året</a:t>
            </a:r>
          </a:p>
          <a:p>
            <a:pPr marL="285750" indent="-285750">
              <a:buFont typeface="Arial" panose="020B0604020202020204" pitchFamily="34" charset="0"/>
              <a:buChar char="•"/>
            </a:pPr>
            <a:r>
              <a:rPr lang="da-DK" dirty="0"/>
              <a:t>Omsætningen på SKI’s aftaler er knap 6 mia. kr., og SKI dækker dermed ca. 2 pct. af det offentlige indkøb</a:t>
            </a:r>
          </a:p>
          <a:p>
            <a:pPr marL="285750" indent="-285750">
              <a:buFont typeface="Arial" panose="020B0604020202020204" pitchFamily="34" charset="0"/>
              <a:buChar char="•"/>
            </a:pPr>
            <a:r>
              <a:rPr lang="da-DK" dirty="0"/>
              <a:t>Størstedelen af SKI’s nuværende aftaleportefølje dækker indkøb af </a:t>
            </a:r>
            <a:r>
              <a:rPr lang="da-DK" b="1" dirty="0"/>
              <a:t>standardiserede varer </a:t>
            </a:r>
            <a:r>
              <a:rPr lang="da-DK" dirty="0"/>
              <a:t>fx computere, tablets, rengørings – og forbrugsartikler, kontorvarer, møbler og fødevarer. SKI’s forskellige indkøbsaftaler udgør hver især mindre end 5 pct. af den samlede efterspørgsel i Danmark (både offentlig og privat) på de enkelte markeder</a:t>
            </a:r>
          </a:p>
          <a:p>
            <a:pPr marL="285750" indent="-285750">
              <a:buFont typeface="Arial" panose="020B0604020202020204" pitchFamily="34" charset="0"/>
              <a:buChar char="•"/>
            </a:pPr>
            <a:r>
              <a:rPr lang="da-DK" dirty="0"/>
              <a:t>En mindre del af SKI’s aftaleportefølje omfatter </a:t>
            </a:r>
            <a:r>
              <a:rPr lang="da-DK" b="1" dirty="0"/>
              <a:t>tjenesteydelser</a:t>
            </a:r>
            <a:r>
              <a:rPr lang="da-DK" dirty="0"/>
              <a:t>, såsom it-konsulenter, managementkonsulenter, arkitekter og ingeniører. Set i forhold til det statslige, regionale og kommunale indkøb udgør SKI’s aftaler på managementkonsulenter, arkitekter og ingeniører omkring 2 pct. </a:t>
            </a:r>
            <a:r>
              <a:rPr lang="da-DK" b="1" dirty="0"/>
              <a:t>På it-konsulenter </a:t>
            </a:r>
            <a:r>
              <a:rPr lang="da-DK" dirty="0"/>
              <a:t>dækker SKI ca. 9 pct. af den statslige, regionale og kommunale efterspørgsel</a:t>
            </a:r>
          </a:p>
          <a:p>
            <a:pPr marL="285750" indent="-285750">
              <a:buFont typeface="Arial" panose="020B0604020202020204" pitchFamily="34" charset="0"/>
              <a:buChar char="•"/>
            </a:pPr>
            <a:endParaRPr lang="da-DK" dirty="0"/>
          </a:p>
          <a:p>
            <a:endParaRPr lang="da-DK" dirty="0"/>
          </a:p>
        </p:txBody>
      </p:sp>
    </p:spTree>
    <p:extLst>
      <p:ext uri="{BB962C8B-B14F-4D97-AF65-F5344CB8AC3E}">
        <p14:creationId xmlns:p14="http://schemas.microsoft.com/office/powerpoint/2010/main" val="3004583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cstate="print">
            <a:alphaModFix amt="10000"/>
            <a:extLst>
              <a:ext uri="{28A0092B-C50C-407E-A947-70E740481C1C}">
                <a14:useLocalDpi xmlns:a14="http://schemas.microsoft.com/office/drawing/2010/main" val="0"/>
              </a:ext>
            </a:extLst>
          </a:blip>
          <a:stretch>
            <a:fillRect/>
          </a:stretch>
        </p:blipFill>
        <p:spPr>
          <a:xfrm>
            <a:off x="-1748363" y="-1388365"/>
            <a:ext cx="16280080" cy="9157545"/>
          </a:xfrm>
          <a:prstGeom prst="rect">
            <a:avLst/>
          </a:prstGeom>
        </p:spPr>
      </p:pic>
      <p:sp>
        <p:nvSpPr>
          <p:cNvPr id="10" name="Titel 2"/>
          <p:cNvSpPr txBox="1">
            <a:spLocks/>
          </p:cNvSpPr>
          <p:nvPr/>
        </p:nvSpPr>
        <p:spPr>
          <a:xfrm>
            <a:off x="838199" y="575284"/>
            <a:ext cx="7766155" cy="108381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kern="1200">
                <a:solidFill>
                  <a:schemeClr val="tx2"/>
                </a:solidFill>
                <a:latin typeface="+mj-lt"/>
                <a:ea typeface="+mj-ea"/>
                <a:cs typeface="+mj-cs"/>
              </a:defRPr>
            </a:lvl1pPr>
          </a:lstStyle>
          <a:p>
            <a:pPr>
              <a:buClr>
                <a:srgbClr val="073951"/>
              </a:buClr>
              <a:buSzPct val="120000"/>
            </a:pPr>
            <a:endParaRPr lang="da-DK" sz="2000" noProof="1">
              <a:solidFill>
                <a:srgbClr val="004A64"/>
              </a:solidFill>
              <a:ea typeface="Arial Black" charset="0"/>
              <a:cs typeface="Arial Black" charset="0"/>
            </a:endParaRPr>
          </a:p>
        </p:txBody>
      </p:sp>
      <p:sp>
        <p:nvSpPr>
          <p:cNvPr id="2" name="TextBox 1"/>
          <p:cNvSpPr txBox="1"/>
          <p:nvPr/>
        </p:nvSpPr>
        <p:spPr>
          <a:xfrm>
            <a:off x="939619" y="2720731"/>
            <a:ext cx="1539970" cy="461665"/>
          </a:xfrm>
          <a:prstGeom prst="rect">
            <a:avLst/>
          </a:prstGeom>
          <a:noFill/>
        </p:spPr>
        <p:txBody>
          <a:bodyPr wrap="square" rtlCol="0">
            <a:spAutoFit/>
          </a:bodyPr>
          <a:lstStyle/>
          <a:p>
            <a:pPr algn="ctr">
              <a:buClr>
                <a:srgbClr val="073951"/>
              </a:buClr>
              <a:buSzPct val="120000"/>
            </a:pPr>
            <a:r>
              <a:rPr lang="da-DK" sz="2400" b="1" spc="-150" dirty="0">
                <a:solidFill>
                  <a:srgbClr val="EDBF15"/>
                </a:solidFill>
              </a:rPr>
              <a:t>≈19</a:t>
            </a:r>
            <a:endParaRPr lang="en-US" sz="2400" b="1" spc="-150" noProof="1">
              <a:solidFill>
                <a:srgbClr val="EDBF15"/>
              </a:solidFill>
              <a:cs typeface="Arial"/>
            </a:endParaRPr>
          </a:p>
        </p:txBody>
      </p:sp>
      <p:sp>
        <p:nvSpPr>
          <p:cNvPr id="5" name="TextBox 4"/>
          <p:cNvSpPr txBox="1"/>
          <p:nvPr/>
        </p:nvSpPr>
        <p:spPr>
          <a:xfrm>
            <a:off x="1037763" y="3130387"/>
            <a:ext cx="1538706" cy="338554"/>
          </a:xfrm>
          <a:prstGeom prst="rect">
            <a:avLst/>
          </a:prstGeom>
          <a:noFill/>
        </p:spPr>
        <p:txBody>
          <a:bodyPr wrap="square" rtlCol="0">
            <a:spAutoFit/>
          </a:bodyPr>
          <a:lstStyle/>
          <a:p>
            <a:pPr algn="ctr">
              <a:buClr>
                <a:srgbClr val="073951"/>
              </a:buClr>
              <a:buSzPct val="120000"/>
            </a:pPr>
            <a:r>
              <a:rPr lang="da-DK" sz="1600" b="1" dirty="0">
                <a:solidFill>
                  <a:srgbClr val="EDBF15"/>
                </a:solidFill>
                <a:latin typeface="+mj-lt"/>
              </a:rPr>
              <a:t>udbud om året</a:t>
            </a:r>
          </a:p>
        </p:txBody>
      </p:sp>
      <p:grpSp>
        <p:nvGrpSpPr>
          <p:cNvPr id="4" name="Group 3"/>
          <p:cNvGrpSpPr/>
          <p:nvPr/>
        </p:nvGrpSpPr>
        <p:grpSpPr>
          <a:xfrm>
            <a:off x="1235348" y="1636965"/>
            <a:ext cx="1171977" cy="1026532"/>
            <a:chOff x="3143854" y="818665"/>
            <a:chExt cx="1782125" cy="1560959"/>
          </a:xfrm>
        </p:grpSpPr>
        <p:sp>
          <p:nvSpPr>
            <p:cNvPr id="24" name="Oval 23"/>
            <p:cNvSpPr/>
            <p:nvPr/>
          </p:nvSpPr>
          <p:spPr>
            <a:xfrm>
              <a:off x="3236133" y="818665"/>
              <a:ext cx="1560959" cy="1560959"/>
            </a:xfrm>
            <a:prstGeom prst="ellipse">
              <a:avLst/>
            </a:prstGeom>
            <a:solidFill>
              <a:srgbClr val="EDB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854" y="1105713"/>
              <a:ext cx="1782125" cy="1002445"/>
            </a:xfrm>
            <a:prstGeom prst="rect">
              <a:avLst/>
            </a:prstGeom>
          </p:spPr>
        </p:pic>
      </p:grpSp>
      <p:sp>
        <p:nvSpPr>
          <p:cNvPr id="13" name="TextBox 12"/>
          <p:cNvSpPr txBox="1"/>
          <p:nvPr/>
        </p:nvSpPr>
        <p:spPr>
          <a:xfrm>
            <a:off x="6559815" y="2728743"/>
            <a:ext cx="1773951" cy="461665"/>
          </a:xfrm>
          <a:prstGeom prst="rect">
            <a:avLst/>
          </a:prstGeom>
          <a:noFill/>
        </p:spPr>
        <p:txBody>
          <a:bodyPr wrap="square" rtlCol="0">
            <a:spAutoFit/>
          </a:bodyPr>
          <a:lstStyle/>
          <a:p>
            <a:pPr algn="ctr">
              <a:buClr>
                <a:srgbClr val="073951"/>
              </a:buClr>
              <a:buSzPct val="120000"/>
            </a:pPr>
            <a:r>
              <a:rPr lang="da-DK" sz="2400" b="1" spc="-150" dirty="0">
                <a:solidFill>
                  <a:srgbClr val="6AC3AD"/>
                </a:solidFill>
              </a:rPr>
              <a:t>1.300+</a:t>
            </a:r>
            <a:endParaRPr lang="en-US" sz="2400" b="1" spc="-150" noProof="1">
              <a:solidFill>
                <a:srgbClr val="6AC3AD"/>
              </a:solidFill>
              <a:cs typeface="Arial"/>
            </a:endParaRPr>
          </a:p>
        </p:txBody>
      </p:sp>
      <p:sp>
        <p:nvSpPr>
          <p:cNvPr id="14" name="TextBox 13"/>
          <p:cNvSpPr txBox="1"/>
          <p:nvPr/>
        </p:nvSpPr>
        <p:spPr>
          <a:xfrm>
            <a:off x="6391677" y="3146863"/>
            <a:ext cx="2145592" cy="338554"/>
          </a:xfrm>
          <a:prstGeom prst="rect">
            <a:avLst/>
          </a:prstGeom>
          <a:noFill/>
        </p:spPr>
        <p:txBody>
          <a:bodyPr wrap="square" rtlCol="0">
            <a:spAutoFit/>
          </a:bodyPr>
          <a:lstStyle/>
          <a:p>
            <a:pPr algn="ctr">
              <a:buClr>
                <a:srgbClr val="073951"/>
              </a:buClr>
              <a:buSzPct val="120000"/>
            </a:pPr>
            <a:r>
              <a:rPr lang="da-DK" sz="1600" b="1" dirty="0">
                <a:solidFill>
                  <a:srgbClr val="6AC3AD"/>
                </a:solidFill>
              </a:rPr>
              <a:t>kunder</a:t>
            </a:r>
          </a:p>
        </p:txBody>
      </p:sp>
      <p:grpSp>
        <p:nvGrpSpPr>
          <p:cNvPr id="28" name="Group 27"/>
          <p:cNvGrpSpPr/>
          <p:nvPr/>
        </p:nvGrpSpPr>
        <p:grpSpPr>
          <a:xfrm>
            <a:off x="6887469" y="1636965"/>
            <a:ext cx="1171975" cy="1026532"/>
            <a:chOff x="3143856" y="818665"/>
            <a:chExt cx="1782122" cy="1560959"/>
          </a:xfrm>
        </p:grpSpPr>
        <p:sp>
          <p:nvSpPr>
            <p:cNvPr id="29" name="Oval 28"/>
            <p:cNvSpPr/>
            <p:nvPr/>
          </p:nvSpPr>
          <p:spPr>
            <a:xfrm>
              <a:off x="3236133" y="818665"/>
              <a:ext cx="1560959" cy="1560959"/>
            </a:xfrm>
            <a:prstGeom prst="ellipse">
              <a:avLst/>
            </a:prstGeom>
            <a:solidFill>
              <a:srgbClr val="6AC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3856" y="1105713"/>
              <a:ext cx="1782122" cy="1002444"/>
            </a:xfrm>
            <a:prstGeom prst="rect">
              <a:avLst/>
            </a:prstGeom>
          </p:spPr>
        </p:pic>
      </p:grpSp>
      <p:sp>
        <p:nvSpPr>
          <p:cNvPr id="16" name="TextBox 15"/>
          <p:cNvSpPr txBox="1"/>
          <p:nvPr/>
        </p:nvSpPr>
        <p:spPr>
          <a:xfrm>
            <a:off x="9158727" y="3163339"/>
            <a:ext cx="2086849" cy="338554"/>
          </a:xfrm>
          <a:prstGeom prst="rect">
            <a:avLst/>
          </a:prstGeom>
          <a:noFill/>
        </p:spPr>
        <p:txBody>
          <a:bodyPr wrap="square" rtlCol="0">
            <a:spAutoFit/>
          </a:bodyPr>
          <a:lstStyle/>
          <a:p>
            <a:pPr algn="ctr">
              <a:buClr>
                <a:srgbClr val="073951"/>
              </a:buClr>
              <a:buSzPct val="120000"/>
            </a:pPr>
            <a:r>
              <a:rPr lang="da-DK" sz="1600" b="1" dirty="0">
                <a:solidFill>
                  <a:srgbClr val="DF4777"/>
                </a:solidFill>
                <a:latin typeface="+mj-lt"/>
              </a:rPr>
              <a:t>i </a:t>
            </a:r>
            <a:r>
              <a:rPr lang="da-DK" sz="1600" b="1" dirty="0">
                <a:solidFill>
                  <a:srgbClr val="DF4777"/>
                </a:solidFill>
              </a:rPr>
              <a:t>omsætning</a:t>
            </a:r>
            <a:r>
              <a:rPr lang="da-DK" sz="1600" b="1" dirty="0">
                <a:solidFill>
                  <a:srgbClr val="DF4777"/>
                </a:solidFill>
                <a:latin typeface="+mj-lt"/>
              </a:rPr>
              <a:t> </a:t>
            </a:r>
            <a:r>
              <a:rPr lang="da-DK" sz="1600" b="1" dirty="0">
                <a:solidFill>
                  <a:srgbClr val="DF4777"/>
                </a:solidFill>
              </a:rPr>
              <a:t>om året</a:t>
            </a:r>
          </a:p>
        </p:txBody>
      </p:sp>
      <p:grpSp>
        <p:nvGrpSpPr>
          <p:cNvPr id="31" name="Group 30"/>
          <p:cNvGrpSpPr/>
          <p:nvPr/>
        </p:nvGrpSpPr>
        <p:grpSpPr>
          <a:xfrm>
            <a:off x="9640579" y="1636965"/>
            <a:ext cx="1031704" cy="1026532"/>
            <a:chOff x="3228268" y="818665"/>
            <a:chExt cx="1568824" cy="1560959"/>
          </a:xfrm>
        </p:grpSpPr>
        <p:sp>
          <p:nvSpPr>
            <p:cNvPr id="32" name="Oval 31"/>
            <p:cNvSpPr/>
            <p:nvPr/>
          </p:nvSpPr>
          <p:spPr>
            <a:xfrm>
              <a:off x="3236133" y="818665"/>
              <a:ext cx="1560959" cy="1560959"/>
            </a:xfrm>
            <a:prstGeom prst="ellipse">
              <a:avLst/>
            </a:prstGeom>
            <a:solidFill>
              <a:srgbClr val="DF47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8268" y="1211616"/>
              <a:ext cx="1524011" cy="857255"/>
            </a:xfrm>
            <a:prstGeom prst="rect">
              <a:avLst/>
            </a:prstGeom>
          </p:spPr>
        </p:pic>
      </p:grpSp>
      <p:sp>
        <p:nvSpPr>
          <p:cNvPr id="17" name="TextBox 16"/>
          <p:cNvSpPr txBox="1"/>
          <p:nvPr/>
        </p:nvSpPr>
        <p:spPr>
          <a:xfrm>
            <a:off x="1966014" y="5052550"/>
            <a:ext cx="2718362" cy="461665"/>
          </a:xfrm>
          <a:prstGeom prst="rect">
            <a:avLst/>
          </a:prstGeom>
          <a:noFill/>
        </p:spPr>
        <p:txBody>
          <a:bodyPr wrap="square" rtlCol="0">
            <a:spAutoFit/>
          </a:bodyPr>
          <a:lstStyle/>
          <a:p>
            <a:pPr algn="ctr">
              <a:buClr>
                <a:srgbClr val="073951"/>
              </a:buClr>
              <a:buSzPct val="120000"/>
            </a:pPr>
            <a:r>
              <a:rPr lang="da-DK" sz="2400" b="1" spc="-150" dirty="0">
                <a:solidFill>
                  <a:srgbClr val="004A64"/>
                </a:solidFill>
              </a:rPr>
              <a:t>1 mia. kr.</a:t>
            </a:r>
            <a:endParaRPr lang="en-US" sz="2400" b="1" spc="-150" noProof="1">
              <a:solidFill>
                <a:srgbClr val="004A64"/>
              </a:solidFill>
              <a:cs typeface="Arial"/>
            </a:endParaRPr>
          </a:p>
        </p:txBody>
      </p:sp>
      <p:sp>
        <p:nvSpPr>
          <p:cNvPr id="18" name="TextBox 17"/>
          <p:cNvSpPr txBox="1"/>
          <p:nvPr/>
        </p:nvSpPr>
        <p:spPr>
          <a:xfrm>
            <a:off x="1762814" y="5452459"/>
            <a:ext cx="3124762" cy="584775"/>
          </a:xfrm>
          <a:prstGeom prst="rect">
            <a:avLst/>
          </a:prstGeom>
          <a:noFill/>
        </p:spPr>
        <p:txBody>
          <a:bodyPr wrap="square" rtlCol="0">
            <a:spAutoFit/>
          </a:bodyPr>
          <a:lstStyle/>
          <a:p>
            <a:pPr algn="ctr">
              <a:buClr>
                <a:srgbClr val="073951"/>
              </a:buClr>
              <a:buSzPct val="120000"/>
            </a:pPr>
            <a:r>
              <a:rPr lang="da-DK" sz="1600" b="1" dirty="0">
                <a:solidFill>
                  <a:srgbClr val="004A64"/>
                </a:solidFill>
              </a:rPr>
              <a:t>om året i besparelses-</a:t>
            </a:r>
          </a:p>
          <a:p>
            <a:pPr algn="ctr">
              <a:buClr>
                <a:srgbClr val="073951"/>
              </a:buClr>
              <a:buSzPct val="120000"/>
            </a:pPr>
            <a:r>
              <a:rPr lang="da-DK" sz="1600" b="1" dirty="0">
                <a:solidFill>
                  <a:srgbClr val="004A64"/>
                </a:solidFill>
              </a:rPr>
              <a:t>potentiale </a:t>
            </a:r>
          </a:p>
        </p:txBody>
      </p:sp>
      <p:grpSp>
        <p:nvGrpSpPr>
          <p:cNvPr id="34" name="Group 33"/>
          <p:cNvGrpSpPr/>
          <p:nvPr/>
        </p:nvGrpSpPr>
        <p:grpSpPr>
          <a:xfrm>
            <a:off x="2680609" y="3908690"/>
            <a:ext cx="1289173" cy="1026532"/>
            <a:chOff x="3054750" y="949840"/>
            <a:chExt cx="1960335" cy="1560959"/>
          </a:xfrm>
        </p:grpSpPr>
        <p:sp>
          <p:nvSpPr>
            <p:cNvPr id="35" name="Oval 34"/>
            <p:cNvSpPr/>
            <p:nvPr/>
          </p:nvSpPr>
          <p:spPr>
            <a:xfrm>
              <a:off x="3236134" y="949840"/>
              <a:ext cx="1560959" cy="1560959"/>
            </a:xfrm>
            <a:prstGeom prst="ellipse">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4750" y="1160530"/>
              <a:ext cx="1960335" cy="1102688"/>
            </a:xfrm>
            <a:prstGeom prst="rect">
              <a:avLst/>
            </a:prstGeom>
          </p:spPr>
        </p:pic>
      </p:grpSp>
      <p:sp>
        <p:nvSpPr>
          <p:cNvPr id="19" name="TextBox 18"/>
          <p:cNvSpPr txBox="1"/>
          <p:nvPr/>
        </p:nvSpPr>
        <p:spPr>
          <a:xfrm>
            <a:off x="4417260" y="5052550"/>
            <a:ext cx="3350791" cy="461665"/>
          </a:xfrm>
          <a:prstGeom prst="rect">
            <a:avLst/>
          </a:prstGeom>
          <a:noFill/>
        </p:spPr>
        <p:txBody>
          <a:bodyPr wrap="square" rtlCol="0">
            <a:spAutoFit/>
          </a:bodyPr>
          <a:lstStyle/>
          <a:p>
            <a:pPr algn="ctr">
              <a:buClr>
                <a:srgbClr val="073951"/>
              </a:buClr>
              <a:buSzPct val="120000"/>
            </a:pPr>
            <a:r>
              <a:rPr lang="da-DK" sz="2400" b="1" spc="-150" dirty="0">
                <a:solidFill>
                  <a:srgbClr val="637575"/>
                </a:solidFill>
              </a:rPr>
              <a:t>300</a:t>
            </a:r>
            <a:endParaRPr lang="en-US" sz="2400" b="1" spc="-150" noProof="1">
              <a:solidFill>
                <a:srgbClr val="637575"/>
              </a:solidFill>
              <a:cs typeface="Arial"/>
            </a:endParaRPr>
          </a:p>
        </p:txBody>
      </p:sp>
      <p:sp>
        <p:nvSpPr>
          <p:cNvPr id="20" name="TextBox 19"/>
          <p:cNvSpPr txBox="1"/>
          <p:nvPr/>
        </p:nvSpPr>
        <p:spPr>
          <a:xfrm>
            <a:off x="4840740" y="5468935"/>
            <a:ext cx="2520022" cy="584775"/>
          </a:xfrm>
          <a:prstGeom prst="rect">
            <a:avLst/>
          </a:prstGeom>
          <a:noFill/>
        </p:spPr>
        <p:txBody>
          <a:bodyPr wrap="square" rtlCol="0">
            <a:spAutoFit/>
          </a:bodyPr>
          <a:lstStyle/>
          <a:p>
            <a:pPr algn="ctr">
              <a:buClr>
                <a:srgbClr val="073951"/>
              </a:buClr>
              <a:buSzPct val="120000"/>
            </a:pPr>
            <a:r>
              <a:rPr lang="da-DK" sz="1600" b="1" dirty="0">
                <a:solidFill>
                  <a:srgbClr val="637575"/>
                </a:solidFill>
              </a:rPr>
              <a:t>virksomheder tilknyttet   SKI-aftalerne</a:t>
            </a:r>
          </a:p>
        </p:txBody>
      </p:sp>
      <p:grpSp>
        <p:nvGrpSpPr>
          <p:cNvPr id="37" name="Group 36"/>
          <p:cNvGrpSpPr/>
          <p:nvPr/>
        </p:nvGrpSpPr>
        <p:grpSpPr>
          <a:xfrm>
            <a:off x="5550100" y="3908690"/>
            <a:ext cx="1075272" cy="1026532"/>
            <a:chOff x="3236133" y="818665"/>
            <a:chExt cx="1635074" cy="1560959"/>
          </a:xfrm>
        </p:grpSpPr>
        <p:sp>
          <p:nvSpPr>
            <p:cNvPr id="38" name="Oval 37"/>
            <p:cNvSpPr/>
            <p:nvPr/>
          </p:nvSpPr>
          <p:spPr>
            <a:xfrm>
              <a:off x="3236133" y="818665"/>
              <a:ext cx="1560959" cy="1560959"/>
            </a:xfrm>
            <a:prstGeom prst="ellipse">
              <a:avLst/>
            </a:prstGeom>
            <a:solidFill>
              <a:srgbClr val="637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1096" y="1125043"/>
              <a:ext cx="1620111" cy="911312"/>
            </a:xfrm>
            <a:prstGeom prst="rect">
              <a:avLst/>
            </a:prstGeom>
          </p:spPr>
        </p:pic>
      </p:grpSp>
      <p:sp>
        <p:nvSpPr>
          <p:cNvPr id="21" name="TextBox 20"/>
          <p:cNvSpPr txBox="1"/>
          <p:nvPr/>
        </p:nvSpPr>
        <p:spPr>
          <a:xfrm>
            <a:off x="7178859" y="5028641"/>
            <a:ext cx="3350791" cy="461665"/>
          </a:xfrm>
          <a:prstGeom prst="rect">
            <a:avLst/>
          </a:prstGeom>
          <a:noFill/>
        </p:spPr>
        <p:txBody>
          <a:bodyPr wrap="square" rtlCol="0">
            <a:spAutoFit/>
          </a:bodyPr>
          <a:lstStyle/>
          <a:p>
            <a:pPr algn="ctr">
              <a:buClr>
                <a:srgbClr val="073951"/>
              </a:buClr>
              <a:buSzPct val="120000"/>
            </a:pPr>
            <a:r>
              <a:rPr lang="da-DK" sz="2400" b="1" spc="-150" dirty="0">
                <a:solidFill>
                  <a:srgbClr val="008080"/>
                </a:solidFill>
              </a:rPr>
              <a:t>120</a:t>
            </a:r>
            <a:endParaRPr lang="en-US" sz="2400" b="1" spc="-150" noProof="1">
              <a:solidFill>
                <a:srgbClr val="008080"/>
              </a:solidFill>
              <a:cs typeface="Arial"/>
            </a:endParaRPr>
          </a:p>
        </p:txBody>
      </p:sp>
      <p:sp>
        <p:nvSpPr>
          <p:cNvPr id="22" name="TextBox 21"/>
          <p:cNvSpPr txBox="1"/>
          <p:nvPr/>
        </p:nvSpPr>
        <p:spPr>
          <a:xfrm>
            <a:off x="7303846" y="5477177"/>
            <a:ext cx="3463291" cy="584775"/>
          </a:xfrm>
          <a:prstGeom prst="rect">
            <a:avLst/>
          </a:prstGeom>
          <a:noFill/>
        </p:spPr>
        <p:txBody>
          <a:bodyPr wrap="square" rtlCol="0">
            <a:spAutoFit/>
          </a:bodyPr>
          <a:lstStyle/>
          <a:p>
            <a:pPr algn="ctr">
              <a:buClr>
                <a:srgbClr val="073951"/>
              </a:buClr>
              <a:buSzPct val="120000"/>
            </a:pPr>
            <a:r>
              <a:rPr lang="da-DK" sz="1600" b="1" dirty="0">
                <a:solidFill>
                  <a:srgbClr val="008080"/>
                </a:solidFill>
              </a:rPr>
              <a:t>virksomheder</a:t>
            </a:r>
            <a:r>
              <a:rPr lang="da-DK" sz="1600" b="1" dirty="0">
                <a:solidFill>
                  <a:srgbClr val="008080"/>
                </a:solidFill>
                <a:latin typeface="+mj-lt"/>
              </a:rPr>
              <a:t> </a:t>
            </a:r>
            <a:r>
              <a:rPr lang="da-DK" sz="1600" b="1" dirty="0">
                <a:solidFill>
                  <a:srgbClr val="008080"/>
                </a:solidFill>
              </a:rPr>
              <a:t>med færre end 50 ansatte tilknyttet SKI-aftalerne </a:t>
            </a:r>
          </a:p>
        </p:txBody>
      </p:sp>
      <p:grpSp>
        <p:nvGrpSpPr>
          <p:cNvPr id="40" name="Group 39"/>
          <p:cNvGrpSpPr/>
          <p:nvPr/>
        </p:nvGrpSpPr>
        <p:grpSpPr>
          <a:xfrm>
            <a:off x="8311700" y="3895482"/>
            <a:ext cx="1075272" cy="1026532"/>
            <a:chOff x="3236133" y="818665"/>
            <a:chExt cx="1635074" cy="1560959"/>
          </a:xfrm>
        </p:grpSpPr>
        <p:sp>
          <p:nvSpPr>
            <p:cNvPr id="41" name="Oval 40"/>
            <p:cNvSpPr/>
            <p:nvPr/>
          </p:nvSpPr>
          <p:spPr>
            <a:xfrm>
              <a:off x="3236133" y="818665"/>
              <a:ext cx="1560959" cy="1560959"/>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1096" y="1125043"/>
              <a:ext cx="1620111" cy="911312"/>
            </a:xfrm>
            <a:prstGeom prst="rect">
              <a:avLst/>
            </a:prstGeom>
          </p:spPr>
        </p:pic>
      </p:grpSp>
      <p:grpSp>
        <p:nvGrpSpPr>
          <p:cNvPr id="25" name="Group 24"/>
          <p:cNvGrpSpPr/>
          <p:nvPr/>
        </p:nvGrpSpPr>
        <p:grpSpPr>
          <a:xfrm>
            <a:off x="4227899" y="1636965"/>
            <a:ext cx="1075273" cy="1026532"/>
            <a:chOff x="3236133" y="818665"/>
            <a:chExt cx="1635075" cy="1560959"/>
          </a:xfrm>
        </p:grpSpPr>
        <p:sp>
          <p:nvSpPr>
            <p:cNvPr id="26" name="Oval 25"/>
            <p:cNvSpPr/>
            <p:nvPr/>
          </p:nvSpPr>
          <p:spPr>
            <a:xfrm>
              <a:off x="3236133" y="818665"/>
              <a:ext cx="1560959" cy="1560959"/>
            </a:xfrm>
            <a:prstGeom prst="ellipse">
              <a:avLst/>
            </a:prstGeom>
            <a:solidFill>
              <a:srgbClr val="74C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1094" y="1151280"/>
              <a:ext cx="1620114" cy="911312"/>
            </a:xfrm>
            <a:prstGeom prst="rect">
              <a:avLst/>
            </a:prstGeom>
          </p:spPr>
        </p:pic>
      </p:grpSp>
      <p:sp>
        <p:nvSpPr>
          <p:cNvPr id="11" name="TextBox 10"/>
          <p:cNvSpPr txBox="1"/>
          <p:nvPr/>
        </p:nvSpPr>
        <p:spPr>
          <a:xfrm>
            <a:off x="4009552" y="2728743"/>
            <a:ext cx="1400792" cy="461665"/>
          </a:xfrm>
          <a:prstGeom prst="rect">
            <a:avLst/>
          </a:prstGeom>
          <a:noFill/>
        </p:spPr>
        <p:txBody>
          <a:bodyPr wrap="square" rtlCol="0">
            <a:spAutoFit/>
          </a:bodyPr>
          <a:lstStyle/>
          <a:p>
            <a:pPr algn="ctr">
              <a:buClr>
                <a:srgbClr val="073951"/>
              </a:buClr>
              <a:buSzPct val="120000"/>
            </a:pPr>
            <a:r>
              <a:rPr lang="da-DK" sz="2400" b="1" spc="-150" noProof="1">
                <a:solidFill>
                  <a:srgbClr val="74C1DC"/>
                </a:solidFill>
              </a:rPr>
              <a:t>40</a:t>
            </a:r>
            <a:endParaRPr lang="en-US" sz="2400" b="1" spc="-150" noProof="1">
              <a:solidFill>
                <a:srgbClr val="74C1DC"/>
              </a:solidFill>
              <a:cs typeface="Arial"/>
            </a:endParaRPr>
          </a:p>
        </p:txBody>
      </p:sp>
      <p:sp>
        <p:nvSpPr>
          <p:cNvPr id="12" name="TextBox 11"/>
          <p:cNvSpPr txBox="1"/>
          <p:nvPr/>
        </p:nvSpPr>
        <p:spPr>
          <a:xfrm>
            <a:off x="4026806" y="3138625"/>
            <a:ext cx="1523294" cy="338554"/>
          </a:xfrm>
          <a:prstGeom prst="rect">
            <a:avLst/>
          </a:prstGeom>
          <a:noFill/>
        </p:spPr>
        <p:txBody>
          <a:bodyPr wrap="square" rtlCol="0">
            <a:spAutoFit/>
          </a:bodyPr>
          <a:lstStyle/>
          <a:p>
            <a:pPr algn="ctr">
              <a:buClr>
                <a:srgbClr val="073951"/>
              </a:buClr>
              <a:buSzPct val="120000"/>
            </a:pPr>
            <a:r>
              <a:rPr lang="da-DK" sz="1600" b="1" dirty="0">
                <a:solidFill>
                  <a:srgbClr val="74C1DC"/>
                </a:solidFill>
              </a:rPr>
              <a:t>rammeaftaler</a:t>
            </a:r>
          </a:p>
        </p:txBody>
      </p:sp>
      <p:sp>
        <p:nvSpPr>
          <p:cNvPr id="56" name="TextBox 55"/>
          <p:cNvSpPr txBox="1"/>
          <p:nvPr/>
        </p:nvSpPr>
        <p:spPr>
          <a:xfrm>
            <a:off x="8409276" y="2728743"/>
            <a:ext cx="3585749" cy="461665"/>
          </a:xfrm>
          <a:prstGeom prst="rect">
            <a:avLst/>
          </a:prstGeom>
          <a:noFill/>
        </p:spPr>
        <p:txBody>
          <a:bodyPr wrap="square" rtlCol="0">
            <a:spAutoFit/>
          </a:bodyPr>
          <a:lstStyle/>
          <a:p>
            <a:pPr algn="ctr">
              <a:buClr>
                <a:srgbClr val="073951"/>
              </a:buClr>
              <a:buSzPct val="120000"/>
            </a:pPr>
            <a:r>
              <a:rPr lang="da-DK" sz="2400" b="1" spc="-150" dirty="0">
                <a:solidFill>
                  <a:srgbClr val="DF4777"/>
                </a:solidFill>
              </a:rPr>
              <a:t>6 mia. kr.</a:t>
            </a:r>
            <a:endParaRPr lang="en-US" sz="2400" b="1" spc="-150" noProof="1">
              <a:solidFill>
                <a:srgbClr val="DF4777"/>
              </a:solidFill>
              <a:cs typeface="Arial"/>
            </a:endParaRPr>
          </a:p>
        </p:txBody>
      </p:sp>
      <p:sp>
        <p:nvSpPr>
          <p:cNvPr id="7" name="Titel 6"/>
          <p:cNvSpPr>
            <a:spLocks noGrp="1"/>
          </p:cNvSpPr>
          <p:nvPr>
            <p:ph type="title"/>
          </p:nvPr>
        </p:nvSpPr>
        <p:spPr/>
        <p:txBody>
          <a:bodyPr/>
          <a:lstStyle/>
          <a:p>
            <a:r>
              <a:rPr lang="da-DK" sz="2800" b="0" noProof="1">
                <a:solidFill>
                  <a:srgbClr val="063A40"/>
                </a:solidFill>
                <a:latin typeface="Calibri"/>
              </a:rPr>
              <a:t>Om SKI</a:t>
            </a:r>
            <a:endParaRPr lang="da-DK" sz="2800" b="0" dirty="0">
              <a:solidFill>
                <a:srgbClr val="063A40"/>
              </a:solidFill>
            </a:endParaRPr>
          </a:p>
        </p:txBody>
      </p:sp>
      <p:sp>
        <p:nvSpPr>
          <p:cNvPr id="6" name="Pladsholder til slidenummer 5"/>
          <p:cNvSpPr>
            <a:spLocks noGrp="1"/>
          </p:cNvSpPr>
          <p:nvPr>
            <p:ph type="sldNum" sz="quarter" idx="10"/>
          </p:nvPr>
        </p:nvSpPr>
        <p:spPr/>
        <p:txBody>
          <a:bodyPr/>
          <a:lstStyle/>
          <a:p>
            <a:fld id="{7FBC932F-F4CF-4098-97AF-13CD3D9A4492}" type="slidenum">
              <a:rPr lang="da-DK" smtClean="0"/>
              <a:pPr/>
              <a:t>5</a:t>
            </a:fld>
            <a:r>
              <a:rPr lang="da-DK" dirty="0"/>
              <a:t>/5</a:t>
            </a:r>
          </a:p>
        </p:txBody>
      </p:sp>
      <p:sp>
        <p:nvSpPr>
          <p:cNvPr id="8" name="Rektangel 7"/>
          <p:cNvSpPr/>
          <p:nvPr/>
        </p:nvSpPr>
        <p:spPr>
          <a:xfrm>
            <a:off x="0" y="0"/>
            <a:ext cx="12168000" cy="6840000"/>
          </a:xfrm>
          <a:prstGeom prst="rect">
            <a:avLst/>
          </a:prstGeom>
          <a:noFill/>
          <a:ln>
            <a:solidFill>
              <a:srgbClr val="5660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28078803"/>
      </p:ext>
    </p:extLst>
  </p:cSld>
  <p:clrMapOvr>
    <a:masterClrMapping/>
  </p:clrMapOvr>
  <mc:AlternateContent xmlns:mc="http://schemas.openxmlformats.org/markup-compatibility/2006" xmlns:p14="http://schemas.microsoft.com/office/powerpoint/2010/main">
    <mc:Choice Requires="p14">
      <p:transition spd="slow" p14:dur="3000" advClick="0" advTm="20000">
        <p14:reveal/>
      </p:transition>
    </mc:Choice>
    <mc:Fallback xmlns="">
      <p:transition spd="slow" advClick="0" advTm="2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SKI-huset</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6</a:t>
            </a:fld>
            <a:endParaRPr lang="da-DK" dirty="0"/>
          </a:p>
        </p:txBody>
      </p:sp>
      <p:sp>
        <p:nvSpPr>
          <p:cNvPr id="6" name="Pladsholder til tekst 5"/>
          <p:cNvSpPr>
            <a:spLocks noGrp="1"/>
          </p:cNvSpPr>
          <p:nvPr>
            <p:ph type="body" sz="quarter" idx="13"/>
          </p:nvPr>
        </p:nvSpPr>
        <p:spPr/>
        <p:txBody>
          <a:bodyPr>
            <a:normAutofit/>
          </a:bodyPr>
          <a:lstStyle/>
          <a:p>
            <a:r>
              <a:rPr lang="da-DK" sz="2000" dirty="0"/>
              <a:t>Aftalerne er vores fundament og en forudsætning for alt, hvad vi foretager os</a:t>
            </a:r>
          </a:p>
          <a:p>
            <a:r>
              <a:rPr lang="da-DK" sz="2000" dirty="0"/>
              <a:t>Vores service og rådgivning er den hjælp, vi tilbyder vores kunder hver dag</a:t>
            </a:r>
          </a:p>
          <a:p>
            <a:endParaRPr lang="da-DK" sz="2000" dirty="0"/>
          </a:p>
          <a:p>
            <a:endParaRPr lang="da-DK" sz="2000" dirty="0"/>
          </a:p>
        </p:txBody>
      </p:sp>
      <p:pic>
        <p:nvPicPr>
          <p:cNvPr id="8" name="Pladsholder til billede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832" b="1832"/>
          <a:stretch>
            <a:fillRect/>
          </a:stretch>
        </p:blipFill>
        <p:spPr/>
      </p:pic>
    </p:spTree>
    <p:extLst>
      <p:ext uri="{BB962C8B-B14F-4D97-AF65-F5344CB8AC3E}">
        <p14:creationId xmlns:p14="http://schemas.microsoft.com/office/powerpoint/2010/main" val="2285811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Forpligtende aftaler</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7</a:t>
            </a:fld>
            <a:endParaRPr lang="da-DK" dirty="0"/>
          </a:p>
        </p:txBody>
      </p:sp>
      <p:sp>
        <p:nvSpPr>
          <p:cNvPr id="5" name="Pladsholder til tekst 4"/>
          <p:cNvSpPr>
            <a:spLocks noGrp="1"/>
          </p:cNvSpPr>
          <p:nvPr>
            <p:ph type="body" sz="quarter" idx="13"/>
          </p:nvPr>
        </p:nvSpPr>
        <p:spPr/>
        <p:txBody>
          <a:bodyPr>
            <a:normAutofit/>
          </a:bodyPr>
          <a:lstStyle/>
          <a:p>
            <a:r>
              <a:rPr lang="da-DK" sz="2000" dirty="0"/>
              <a:t>Skræddersys til kommunernes ønsker og behov – udformes derfor i tæt samarbejde med kommunerne og deres indkøbsfællesskaber </a:t>
            </a:r>
          </a:p>
          <a:p>
            <a:r>
              <a:rPr lang="da-DK" sz="2000" dirty="0"/>
              <a:t>Kommunerne bestemmer selv, om de vil forpligte sig til at bruge aftalerne. I gennemsnit tilmelder godt to ud af tre kommuner sig</a:t>
            </a:r>
          </a:p>
          <a:p>
            <a:r>
              <a:rPr lang="da-DK" sz="2000" dirty="0"/>
              <a:t>Når kommunerne har forpligtet sig til at bruge aftalen, ved leverandørerne, hvilken indkøbsvolumen de byder på, og hvilke steder de skal levere varerne. Det resulterer i skarpe priser og særdeles favorable aftalevilkår</a:t>
            </a:r>
          </a:p>
          <a:p>
            <a:r>
              <a:rPr lang="da-DK" sz="2000" dirty="0"/>
              <a:t>Øvrige offentlige organisationer kan også tilslutte sig aftalerne</a:t>
            </a:r>
          </a:p>
        </p:txBody>
      </p:sp>
      <p:pic>
        <p:nvPicPr>
          <p:cNvPr id="13" name="Pladsholder til billede 12"/>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263" r="33015"/>
          <a:stretch/>
        </p:blipFill>
        <p:spPr>
          <a:xfrm>
            <a:off x="7171193" y="0"/>
            <a:ext cx="5040000" cy="6750000"/>
          </a:xfrm>
        </p:spPr>
      </p:pic>
    </p:spTree>
    <p:extLst>
      <p:ext uri="{BB962C8B-B14F-4D97-AF65-F5344CB8AC3E}">
        <p14:creationId xmlns:p14="http://schemas.microsoft.com/office/powerpoint/2010/main" val="714578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a-DK" dirty="0"/>
              <a:t>Frivillige aftaler</a:t>
            </a:r>
          </a:p>
        </p:txBody>
      </p:sp>
      <p:sp>
        <p:nvSpPr>
          <p:cNvPr id="4" name="Pladsholder til slidenummer 3"/>
          <p:cNvSpPr>
            <a:spLocks noGrp="1"/>
          </p:cNvSpPr>
          <p:nvPr>
            <p:ph type="sldNum" sz="quarter" idx="10"/>
          </p:nvPr>
        </p:nvSpPr>
        <p:spPr/>
        <p:txBody>
          <a:bodyPr/>
          <a:lstStyle/>
          <a:p>
            <a:fld id="{7FBC932F-F4CF-4098-97AF-13CD3D9A4492}" type="slidenum">
              <a:rPr lang="da-DK" smtClean="0"/>
              <a:pPr/>
              <a:t>8</a:t>
            </a:fld>
            <a:endParaRPr lang="da-DK" dirty="0"/>
          </a:p>
        </p:txBody>
      </p:sp>
      <p:sp>
        <p:nvSpPr>
          <p:cNvPr id="5" name="Pladsholder til tekst 4"/>
          <p:cNvSpPr>
            <a:spLocks noGrp="1"/>
          </p:cNvSpPr>
          <p:nvPr>
            <p:ph type="body" sz="quarter" idx="13"/>
          </p:nvPr>
        </p:nvSpPr>
        <p:spPr/>
        <p:txBody>
          <a:bodyPr>
            <a:noAutofit/>
          </a:bodyPr>
          <a:lstStyle/>
          <a:p>
            <a:r>
              <a:rPr lang="da-DK" sz="2000" dirty="0"/>
              <a:t>Aftalerne er målrettet og kan anvendes af alle offentlige og halvoffentlige organisationer</a:t>
            </a:r>
          </a:p>
          <a:p>
            <a:endParaRPr lang="da-DK" sz="2000" dirty="0"/>
          </a:p>
          <a:p>
            <a:r>
              <a:rPr lang="da-DK" sz="2000" dirty="0"/>
              <a:t>De offentlige organisationer beslutter sig først for, om de vil benytte en aftale, når den er trådt i kraft, og de kender sortiment, priser og leverandører</a:t>
            </a:r>
          </a:p>
          <a:p>
            <a:endParaRPr lang="da-DK" sz="2000" dirty="0"/>
          </a:p>
          <a:p>
            <a:r>
              <a:rPr lang="da-DK" sz="2000" dirty="0"/>
              <a:t>De frivillige aftaler skal imødekomme behovene på tværs af det offentlige, og derfor har de ofte flere leverandører</a:t>
            </a:r>
          </a:p>
          <a:p>
            <a:endParaRPr lang="da-DK" sz="2000" dirty="0"/>
          </a:p>
          <a:p>
            <a:r>
              <a:rPr lang="da-DK" sz="2000" dirty="0"/>
              <a:t>Vi etablerer altid en referencegruppe med offentlige indkøbere og andre fagpersoner. Det sikrer, at aftalerne dækker deres indkøbsbehov</a:t>
            </a:r>
          </a:p>
        </p:txBody>
      </p:sp>
      <p:pic>
        <p:nvPicPr>
          <p:cNvPr id="11" name="Pladsholder til billede 10"/>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5060" t="423" r="42976" b="-423"/>
          <a:stretch/>
        </p:blipFill>
        <p:spPr/>
      </p:pic>
    </p:spTree>
    <p:extLst>
      <p:ext uri="{BB962C8B-B14F-4D97-AF65-F5344CB8AC3E}">
        <p14:creationId xmlns:p14="http://schemas.microsoft.com/office/powerpoint/2010/main" val="373922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SKI udbudsproces og involvering af kommunerne</a:t>
            </a:r>
          </a:p>
        </p:txBody>
      </p:sp>
      <p:sp>
        <p:nvSpPr>
          <p:cNvPr id="5" name="Pladsholder til slidenummer 4"/>
          <p:cNvSpPr>
            <a:spLocks noGrp="1"/>
          </p:cNvSpPr>
          <p:nvPr>
            <p:ph type="sldNum" sz="quarter" idx="4"/>
          </p:nvPr>
        </p:nvSpPr>
        <p:spPr/>
        <p:txBody>
          <a:bodyPr/>
          <a:lstStyle/>
          <a:p>
            <a:fld id="{7FBC932F-F4CF-4098-97AF-13CD3D9A4492}" type="slidenum">
              <a:rPr lang="da-DK" smtClean="0"/>
              <a:pPr/>
              <a:t>9</a:t>
            </a:fld>
            <a:endParaRPr lang="da-DK" dirty="0"/>
          </a:p>
        </p:txBody>
      </p:sp>
    </p:spTree>
    <p:extLst>
      <p:ext uri="{BB962C8B-B14F-4D97-AF65-F5344CB8AC3E}">
        <p14:creationId xmlns:p14="http://schemas.microsoft.com/office/powerpoint/2010/main" val="3713469214"/>
      </p:ext>
    </p:extLst>
  </p:cSld>
  <p:clrMapOvr>
    <a:masterClrMapping/>
  </p:clrMapOvr>
</p:sld>
</file>

<file path=ppt/theme/theme1.xml><?xml version="1.0" encoding="utf-8"?>
<a:theme xmlns:a="http://schemas.openxmlformats.org/drawingml/2006/main" name="SKI PowerPoint v3.0">
  <a:themeElements>
    <a:clrScheme name="SKI 2016 farver">
      <a:dk1>
        <a:srgbClr val="2A2A2A"/>
      </a:dk1>
      <a:lt1>
        <a:srgbClr val="FFFFFF"/>
      </a:lt1>
      <a:dk2>
        <a:srgbClr val="063A40"/>
      </a:dk2>
      <a:lt2>
        <a:srgbClr val="E6ECE9"/>
      </a:lt2>
      <a:accent1>
        <a:srgbClr val="004A64"/>
      </a:accent1>
      <a:accent2>
        <a:srgbClr val="637575"/>
      </a:accent2>
      <a:accent3>
        <a:srgbClr val="68B1D2"/>
      </a:accent3>
      <a:accent4>
        <a:srgbClr val="6AC3AD"/>
      </a:accent4>
      <a:accent5>
        <a:srgbClr val="DF4777"/>
      </a:accent5>
      <a:accent6>
        <a:srgbClr val="EDBF15"/>
      </a:accent6>
      <a:hlink>
        <a:srgbClr val="0563C1"/>
      </a:hlink>
      <a:folHlink>
        <a:srgbClr val="954F72"/>
      </a:folHlink>
    </a:clrScheme>
    <a:fontScheme name="SKI Font v3.0">
      <a:majorFont>
        <a:latin typeface="Calibri"/>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buClr>
            <a:srgbClr val="073951"/>
          </a:buClr>
          <a:buSzPct val="120000"/>
          <a:defRPr sz="1200" b="1" noProof="1" smtClean="0">
            <a:solidFill>
              <a:schemeClr val="tx2"/>
            </a:solidFill>
            <a:latin typeface="+mn-lt"/>
            <a:cs typeface="Arial"/>
          </a:defRPr>
        </a:defPPr>
      </a:lstStyle>
    </a:txDef>
  </a:objectDefaults>
  <a:extraClrSchemeLst/>
  <a:extLst>
    <a:ext uri="{05A4C25C-085E-4340-85A3-A5531E510DB2}">
      <thm15:themeFamily xmlns:thm15="http://schemas.microsoft.com/office/thememl/2012/main" name="SKI_Ekstern standardpræsenation_august_2017.potx" id="{7FED944D-DCA0-435E-B20D-E8612C60C971}" vid="{343A0DE3-5B9D-4884-9949-3044295842C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720899A5090EC546AFEDA0C4C6C7C316" ma:contentTypeVersion="0" ma:contentTypeDescription="Opret et nyt dokument." ma:contentTypeScope="" ma:versionID="be5aa7926498cbf1e7ed3caf2f96e1eb">
  <xsd:schema xmlns:xsd="http://www.w3.org/2001/XMLSchema" xmlns:xs="http://www.w3.org/2001/XMLSchema" xmlns:p="http://schemas.microsoft.com/office/2006/metadata/properties" xmlns:ns2="a2a32deb-16d8-4e70-96d0-88b7aade78ab" targetNamespace="http://schemas.microsoft.com/office/2006/metadata/properties" ma:root="true" ma:fieldsID="9337e46d761a593f5469bc575f7e6c4c" ns2:_="">
    <xsd:import namespace="a2a32deb-16d8-4e70-96d0-88b7aade78ab"/>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a32deb-16d8-4e70-96d0-88b7aade78ab" elementFormDefault="qualified">
    <xsd:import namespace="http://schemas.microsoft.com/office/2006/documentManagement/types"/>
    <xsd:import namespace="http://schemas.microsoft.com/office/infopath/2007/PartnerControls"/>
    <xsd:element name="_dlc_DocId" ma:index="8" nillable="true" ma:displayName="Værdi for dokument-id" ma:description="Værdien af det dokument-id, der er tildelt dette element." ma:internalName="_dlc_DocId" ma:readOnly="true">
      <xsd:simpleType>
        <xsd:restriction base="dms:Text"/>
      </xsd:simpleType>
    </xsd:element>
    <xsd:element name="_dlc_DocIdUrl" ma:index="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A366159-5C40-44C1-8DA0-1BBD37912564}">
  <ds:schemaRefs>
    <ds:schemaRef ds:uri="http://purl.org/dc/dcmitype/"/>
    <ds:schemaRef ds:uri="http://www.w3.org/XML/1998/namespace"/>
    <ds:schemaRef ds:uri="a2a32deb-16d8-4e70-96d0-88b7aade78ab"/>
    <ds:schemaRef ds:uri="http://schemas.microsoft.com/office/2006/documentManagement/types"/>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A0892A75-2741-40D4-8345-CE2564369DC3}">
  <ds:schemaRefs>
    <ds:schemaRef ds:uri="http://schemas.microsoft.com/sharepoint/events"/>
  </ds:schemaRefs>
</ds:datastoreItem>
</file>

<file path=customXml/itemProps3.xml><?xml version="1.0" encoding="utf-8"?>
<ds:datastoreItem xmlns:ds="http://schemas.openxmlformats.org/officeDocument/2006/customXml" ds:itemID="{4DF88F6B-D71C-405D-A3C4-B6E9E442F1AF}">
  <ds:schemaRefs>
    <ds:schemaRef ds:uri="http://schemas.microsoft.com/sharepoint/v3/contenttype/forms"/>
  </ds:schemaRefs>
</ds:datastoreItem>
</file>

<file path=customXml/itemProps4.xml><?xml version="1.0" encoding="utf-8"?>
<ds:datastoreItem xmlns:ds="http://schemas.openxmlformats.org/officeDocument/2006/customXml" ds:itemID="{0A7C4BA1-1DD7-4CAA-942F-FB9EA7994A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a32deb-16d8-4e70-96d0-88b7aade78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SKI_Ekstern standardpræsenation_august_2017</Template>
  <TotalTime>1199</TotalTime>
  <Words>4452</Words>
  <Application>Microsoft Office PowerPoint</Application>
  <PresentationFormat>Widescreen</PresentationFormat>
  <Paragraphs>586</Paragraphs>
  <Slides>40</Slides>
  <Notes>22</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40</vt:i4>
      </vt:variant>
    </vt:vector>
  </HeadingPairs>
  <TitlesOfParts>
    <vt:vector size="47" baseType="lpstr">
      <vt:lpstr>Adobe Fan Heiti Std B</vt:lpstr>
      <vt:lpstr>Arial</vt:lpstr>
      <vt:lpstr>Arial Black</vt:lpstr>
      <vt:lpstr>Calibri</vt:lpstr>
      <vt:lpstr>Lato</vt:lpstr>
      <vt:lpstr>Times New Roman</vt:lpstr>
      <vt:lpstr>SKI PowerPoint v3.0</vt:lpstr>
      <vt:lpstr>PowerPoint-præsentation</vt:lpstr>
      <vt:lpstr>Agenda </vt:lpstr>
      <vt:lpstr>Fakta om SKI</vt:lpstr>
      <vt:lpstr>Fakta om SKI</vt:lpstr>
      <vt:lpstr>Om SKI</vt:lpstr>
      <vt:lpstr>SKI-huset</vt:lpstr>
      <vt:lpstr>Forpligtende aftaler</vt:lpstr>
      <vt:lpstr>Frivillige aftaler</vt:lpstr>
      <vt:lpstr>SKI udbudsproces og involvering af kommunerne</vt:lpstr>
      <vt:lpstr>SKI´s udbudsproces</vt:lpstr>
      <vt:lpstr>Involvering af kommunerne i udbudsprocessen</vt:lpstr>
      <vt:lpstr>It-paletten 2017/2018</vt:lpstr>
      <vt:lpstr>Væsentlige IT-rammeaftaler for kommunerne</vt:lpstr>
      <vt:lpstr>02.19 og Rammearkitekturen</vt:lpstr>
      <vt:lpstr>02.18 – tankerne bag den kommende aftale</vt:lpstr>
      <vt:lpstr>Kommunernes behov</vt:lpstr>
      <vt:lpstr>PowerPoint-præsentation</vt:lpstr>
      <vt:lpstr>Ekstra slides</vt:lpstr>
      <vt:lpstr>PowerPoint-præsentation</vt:lpstr>
      <vt:lpstr>Det tilbyder vi dig som kunde</vt:lpstr>
      <vt:lpstr>Hjælp til at bruge aftalerne</vt:lpstr>
      <vt:lpstr>Hjælp til at implementere aftalerne</vt:lpstr>
      <vt:lpstr>Hjælp til at styre kontrakterne </vt:lpstr>
      <vt:lpstr>Værdi for vores kunder</vt:lpstr>
      <vt:lpstr>It-aftaler</vt:lpstr>
      <vt:lpstr>Værdi for vores leverandører</vt:lpstr>
      <vt:lpstr>Værdi for samfundet</vt:lpstr>
      <vt:lpstr>Totalomkostninger og miljørigtige indkøb</vt:lpstr>
      <vt:lpstr> Få seneste nyt fra SKI direkte  i din indbakke: Tilmeld dig på  www.ski.dk/nyhedsbrev  </vt:lpstr>
      <vt:lpstr>PowerPoint-præsentation</vt:lpstr>
      <vt:lpstr>Bred opbakning: Transaktionsomkostningerne skal ned</vt:lpstr>
      <vt:lpstr>Bag om transaktionsomkostninger</vt:lpstr>
      <vt:lpstr>Konkurrence- og Forbrugerstyrelsen: Centrale aftaler kan give flere fordele</vt:lpstr>
      <vt:lpstr>SKI’s forpligtende aftaler har sparet mange kommunale udbud</vt:lpstr>
      <vt:lpstr>PowerPoint-præsentation</vt:lpstr>
      <vt:lpstr>Finansiering</vt:lpstr>
      <vt:lpstr>SKI’s rammeaftaleomsætning 2016 fordelt på forretningsområder</vt:lpstr>
      <vt:lpstr>Mange SMV’er på SKI’s indkøbsaftaler </vt:lpstr>
      <vt:lpstr>Opdeling af kontrakter </vt:lpstr>
      <vt:lpstr>SKI’s andel af det offentlige indkøb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Leon Johansen</dc:creator>
  <cp:lastModifiedBy>Thilde Krog</cp:lastModifiedBy>
  <cp:revision>14</cp:revision>
  <cp:lastPrinted>2016-10-19T13:14:20Z</cp:lastPrinted>
  <dcterms:created xsi:type="dcterms:W3CDTF">2017-09-20T04:15:04Z</dcterms:created>
  <dcterms:modified xsi:type="dcterms:W3CDTF">2018-10-18T06:29:51Z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0x010100720899A5090EC546AFEDA0C4C6C7C316</vt:lpwstr>
  </property>
</Properties>
</file>