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6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7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8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9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  <p:sldMasterId id="2147484106" r:id="rId2"/>
    <p:sldMasterId id="2147484144" r:id="rId3"/>
    <p:sldMasterId id="2147484182" r:id="rId4"/>
    <p:sldMasterId id="2147484512" r:id="rId5"/>
    <p:sldMasterId id="2147484526" r:id="rId6"/>
    <p:sldMasterId id="2147484538" r:id="rId7"/>
    <p:sldMasterId id="2147484550" r:id="rId8"/>
    <p:sldMasterId id="2147484562" r:id="rId9"/>
    <p:sldMasterId id="2147484637" r:id="rId10"/>
  </p:sldMasterIdLst>
  <p:notesMasterIdLst>
    <p:notesMasterId r:id="rId24"/>
  </p:notesMasterIdLst>
  <p:handoutMasterIdLst>
    <p:handoutMasterId r:id="rId25"/>
  </p:handoutMasterIdLst>
  <p:sldIdLst>
    <p:sldId id="636" r:id="rId11"/>
    <p:sldId id="623" r:id="rId12"/>
    <p:sldId id="621" r:id="rId13"/>
    <p:sldId id="628" r:id="rId14"/>
    <p:sldId id="629" r:id="rId15"/>
    <p:sldId id="625" r:id="rId16"/>
    <p:sldId id="633" r:id="rId17"/>
    <p:sldId id="630" r:id="rId18"/>
    <p:sldId id="627" r:id="rId19"/>
    <p:sldId id="632" r:id="rId20"/>
    <p:sldId id="626" r:id="rId21"/>
    <p:sldId id="634" r:id="rId22"/>
    <p:sldId id="635" r:id="rId23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80202"/>
    <a:srgbClr val="B70439"/>
    <a:srgbClr val="E2E6DD"/>
    <a:srgbClr val="00665F"/>
    <a:srgbClr val="97B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5415" autoAdjust="0"/>
  </p:normalViewPr>
  <p:slideViewPr>
    <p:cSldViewPr>
      <p:cViewPr varScale="1">
        <p:scale>
          <a:sx n="96" d="100"/>
          <a:sy n="96" d="100"/>
        </p:scale>
        <p:origin x="14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831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68E118-CF46-429D-AB21-6B257A552AA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55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221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221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FF6D77-FF97-43A4-858F-E7F67A73831F}" type="datetimeFigureOut">
              <a:rPr lang="da-DK"/>
              <a:pPr>
                <a:defRPr/>
              </a:pPr>
              <a:t>18-10-2018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9" rIns="91419" bIns="45709" rtlCol="0" anchor="ctr"/>
          <a:lstStyle/>
          <a:p>
            <a:pPr lvl="0"/>
            <a:endParaRPr lang="da-DK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5709"/>
            <a:ext cx="5438775" cy="4466511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31"/>
            <a:ext cx="2946400" cy="495221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831"/>
            <a:ext cx="2946400" cy="495221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DB15483-46A7-4CD0-A762-1AD9DDE6B5E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6206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 har en værdi</a:t>
            </a:r>
            <a:r>
              <a:rPr lang="da-DK" baseline="0" dirty="0" smtClean="0"/>
              <a:t> – for nogle af os – at få erfaringer med noget (mere) </a:t>
            </a:r>
            <a:r>
              <a:rPr lang="da-DK" baseline="0" dirty="0" err="1" smtClean="0"/>
              <a:t>LoRa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15483-46A7-4CD0-A762-1AD9DDE6B5EB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688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 er ikke så nemt at lave i </a:t>
            </a:r>
            <a:r>
              <a:rPr lang="da-DK" dirty="0" err="1" smtClean="0"/>
              <a:t>AD’et</a:t>
            </a:r>
            <a:r>
              <a:rPr lang="da-DK" dirty="0" smtClean="0"/>
              <a:t>. Og dataafgrænsning… Det er endnu værre.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15483-46A7-4CD0-A762-1AD9DDE6B5EB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28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Fagsystemer</a:t>
            </a:r>
            <a:r>
              <a:rPr lang="da-DK" baseline="0" dirty="0" smtClean="0"/>
              <a:t> og </a:t>
            </a:r>
            <a:r>
              <a:rPr lang="da-DK" dirty="0" smtClean="0"/>
              <a:t>Brugersystemroller</a:t>
            </a:r>
            <a:r>
              <a:rPr lang="da-DK" baseline="0" dirty="0" smtClean="0"/>
              <a:t> skal – indtil videre – indlæses via et SQL-script. Men det er mere statisk.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15483-46A7-4CD0-A762-1AD9DDE6B5EB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851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Skjult - Alene til, hvis der kommer spørgsmål</a:t>
            </a:r>
            <a:r>
              <a:rPr lang="da-DK" baseline="0" dirty="0" smtClean="0"/>
              <a:t> om </a:t>
            </a:r>
            <a:r>
              <a:rPr lang="da-DK" baseline="0" dirty="0" err="1" smtClean="0"/>
              <a:t>API’er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15483-46A7-4CD0-A762-1AD9DDE6B5EB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952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 bliver en MEGET kort overflyvning</a:t>
            </a:r>
            <a:r>
              <a:rPr lang="da-DK" baseline="0" dirty="0" smtClean="0"/>
              <a:t> hvis jeg overhovedet når at vise den.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15483-46A7-4CD0-A762-1AD9DDE6B5EB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082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Hvem står bag? ”Bagmændene”.</a:t>
            </a:r>
            <a:r>
              <a:rPr lang="da-DK" baseline="0" dirty="0" smtClean="0"/>
              <a:t> </a:t>
            </a:r>
            <a:r>
              <a:rPr lang="da-DK" dirty="0" smtClean="0"/>
              <a:t>Pris 250.000</a:t>
            </a:r>
            <a:r>
              <a:rPr lang="da-DK" baseline="0" dirty="0" smtClean="0"/>
              <a:t> heraf støtte på 125.000.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15483-46A7-4CD0-A762-1AD9DDE6B5EB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904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9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Hvad er alternativet til RK?</a:t>
            </a:r>
            <a:endParaRPr lang="da-DK" sz="9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Der findes forskellige alternative løsninger, som nævnt nedenfor</a:t>
            </a:r>
          </a:p>
          <a:p>
            <a:pPr lvl="0"/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Modellering af roller i STS, og tildeling af roller via AD sikkerhedsgrupper (eller tilsvarende lokal teknologi)</a:t>
            </a:r>
          </a:p>
          <a:p>
            <a:pPr lvl="1"/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Denne model kræver noget der ligner dobbelt bogholderi når det kommer til dataafgrænsning af roller, da man skal vedligeholde disse data-værdier inde i STS. Formodentligt vil det betyde at man kun i begrænset omfang anvender dataafgrænsning, og dermed giver bredere adgange end man retteligt burde.</a:t>
            </a:r>
          </a:p>
          <a:p>
            <a:pPr lvl="1"/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Denne model kræver også at man manuelt skal holde sættet af AD sikkerhedsgrupper i </a:t>
            </a:r>
            <a:r>
              <a:rPr lang="da-DK" sz="9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sync</a:t>
            </a: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med sættet af roller i STS</a:t>
            </a:r>
          </a:p>
          <a:p>
            <a:pPr lvl="1"/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Der er ingen automatisk </a:t>
            </a:r>
            <a:r>
              <a:rPr lang="da-DK" sz="9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mht</a:t>
            </a: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rettighedstildeling, eller opdatering af </a:t>
            </a:r>
            <a:r>
              <a:rPr lang="da-DK" sz="9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datafgrænsningsværdier</a:t>
            </a: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på rollerne, med det resultat af medarbejdernes rettigheder skal holdes ajour manuelt, med omkostninger og </a:t>
            </a:r>
            <a:r>
              <a:rPr lang="da-DK" sz="9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evt</a:t>
            </a:r>
            <a:r>
              <a:rPr lang="da-DK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rettighedsproblemer til følge</a:t>
            </a:r>
          </a:p>
          <a:p>
            <a:endParaRPr lang="da-DK" sz="900" dirty="0" smtClean="0">
              <a:latin typeface="Arial" panose="020B0604020202020204" pitchFamily="34" charset="0"/>
            </a:endParaRPr>
          </a:p>
          <a:p>
            <a:r>
              <a:rPr lang="da-DK" sz="900" dirty="0" smtClean="0">
                <a:latin typeface="Arial" panose="020B0604020202020204" pitchFamily="34" charset="0"/>
              </a:rPr>
              <a:t>Modellering</a:t>
            </a:r>
            <a:r>
              <a:rPr lang="da-DK" sz="900" baseline="0" dirty="0" smtClean="0">
                <a:latin typeface="Arial" panose="020B0604020202020204" pitchFamily="34" charset="0"/>
              </a:rPr>
              <a:t> skal ligge i </a:t>
            </a:r>
            <a:r>
              <a:rPr lang="da-DK" sz="900" baseline="0" dirty="0" err="1" smtClean="0">
                <a:latin typeface="Arial" panose="020B0604020202020204" pitchFamily="34" charset="0"/>
              </a:rPr>
              <a:t>adm.modulet</a:t>
            </a:r>
            <a:r>
              <a:rPr lang="da-DK" sz="900" baseline="0" dirty="0" smtClean="0">
                <a:latin typeface="Arial" panose="020B0604020202020204" pitchFamily="34" charset="0"/>
              </a:rPr>
              <a:t> </a:t>
            </a:r>
            <a:endParaRPr lang="da-DK" sz="900" dirty="0">
              <a:latin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15483-46A7-4CD0-A762-1AD9DDE6B5EB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88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15483-46A7-4CD0-A762-1AD9DDE6B5EB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42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Er Rollekataloget for alle? Nej.</a:t>
            </a:r>
            <a:r>
              <a:rPr lang="da-DK" baseline="0" dirty="0" smtClean="0"/>
              <a:t> Det er en lillebror set i lyset af de store </a:t>
            </a:r>
            <a:r>
              <a:rPr lang="da-DK" baseline="0" dirty="0" err="1" smtClean="0"/>
              <a:t>IdM</a:t>
            </a:r>
            <a:r>
              <a:rPr lang="da-DK" baseline="0" dirty="0" smtClean="0"/>
              <a:t>-løsninger (men med ambitioner om at </a:t>
            </a:r>
            <a:r>
              <a:rPr lang="da-DK" baseline="0" smtClean="0"/>
              <a:t>blive større). </a:t>
            </a:r>
            <a:r>
              <a:rPr lang="da-DK" baseline="0" dirty="0" smtClean="0"/>
              <a:t>Har man gang i noget </a:t>
            </a:r>
            <a:r>
              <a:rPr lang="da-DK" baseline="0" dirty="0" err="1" smtClean="0"/>
              <a:t>IdM</a:t>
            </a:r>
            <a:r>
              <a:rPr lang="da-DK" baseline="0" dirty="0" smtClean="0"/>
              <a:t> skal man bare fortsætte (sandsynligvis).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15483-46A7-4CD0-A762-1AD9DDE6B5EB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63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gif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7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3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3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3.pn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BBA9B-BD26-42EF-AC34-0DFE220AF99E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5492824" y="6276975"/>
            <a:ext cx="2895600" cy="144463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9" name="Rektangel 6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7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80" y="546646"/>
            <a:ext cx="201622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5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3765600"/>
            <a:ext cx="74556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42400" y="4654800"/>
            <a:ext cx="74556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80000" y="180000"/>
            <a:ext cx="87804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383F-C1AF-4A78-B9B6-5B41CA0D20F1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9CE0-F8D6-4A95-9449-22948CAAAF8C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Top-billede og tekst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‘Top-billede og tekst’.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3" y="551068"/>
            <a:ext cx="2016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784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0" y="547550"/>
            <a:ext cx="2015996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0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465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45" name="Rektangel 4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4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882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623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402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30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349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6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548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198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3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448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4309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00" y="180000"/>
            <a:ext cx="4309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665600" y="3794400"/>
            <a:ext cx="3654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5025-ABDC-487E-B7D3-669A4CC233C0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xfrm>
            <a:off x="5492824" y="6276975"/>
            <a:ext cx="2895600" cy="1444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2BA4-1EB4-470F-93E0-F57AD107B737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796" y="551069"/>
            <a:ext cx="2016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2 billeder og 2 indhold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billederne. Klik med højre musetast på et billede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‘2 billeder og 2 indhold’.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billeder som angivet i pladsholdere for billederne.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827584" y="3789040"/>
            <a:ext cx="3654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629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30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223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6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63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BBA9B-BD26-42EF-AC34-0DFE220AF99E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5492824" y="6276975"/>
            <a:ext cx="2895600" cy="144463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9" name="Rektangel 6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7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80" y="546646"/>
            <a:ext cx="201622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08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8AC7AB-24A5-4813-977F-FDC1B804F14E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03001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03001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 Logo blå’ for at anvende logo blå bag-grund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523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18305A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18305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18305A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18305A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18305A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195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9DEC-EC2B-4397-B605-0D91C73CFF2B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6" y="552012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37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9DEC-EC2B-4397-B605-0D91C73CFF2B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6" y="547550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 Logo blå’ for at anvende logo blå bag-grund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09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36504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888763"/>
            <a:ext cx="3652838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97BD-4FE1-49CA-93AC-0BE5DC519AB8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ECFF-FA89-41CD-A3DC-20FDD1B474A7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4643438" y="5565775"/>
            <a:ext cx="295275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 I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411" y="546251"/>
            <a:ext cx="2016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diagrammet. Slet diagram-met og brug ikonerne på pladsholder til at indsætte indhold efter eget valg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 indholds-objekter I’.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258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Kun titel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6621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dias – bortset fra titel.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‘Kun titel’.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26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Pladsholder til dato 2"/>
          <p:cNvSpPr txBox="1">
            <a:spLocks/>
          </p:cNvSpPr>
          <p:nvPr userDrawn="1"/>
        </p:nvSpPr>
        <p:spPr bwMode="auto">
          <a:xfrm>
            <a:off x="841375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Tomt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5" y="546621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et helt tomt dias – bortset fra baggrundsgrafik.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‘Tomt’.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7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36504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36504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2400" y="2782800"/>
            <a:ext cx="36504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48400" y="180000"/>
            <a:ext cx="42156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992E-DA14-4A11-8C8F-305BDB5CCDB3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6E52-2412-4A97-8014-C073328D7341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551068"/>
            <a:ext cx="2016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Tekst og billede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‘Tekst og billede’.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</p:txBody>
      </p:sp>
    </p:spTree>
    <p:extLst>
      <p:ext uri="{BB962C8B-B14F-4D97-AF65-F5344CB8AC3E}">
        <p14:creationId xmlns:p14="http://schemas.microsoft.com/office/powerpoint/2010/main" val="12110646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180000" y="180000"/>
            <a:ext cx="88308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 flipV="1">
            <a:off x="504825" y="4838700"/>
            <a:ext cx="8510588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9DDC0BB-569A-4AC3-981D-447D18A3D730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630711-01E4-4A3A-B225-756321C06BC8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841375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med baggrundsbillede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 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a-DK" sz="1200" noProof="1" smtClean="0">
              <a:solidFill>
                <a:srgbClr val="03001E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med baggrundsbillede’.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20844921">
            <a:off x="435342" y="5787343"/>
            <a:ext cx="8676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4"/>
          <p:cNvSpPr>
            <a:spLocks noGrp="1"/>
          </p:cNvSpPr>
          <p:nvPr>
            <p:ph type="pic" sz="quarter" idx="19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7" name="Picture 4" descr="slide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180" y="764704"/>
            <a:ext cx="2016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3305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3765600"/>
            <a:ext cx="74556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42400" y="4654800"/>
            <a:ext cx="74556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80000" y="180000"/>
            <a:ext cx="87804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383F-C1AF-4A78-B9B6-5B41CA0D20F1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9CE0-F8D6-4A95-9449-22948CAAAF8C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Top-billede og tekst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‘Top-billede og tekst’.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3" y="551068"/>
            <a:ext cx="2016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749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4309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00" y="180000"/>
            <a:ext cx="4309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665600" y="3794400"/>
            <a:ext cx="3654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5025-ABDC-487E-B7D3-669A4CC233C0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xfrm>
            <a:off x="5492824" y="6276975"/>
            <a:ext cx="2895600" cy="1444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2BA4-1EB4-470F-93E0-F57AD107B737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796" y="551069"/>
            <a:ext cx="2016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2 billeder og 2 indhold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billederne. Klik med højre musetast på et billede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‘2 billeder og 2 indhold’.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billeder som angivet i pladsholdere for billederne.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827584" y="3789040"/>
            <a:ext cx="3654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089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36504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36504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2400" y="2782800"/>
            <a:ext cx="36504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48400" y="180000"/>
            <a:ext cx="42156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992E-DA14-4A11-8C8F-305BDB5CCDB3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6E52-2412-4A97-8014-C073328D7341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551068"/>
            <a:ext cx="2016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Tekst og billede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‘Tekst og billede’.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</p:txBody>
      </p:sp>
    </p:spTree>
    <p:extLst>
      <p:ext uri="{BB962C8B-B14F-4D97-AF65-F5344CB8AC3E}">
        <p14:creationId xmlns:p14="http://schemas.microsoft.com/office/powerpoint/2010/main" val="29688584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80" y="550715"/>
            <a:ext cx="201622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775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84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841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19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8" name="Rektangel 17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298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731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30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80" y="550715"/>
            <a:ext cx="201622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515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879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66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194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1" y="546251"/>
            <a:ext cx="2013534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281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6" name="Rektangel 35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542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465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790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0" y="547550"/>
            <a:ext cx="2015996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1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136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45" name="Rektangel 4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4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71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84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441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355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78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30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018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6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290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00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3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009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111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30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06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6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95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pic>
        <p:nvPicPr>
          <p:cNvPr id="5" name="Picture 10" descr="Favrskov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276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9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24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295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444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640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183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769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537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732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878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835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7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8" name="Rektangel 17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1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733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584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tement mu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1"/>
          <p:cNvSpPr>
            <a:spLocks noChangeArrowheads="1"/>
          </p:cNvSpPr>
          <p:nvPr userDrawn="1"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031D5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452563"/>
            <a:ext cx="7739063" cy="4449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0CA6-1589-4230-A9B0-3AFC1E9EB2CD}" type="datetime5">
              <a:rPr lang="da-DK" smtClean="0"/>
              <a:t>oktober 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454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5533"/>
            <a:ext cx="2011680" cy="868680"/>
          </a:xfrm>
          <a:prstGeom prst="rect">
            <a:avLst/>
          </a:prstGeom>
        </p:spPr>
      </p:pic>
      <p:sp>
        <p:nvSpPr>
          <p:cNvPr id="17203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0256" y="3724188"/>
            <a:ext cx="4839072" cy="914598"/>
          </a:xfrm>
        </p:spPr>
        <p:txBody>
          <a:bodyPr/>
          <a:lstStyle>
            <a:lvl1pPr marL="0" indent="0" algn="l">
              <a:buFont typeface="Times" pitchFamily="18" charset="0"/>
              <a:buNone/>
              <a:defRPr sz="1600">
                <a:solidFill>
                  <a:srgbClr val="7D7E7F"/>
                </a:solidFill>
              </a:defRPr>
            </a:lvl1pPr>
          </a:lstStyle>
          <a:p>
            <a:r>
              <a:rPr lang="en-US" dirty="0" smtClean="0"/>
              <a:t>Click to edit Master subtitle2 style</a:t>
            </a:r>
            <a:endParaRPr lang="da-DK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79884" y="2410450"/>
            <a:ext cx="4839072" cy="936104"/>
          </a:xfrm>
        </p:spPr>
        <p:txBody>
          <a:bodyPr anchor="b"/>
          <a:lstStyle>
            <a:lvl1pPr algn="l">
              <a:defRPr sz="2000" b="1">
                <a:solidFill>
                  <a:srgbClr val="27282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268760"/>
            <a:ext cx="3835400" cy="5527675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9884" y="6251203"/>
            <a:ext cx="4839072" cy="180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None/>
              <a:defRPr lang="en-US" sz="800" kern="1200" dirty="0" smtClean="0">
                <a:solidFill>
                  <a:srgbClr val="7D7E7F"/>
                </a:solidFill>
                <a:latin typeface="+mn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0256" y="3346554"/>
            <a:ext cx="4838700" cy="377634"/>
          </a:xfrm>
        </p:spPr>
        <p:txBody>
          <a:bodyPr anchor="b"/>
          <a:lstStyle>
            <a:lvl1pPr marL="0" indent="0">
              <a:buNone/>
              <a:defRPr sz="1600"/>
            </a:lvl1pPr>
            <a:lvl2pPr marL="344487" indent="0">
              <a:buNone/>
              <a:defRPr/>
            </a:lvl2pPr>
          </a:lstStyle>
          <a:p>
            <a:pPr lvl="0"/>
            <a:r>
              <a:rPr lang="en-US" dirty="0" smtClean="0"/>
              <a:t>Click to edit Master subtitle1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884" y="6431203"/>
            <a:ext cx="4839072" cy="180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None/>
              <a:defRPr lang="en-US" sz="800" kern="1200" dirty="0" smtClean="0">
                <a:solidFill>
                  <a:srgbClr val="7D7E7F"/>
                </a:solidFill>
                <a:latin typeface="+mn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9884" y="6611203"/>
            <a:ext cx="4839072" cy="180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>
              <a:buNone/>
              <a:defRPr lang="en-US" sz="800" kern="1200" dirty="0" smtClean="0">
                <a:solidFill>
                  <a:srgbClr val="7D7E7F"/>
                </a:solidFill>
                <a:latin typeface="+mn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3" b="23707"/>
          <a:stretch/>
        </p:blipFill>
        <p:spPr>
          <a:xfrm>
            <a:off x="6646227" y="527845"/>
            <a:ext cx="116014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4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72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52600"/>
            <a:ext cx="4027487" cy="4483100"/>
          </a:xfrm>
        </p:spPr>
        <p:txBody>
          <a:bodyPr/>
          <a:lstStyle>
            <a:lvl1pPr>
              <a:buClr>
                <a:srgbClr val="27282A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752600"/>
            <a:ext cx="4029075" cy="4483100"/>
          </a:xfrm>
        </p:spPr>
        <p:txBody>
          <a:bodyPr/>
          <a:lstStyle>
            <a:lvl1pPr>
              <a:buClr>
                <a:srgbClr val="27282A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>
                <a:solidFill>
                  <a:srgbClr val="808080"/>
                </a:solidFill>
              </a:rPr>
              <a:pPr/>
              <a:t>‹nr.›</a:t>
            </a:fld>
            <a:endParaRPr lang="da-DK">
              <a:solidFill>
                <a:srgbClr val="80808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47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>
                <a:solidFill>
                  <a:srgbClr val="808080"/>
                </a:solidFill>
              </a:rPr>
              <a:pPr/>
              <a:t>‹nr.›</a:t>
            </a:fld>
            <a:endParaRPr lang="da-DK">
              <a:solidFill>
                <a:srgbClr val="808080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13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>
                <a:solidFill>
                  <a:srgbClr val="808080"/>
                </a:solidFill>
              </a:rPr>
              <a:pPr/>
              <a:t>‹nr.›</a:t>
            </a:fld>
            <a:endParaRPr lang="da-DK">
              <a:solidFill>
                <a:srgbClr val="80808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64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>
                <a:solidFill>
                  <a:srgbClr val="808080"/>
                </a:solidFill>
              </a:rPr>
              <a:pPr/>
              <a:t>‹nr.›</a:t>
            </a:fld>
            <a:endParaRPr lang="da-DK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4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>
                <a:solidFill>
                  <a:srgbClr val="808080"/>
                </a:solidFill>
              </a:rPr>
              <a:pPr/>
              <a:t>‹nr.›</a:t>
            </a:fld>
            <a:endParaRPr lang="da-DK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08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59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>
                <a:solidFill>
                  <a:srgbClr val="808080"/>
                </a:solidFill>
              </a:rPr>
              <a:pPr/>
              <a:t>‹nr.›</a:t>
            </a:fld>
            <a:endParaRPr lang="da-DK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037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1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24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848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5533"/>
            <a:ext cx="2133600" cy="984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13513" r="39800" b="44632"/>
          <a:stretch/>
        </p:blipFill>
        <p:spPr>
          <a:xfrm>
            <a:off x="5364000" y="3762000"/>
            <a:ext cx="3780000" cy="3096000"/>
          </a:xfrm>
          <a:prstGeom prst="rect">
            <a:avLst/>
          </a:prstGeom>
        </p:spPr>
      </p:pic>
      <p:sp>
        <p:nvSpPr>
          <p:cNvPr id="172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1008"/>
            <a:ext cx="6019800" cy="1490662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 sz="1600">
                <a:solidFill>
                  <a:srgbClr val="7D7E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2348880"/>
            <a:ext cx="6019800" cy="1143000"/>
          </a:xfrm>
        </p:spPr>
        <p:txBody>
          <a:bodyPr anchor="b"/>
          <a:lstStyle>
            <a:lvl1pPr algn="ctr">
              <a:defRPr sz="2000">
                <a:solidFill>
                  <a:srgbClr val="27282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172056" name="Picture 24" descr="bar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81000" y="1752600"/>
            <a:ext cx="8305800" cy="3651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13513" r="39800" b="44632"/>
          <a:stretch/>
        </p:blipFill>
        <p:spPr>
          <a:xfrm>
            <a:off x="5364088" y="3780000"/>
            <a:ext cx="3780000" cy="3096000"/>
          </a:xfrm>
          <a:prstGeom prst="rect">
            <a:avLst/>
          </a:prstGeom>
        </p:spPr>
      </p:pic>
      <p:pic>
        <p:nvPicPr>
          <p:cNvPr id="9" name="Picture 24" descr="bar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81000" y="1752600"/>
            <a:ext cx="8305800" cy="36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42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574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52600"/>
            <a:ext cx="4027487" cy="4483100"/>
          </a:xfrm>
        </p:spPr>
        <p:txBody>
          <a:bodyPr/>
          <a:lstStyle>
            <a:lvl1pPr>
              <a:buClr>
                <a:srgbClr val="27282A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752600"/>
            <a:ext cx="4029075" cy="4483100"/>
          </a:xfrm>
        </p:spPr>
        <p:txBody>
          <a:bodyPr/>
          <a:lstStyle>
            <a:lvl1pPr>
              <a:buClr>
                <a:srgbClr val="27282A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8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2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2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52600"/>
            <a:ext cx="4027487" cy="4483100"/>
          </a:xfrm>
        </p:spPr>
        <p:txBody>
          <a:bodyPr/>
          <a:lstStyle>
            <a:lvl1pPr>
              <a:buClr>
                <a:srgbClr val="FF5100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752600"/>
            <a:ext cx="4029075" cy="4483100"/>
          </a:xfrm>
        </p:spPr>
        <p:txBody>
          <a:bodyPr/>
          <a:lstStyle>
            <a:lvl1pPr>
              <a:buClr>
                <a:srgbClr val="FF5100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3556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54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7297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7492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6717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2417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5729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5533"/>
            <a:ext cx="2133600" cy="984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13513" r="39800" b="44632"/>
          <a:stretch/>
        </p:blipFill>
        <p:spPr>
          <a:xfrm>
            <a:off x="5364000" y="3762000"/>
            <a:ext cx="3780000" cy="3096000"/>
          </a:xfrm>
          <a:prstGeom prst="rect">
            <a:avLst/>
          </a:prstGeom>
        </p:spPr>
      </p:pic>
      <p:sp>
        <p:nvSpPr>
          <p:cNvPr id="172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1008"/>
            <a:ext cx="6019800" cy="1490662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 sz="1600">
                <a:solidFill>
                  <a:srgbClr val="7D7E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2348880"/>
            <a:ext cx="6019800" cy="1143000"/>
          </a:xfrm>
        </p:spPr>
        <p:txBody>
          <a:bodyPr anchor="b"/>
          <a:lstStyle>
            <a:lvl1pPr algn="ctr">
              <a:defRPr sz="2000">
                <a:solidFill>
                  <a:srgbClr val="27282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172056" name="Picture 24" descr="bar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81000" y="1752600"/>
            <a:ext cx="8305800" cy="3651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13513" r="39800" b="44632"/>
          <a:stretch/>
        </p:blipFill>
        <p:spPr>
          <a:xfrm>
            <a:off x="5364088" y="3780000"/>
            <a:ext cx="3780000" cy="3096000"/>
          </a:xfrm>
          <a:prstGeom prst="rect">
            <a:avLst/>
          </a:prstGeom>
        </p:spPr>
      </p:pic>
      <p:pic>
        <p:nvPicPr>
          <p:cNvPr id="9" name="Picture 24" descr="bar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81000" y="1752600"/>
            <a:ext cx="8305800" cy="36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08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916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52600"/>
            <a:ext cx="4027487" cy="4483100"/>
          </a:xfrm>
        </p:spPr>
        <p:txBody>
          <a:bodyPr/>
          <a:lstStyle>
            <a:lvl1pPr>
              <a:buClr>
                <a:srgbClr val="27282A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752600"/>
            <a:ext cx="4029075" cy="4483100"/>
          </a:xfrm>
        </p:spPr>
        <p:txBody>
          <a:bodyPr/>
          <a:lstStyle>
            <a:lvl1pPr>
              <a:buClr>
                <a:srgbClr val="27282A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7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4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4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3123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52600"/>
            <a:ext cx="4027487" cy="4483100"/>
          </a:xfrm>
        </p:spPr>
        <p:txBody>
          <a:bodyPr/>
          <a:lstStyle>
            <a:lvl1pPr>
              <a:buClr>
                <a:srgbClr val="FF5100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752600"/>
            <a:ext cx="4029075" cy="4483100"/>
          </a:xfrm>
        </p:spPr>
        <p:txBody>
          <a:bodyPr/>
          <a:lstStyle>
            <a:lvl1pPr>
              <a:buClr>
                <a:srgbClr val="FF5100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8739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8126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836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7849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1513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209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5533"/>
            <a:ext cx="2133600" cy="984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13513" r="39800" b="44632"/>
          <a:stretch/>
        </p:blipFill>
        <p:spPr>
          <a:xfrm>
            <a:off x="5364000" y="3762000"/>
            <a:ext cx="3780000" cy="3096000"/>
          </a:xfrm>
          <a:prstGeom prst="rect">
            <a:avLst/>
          </a:prstGeom>
        </p:spPr>
      </p:pic>
      <p:sp>
        <p:nvSpPr>
          <p:cNvPr id="172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1008"/>
            <a:ext cx="6019800" cy="1490662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 sz="1600">
                <a:solidFill>
                  <a:srgbClr val="7D7E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2348880"/>
            <a:ext cx="6019800" cy="1143000"/>
          </a:xfrm>
        </p:spPr>
        <p:txBody>
          <a:bodyPr anchor="b"/>
          <a:lstStyle>
            <a:lvl1pPr algn="ctr">
              <a:defRPr sz="2000">
                <a:solidFill>
                  <a:srgbClr val="27282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172056" name="Picture 24" descr="bar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81000" y="1752600"/>
            <a:ext cx="8305800" cy="3651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13513" r="39800" b="44632"/>
          <a:stretch/>
        </p:blipFill>
        <p:spPr>
          <a:xfrm>
            <a:off x="5364088" y="3780000"/>
            <a:ext cx="3780000" cy="3096000"/>
          </a:xfrm>
          <a:prstGeom prst="rect">
            <a:avLst/>
          </a:prstGeom>
        </p:spPr>
      </p:pic>
      <p:pic>
        <p:nvPicPr>
          <p:cNvPr id="9" name="Picture 24" descr="bar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81000" y="1752600"/>
            <a:ext cx="8305800" cy="36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60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99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52600"/>
            <a:ext cx="4027487" cy="4483100"/>
          </a:xfrm>
        </p:spPr>
        <p:txBody>
          <a:bodyPr/>
          <a:lstStyle>
            <a:lvl1pPr>
              <a:buClr>
                <a:srgbClr val="27282A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752600"/>
            <a:ext cx="4029075" cy="4483100"/>
          </a:xfrm>
        </p:spPr>
        <p:txBody>
          <a:bodyPr/>
          <a:lstStyle>
            <a:lvl1pPr>
              <a:buClr>
                <a:srgbClr val="27282A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3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8AC7AB-24A5-4813-977F-FDC1B804F14E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03001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03001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 Logo blå’ for at anvende logo blå bag-grund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29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440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3BA71AE5-01D7-4499-9EE0-FC074ED1640B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8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52600"/>
            <a:ext cx="4027487" cy="4483100"/>
          </a:xfrm>
        </p:spPr>
        <p:txBody>
          <a:bodyPr/>
          <a:lstStyle>
            <a:lvl1pPr>
              <a:buClr>
                <a:srgbClr val="FF5100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1752600"/>
            <a:ext cx="4029075" cy="4483100"/>
          </a:xfrm>
        </p:spPr>
        <p:txBody>
          <a:bodyPr/>
          <a:lstStyle>
            <a:lvl1pPr>
              <a:buClr>
                <a:srgbClr val="FF5100"/>
              </a:buClr>
              <a:defRPr sz="1400">
                <a:solidFill>
                  <a:srgbClr val="27282A"/>
                </a:solidFill>
              </a:defRPr>
            </a:lvl1pPr>
            <a:lvl2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2pPr>
            <a:lvl3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3pPr>
            <a:lvl4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4pPr>
            <a:lvl5pPr>
              <a:buClr>
                <a:srgbClr val="FF5100"/>
              </a:buClr>
              <a:defRPr sz="1200">
                <a:solidFill>
                  <a:srgbClr val="27282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8795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1572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579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6557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5143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rgbClr val="27282A"/>
                </a:solidFill>
              </a:defRPr>
            </a:lvl1pPr>
            <a:lvl2pPr>
              <a:defRPr sz="1200">
                <a:solidFill>
                  <a:srgbClr val="27282A"/>
                </a:solidFill>
              </a:defRPr>
            </a:lvl2pPr>
            <a:lvl3pPr>
              <a:defRPr sz="1200">
                <a:solidFill>
                  <a:srgbClr val="27282A"/>
                </a:solidFill>
              </a:defRPr>
            </a:lvl3pPr>
            <a:lvl4pPr>
              <a:defRPr sz="1200">
                <a:solidFill>
                  <a:srgbClr val="27282A"/>
                </a:solidFill>
              </a:defRPr>
            </a:lvl4pPr>
            <a:lvl5pPr>
              <a:buClr>
                <a:srgbClr val="27282A"/>
              </a:buClr>
              <a:defRPr sz="1200"/>
            </a:lvl5pPr>
            <a:lvl6pPr>
              <a:buClr>
                <a:srgbClr val="27282A"/>
              </a:buClr>
              <a:defRPr sz="1200"/>
            </a:lvl6pPr>
            <a:lvl7pPr>
              <a:buClr>
                <a:srgbClr val="27282A"/>
              </a:buClr>
              <a:defRPr/>
            </a:lvl7pPr>
            <a:lvl8pPr>
              <a:buClr>
                <a:srgbClr val="27282A"/>
              </a:buClr>
              <a:defRPr/>
            </a:lvl8pPr>
            <a:lvl9pPr>
              <a:buClr>
                <a:srgbClr val="27282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453419"/>
            <a:ext cx="738710" cy="22360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87624" y="6453419"/>
            <a:ext cx="7416626" cy="2236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en-US" sz="800" kern="1200" dirty="0" smtClean="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0764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10" descr="Favrskov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276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titeltypografi i masteren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undertiteltypografien i masteren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94476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HMU 14. maj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4329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HMU 14. maj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76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1372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HMU 14. maj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73346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HMU 14. maj 2008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44671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HMU 14. maj 2008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29166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HMU 14. maj 2008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9392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HMU 14. maj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91466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HMU 14. maj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22327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HMU 14. maj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958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HMU 14. maj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634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1" y="546251"/>
            <a:ext cx="2013534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0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6" name="Rektangel 35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8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10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6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0" y="547550"/>
            <a:ext cx="2015996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5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28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45" name="Rektangel 4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4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43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0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18305A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18305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18305A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18305A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18305A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8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30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99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6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0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40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3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95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2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30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04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6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11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BBA9B-BD26-42EF-AC34-0DFE220AF99E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5492824" y="6276975"/>
            <a:ext cx="2895600" cy="144463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9" name="Rektangel 6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7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80" y="546646"/>
            <a:ext cx="201622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56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8AC7AB-24A5-4813-977F-FDC1B804F14E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03001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03001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 Logo blå’ for at anvende logo blå bag-grund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7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9DEC-EC2B-4397-B605-0D91C73CFF2B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6" y="552012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84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18305A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18305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18305A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18305A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18305A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03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9DEC-EC2B-4397-B605-0D91C73CFF2B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6" y="552012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54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9DEC-EC2B-4397-B605-0D91C73CFF2B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6" y="547550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 Logo blå’ for at anvende logo blå bag-grund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81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36504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888763"/>
            <a:ext cx="3652838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97BD-4FE1-49CA-93AC-0BE5DC519AB8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ECFF-FA89-41CD-A3DC-20FDD1B474A7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4643438" y="5565775"/>
            <a:ext cx="295275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 I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411" y="546251"/>
            <a:ext cx="2016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diagrammet. Slet diagram-met og brug ikonerne på pladsholder til at indsætte indhold efter eget valg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 indholds-objekter I’.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14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Kun titel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6621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dias – bortset fra titel.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‘Kun titel’.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0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Pladsholder til dato 2"/>
          <p:cNvSpPr txBox="1">
            <a:spLocks/>
          </p:cNvSpPr>
          <p:nvPr userDrawn="1"/>
        </p:nvSpPr>
        <p:spPr bwMode="auto">
          <a:xfrm>
            <a:off x="841375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Tomt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5" y="546621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et helt tomt dias – bortset fra baggrundsgrafik.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‘Tomt’.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81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180000" y="180000"/>
            <a:ext cx="88308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 flipV="1">
            <a:off x="504825" y="4838700"/>
            <a:ext cx="8510588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9DDC0BB-569A-4AC3-981D-447D18A3D730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630711-01E4-4A3A-B225-756321C06BC8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841375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med baggrundsbillede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 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a-DK" sz="1200" noProof="1" smtClean="0">
              <a:solidFill>
                <a:srgbClr val="03001E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med baggrundsbillede’.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20844921">
            <a:off x="435342" y="5787343"/>
            <a:ext cx="8676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4"/>
          <p:cNvSpPr>
            <a:spLocks noGrp="1"/>
          </p:cNvSpPr>
          <p:nvPr>
            <p:ph type="pic" sz="quarter" idx="19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7" name="Picture 4" descr="slide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180" y="764704"/>
            <a:ext cx="2016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42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3765600"/>
            <a:ext cx="74556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42400" y="4654800"/>
            <a:ext cx="74556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80000" y="180000"/>
            <a:ext cx="87804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383F-C1AF-4A78-B9B6-5B41CA0D20F1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9CE0-F8D6-4A95-9449-22948CAAAF8C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Top-billede og tekst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‘Top-billede og tekst’.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3" y="551068"/>
            <a:ext cx="2016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85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4309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00" y="180000"/>
            <a:ext cx="4309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665600" y="3794400"/>
            <a:ext cx="3654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5025-ABDC-487E-B7D3-669A4CC233C0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xfrm>
            <a:off x="5492824" y="6276975"/>
            <a:ext cx="2895600" cy="1444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2BA4-1EB4-470F-93E0-F57AD107B737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796" y="551069"/>
            <a:ext cx="2016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2 billeder og 2 indhold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billederne. Klik med højre musetast på et billede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‘2 billeder og 2 indhold’.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billeder som angivet i pladsholdere for billederne.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827584" y="3789040"/>
            <a:ext cx="3654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38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36504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36504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2400" y="2782800"/>
            <a:ext cx="36504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48400" y="180000"/>
            <a:ext cx="42156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992E-DA14-4A11-8C8F-305BDB5CCDB3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6E52-2412-4A97-8014-C073328D7341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551068"/>
            <a:ext cx="2016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Tekst og billede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‘Tekst og billede’.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</p:txBody>
      </p:sp>
    </p:spTree>
    <p:extLst>
      <p:ext uri="{BB962C8B-B14F-4D97-AF65-F5344CB8AC3E}">
        <p14:creationId xmlns:p14="http://schemas.microsoft.com/office/powerpoint/2010/main" val="45630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9DEC-EC2B-4397-B605-0D91C73CFF2B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6" y="547550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 Logo blå’ for at anvende logo blå bag-grund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53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80" y="550715"/>
            <a:ext cx="201622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65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84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537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8" name="Rektangel 17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82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3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1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28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47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91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1" y="546251"/>
            <a:ext cx="2013534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36504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888763"/>
            <a:ext cx="3652838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97BD-4FE1-49CA-93AC-0BE5DC519AB8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ECFF-FA89-41CD-A3DC-20FDD1B474A7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4643438" y="5565775"/>
            <a:ext cx="295275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 I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411" y="546251"/>
            <a:ext cx="2016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diagrammet. Slet diagram-met og brug ikonerne på pladsholder til at indsætte indhold efter eget valg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 indholds-objekter I’.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3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6" name="Rektangel 35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66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902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31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0" y="547550"/>
            <a:ext cx="2015996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6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45" name="Rektangel 4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4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ktangel 46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10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24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712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30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261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Lilla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6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Kun titel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6621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dias – bortset fra titel.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‘Kun titel’.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93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12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3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88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30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199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Rød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6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382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BBA9B-BD26-42EF-AC34-0DFE220AF99E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5492824" y="6276975"/>
            <a:ext cx="2895600" cy="144463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9" name="Rektangel 6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70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80" y="546646"/>
            <a:ext cx="201622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ktangel 70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567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tx1"/>
                </a:solidFill>
              </a:defRPr>
            </a:lvl1pPr>
            <a:lvl2pPr>
              <a:defRPr lang="en-US" sz="1600" dirty="0" smtClean="0">
                <a:solidFill>
                  <a:schemeClr val="tx1"/>
                </a:solidFill>
              </a:defRPr>
            </a:lvl2pPr>
            <a:lvl3pPr>
              <a:defRPr lang="en-US" sz="1600" dirty="0" smtClean="0">
                <a:solidFill>
                  <a:schemeClr val="tx1"/>
                </a:solidFill>
              </a:defRPr>
            </a:lvl3pPr>
            <a:lvl4pPr>
              <a:defRPr lang="en-US" sz="1600" dirty="0" smtClean="0">
                <a:solidFill>
                  <a:schemeClr val="tx1"/>
                </a:solidFill>
              </a:defRPr>
            </a:lvl4pPr>
            <a:lvl5pPr>
              <a:defRPr lang="da-DK" sz="16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8AC7AB-24A5-4813-977F-FDC1B804F14E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03001E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03001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 Logo blå’ for at anvende logo blå bag-grund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262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18305A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18305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18305A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18305A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18305A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796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9DEC-EC2B-4397-B605-0D91C73CFF2B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 Logo blå’ for at anvende logo blå baggrund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6" y="552012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031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9DEC-EC2B-4397-B605-0D91C73CFF2B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6" y="547550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 Logo blå’ for at anvende logo blå bag-grund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2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Pladsholder til dato 2"/>
          <p:cNvSpPr txBox="1">
            <a:spLocks/>
          </p:cNvSpPr>
          <p:nvPr userDrawn="1"/>
        </p:nvSpPr>
        <p:spPr bwMode="auto">
          <a:xfrm>
            <a:off x="841375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Tomt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5" y="546621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et helt tomt dias – bortset fra baggrundsgrafik.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‘Tomt’.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32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3650400" cy="1714500"/>
          </a:xfrm>
        </p:spPr>
        <p:txBody>
          <a:bodyPr/>
          <a:lstStyle>
            <a:lvl1pPr>
              <a:defRPr>
                <a:solidFill>
                  <a:srgbClr val="05002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888763"/>
            <a:ext cx="3652838" cy="4628469"/>
          </a:xfrm>
        </p:spPr>
        <p:txBody>
          <a:bodyPr/>
          <a:lstStyle>
            <a:lvl1pPr>
              <a:defRPr sz="2200">
                <a:solidFill>
                  <a:srgbClr val="050028"/>
                </a:solidFill>
              </a:defRPr>
            </a:lvl1pPr>
            <a:lvl2pPr>
              <a:defRPr sz="1600">
                <a:solidFill>
                  <a:srgbClr val="050028"/>
                </a:solidFill>
              </a:defRPr>
            </a:lvl2pPr>
            <a:lvl3pPr>
              <a:defRPr sz="1600">
                <a:solidFill>
                  <a:srgbClr val="050028"/>
                </a:solidFill>
              </a:defRPr>
            </a:lvl3pPr>
            <a:lvl4pPr>
              <a:defRPr sz="1600">
                <a:solidFill>
                  <a:srgbClr val="050028"/>
                </a:solidFill>
              </a:defRPr>
            </a:lvl4pPr>
            <a:lvl5pPr>
              <a:defRPr sz="1600">
                <a:solidFill>
                  <a:srgbClr val="0500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97BD-4FE1-49CA-93AC-0BE5DC519AB8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ECFF-FA89-41CD-A3DC-20FDD1B474A7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4643438" y="5565775"/>
            <a:ext cx="2952750" cy="212726"/>
          </a:xfrm>
        </p:spPr>
        <p:txBody>
          <a:bodyPr/>
          <a:lstStyle>
            <a:lvl1pPr marL="0" indent="0">
              <a:buNone/>
              <a:defRPr sz="900"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da-DK" dirty="0" smtClean="0"/>
              <a:t>Angiv kilde</a:t>
            </a: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 I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411" y="546251"/>
            <a:ext cx="2016000" cy="15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diagrammet. Slet diagram-met og brug ikonerne på pladsholder til at indsætte indhold efter eget valg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 indholds-objekter I’.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14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Kun titel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6621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dias – bortset fra titel.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‘Kun titel’.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0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Pladsholder til dato 2"/>
          <p:cNvSpPr txBox="1">
            <a:spLocks/>
          </p:cNvSpPr>
          <p:nvPr userDrawn="1"/>
        </p:nvSpPr>
        <p:spPr bwMode="auto">
          <a:xfrm>
            <a:off x="841375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Tomt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2655" y="546621"/>
            <a:ext cx="200648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Brug dette layout, hvis du vil placere objekter frit på et helt tomt dias – bortset fra baggrundsgrafik.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‘Tomt’.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058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180000" y="180000"/>
            <a:ext cx="88308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 flipV="1">
            <a:off x="504825" y="4838700"/>
            <a:ext cx="8510588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9DDC0BB-569A-4AC3-981D-447D18A3D730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630711-01E4-4A3A-B225-756321C06BC8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841375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med baggrundsbillede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 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a-DK" sz="1200" noProof="1" smtClean="0">
              <a:solidFill>
                <a:srgbClr val="03001E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med baggrundsbillede’.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20844921">
            <a:off x="435342" y="5787343"/>
            <a:ext cx="8676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4"/>
          <p:cNvSpPr>
            <a:spLocks noGrp="1"/>
          </p:cNvSpPr>
          <p:nvPr>
            <p:ph type="pic" sz="quarter" idx="19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7" name="Picture 4" descr="slide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180" y="764704"/>
            <a:ext cx="2016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783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-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3765600"/>
            <a:ext cx="7455600" cy="8136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42400" y="4654800"/>
            <a:ext cx="7455600" cy="10836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80000" y="180000"/>
            <a:ext cx="87804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383F-C1AF-4A78-B9B6-5B41CA0D20F1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9CE0-F8D6-4A95-9449-22948CAAAF8C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Top-billede og tekst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‘Top-billede og tekst’.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</p:txBody>
      </p:sp>
      <p:pic>
        <p:nvPicPr>
          <p:cNvPr id="14" name="Picture 5" descr="slide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3" y="551068"/>
            <a:ext cx="2016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13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leder og 2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0000" y="180000"/>
            <a:ext cx="4309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00" y="180000"/>
            <a:ext cx="4309200" cy="31752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665600" y="3794400"/>
            <a:ext cx="3654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5025-ABDC-487E-B7D3-669A4CC233C0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8"/>
          </p:nvPr>
        </p:nvSpPr>
        <p:spPr>
          <a:xfrm>
            <a:off x="5492824" y="6276975"/>
            <a:ext cx="2895600" cy="1444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2BA4-1EB4-470F-93E0-F57AD107B737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3" name="Picture 7" descr="slide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796" y="551069"/>
            <a:ext cx="201600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2 billeder og 2 indhold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billederne. Klik med højre musetast på et billede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‘2 billeder og 2 indhold’.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billeder som angivet i pladsholdere for billederne.</a:t>
            </a:r>
          </a:p>
        </p:txBody>
      </p:sp>
      <p:sp>
        <p:nvSpPr>
          <p:cNvPr id="22" name="Content Placeholder 9"/>
          <p:cNvSpPr>
            <a:spLocks noGrp="1"/>
          </p:cNvSpPr>
          <p:nvPr>
            <p:ph sz="quarter" idx="20"/>
          </p:nvPr>
        </p:nvSpPr>
        <p:spPr>
          <a:xfrm>
            <a:off x="827584" y="3789040"/>
            <a:ext cx="3654000" cy="19800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4" y="5733256"/>
            <a:ext cx="3137824" cy="4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493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3650400" cy="55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36504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42400" y="2782800"/>
            <a:ext cx="3650400" cy="2995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48400" y="180000"/>
            <a:ext cx="4215600" cy="6498000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992E-DA14-4A11-8C8F-305BDB5CCDB3}" type="datetime1">
              <a:rPr lang="da-DK" smtClean="0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6E52-2412-4A97-8014-C073328D7341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  <p:pic>
        <p:nvPicPr>
          <p:cNvPr id="13" name="Picture 4" descr="slide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551068"/>
            <a:ext cx="201600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Tekst og billede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‘Tekst og billede’.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</p:txBody>
      </p:sp>
    </p:spTree>
    <p:extLst>
      <p:ext uri="{BB962C8B-B14F-4D97-AF65-F5344CB8AC3E}">
        <p14:creationId xmlns:p14="http://schemas.microsoft.com/office/powerpoint/2010/main" val="21628890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80" y="550715"/>
            <a:ext cx="201622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8" name="Billed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563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84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2" y="547550"/>
            <a:ext cx="2016000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ktangel 84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809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6" name="Rektangel 15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180000" y="180000"/>
            <a:ext cx="8830800" cy="65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 smtClean="0"/>
              <a:t>Klik her og vælg fanen ‘Indsæt’ og derefter ‘Billede’ for at tilføje et billede</a:t>
            </a:r>
            <a:endParaRPr lang="da-DK" noProof="0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 flipV="1">
            <a:off x="504825" y="4838700"/>
            <a:ext cx="8510588" cy="1897063"/>
          </a:xfrm>
          <a:prstGeom prst="line">
            <a:avLst/>
          </a:prstGeom>
          <a:noFill/>
          <a:ln w="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 algn="r">
              <a:buFontTx/>
              <a:buNone/>
              <a:defRPr>
                <a:solidFill>
                  <a:schemeClr val="bg2"/>
                </a:solidFill>
              </a:defRPr>
            </a:lvl2pPr>
            <a:lvl3pPr algn="r">
              <a:buFontTx/>
              <a:buNone/>
              <a:defRPr>
                <a:solidFill>
                  <a:schemeClr val="bg2"/>
                </a:solidFill>
              </a:defRPr>
            </a:lvl3pPr>
            <a:lvl4pPr algn="r">
              <a:buFontTx/>
              <a:buNone/>
              <a:defRPr>
                <a:solidFill>
                  <a:schemeClr val="bg2"/>
                </a:solidFill>
              </a:defRPr>
            </a:lvl4pPr>
            <a:lvl5pPr algn="r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9DDC0BB-569A-4AC3-981D-447D18A3D730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630711-01E4-4A3A-B225-756321C06BC8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841375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med baggrundsbillede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(uden baggrundsfarve) 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da-DK" sz="1200" noProof="1" smtClean="0">
              <a:solidFill>
                <a:srgbClr val="03001E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Det er muligt at udskifte billedet. Klik med højre musetast på billedet og vælg ‘Skift billede…’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Sådan indsætter du et nyt dias med dette layout: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på fanen ‘Startside’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Klik i underkanten af ‘Nyt dias’ og vælg lay-outet ‘Citat dias med baggrundsbillede’.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a-DK" sz="1200" b="1" noProof="1" smtClean="0">
                <a:solidFill>
                  <a:srgbClr val="03001E"/>
                </a:solidFill>
              </a:rPr>
              <a:t>NB</a:t>
            </a:r>
            <a:r>
              <a:rPr lang="da-DK" sz="1200" noProof="1" smtClean="0">
                <a:solidFill>
                  <a:srgbClr val="03001E"/>
                </a:solidFill>
              </a:rPr>
              <a:t> Hvis du bruger dette layout for et nyt dias, skal du selv tilføje et billede som angivet i pladsholder for billedet.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sp>
        <p:nvSpPr>
          <p:cNvPr id="14" name="Pladsholder til tekst 81"/>
          <p:cNvSpPr>
            <a:spLocks noGrp="1"/>
          </p:cNvSpPr>
          <p:nvPr>
            <p:ph type="body" sz="quarter" idx="18" hasCustomPrompt="1"/>
          </p:nvPr>
        </p:nvSpPr>
        <p:spPr>
          <a:xfrm rot="20844921">
            <a:off x="435342" y="5787343"/>
            <a:ext cx="8676000" cy="0"/>
          </a:xfrm>
          <a:prstGeom prst="rect">
            <a:avLst/>
          </a:prstGeom>
          <a:ln w="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4"/>
          <p:cNvSpPr>
            <a:spLocks noGrp="1"/>
          </p:cNvSpPr>
          <p:nvPr>
            <p:ph type="pic" sz="quarter" idx="19" hasCustomPrompt="1"/>
          </p:nvPr>
        </p:nvSpPr>
        <p:spPr>
          <a:xfrm rot="19980000">
            <a:off x="-14400" y="626400"/>
            <a:ext cx="2196000" cy="0"/>
          </a:xfrm>
          <a:ln>
            <a:solidFill>
              <a:schemeClr val="bg1"/>
            </a:solidFill>
          </a:ln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17" name="Picture 4" descr="slide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180" y="764704"/>
            <a:ext cx="2016000" cy="15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782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2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8" name="Rektangel 17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40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Logo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Logo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15" name="Rektangel 14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2" y="546251"/>
            <a:ext cx="2013535" cy="1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64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5931EB-1C21-4C3A-A977-EC455959CAE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20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64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55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1772816"/>
            <a:ext cx="3651250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2816"/>
            <a:ext cx="3652838" cy="4005184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indholdsobjekter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0" name="Rektangel 29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indholdsobjekter’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720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ekstboks K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896400"/>
            <a:ext cx="7455600" cy="5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00" y="2782800"/>
            <a:ext cx="3651250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782800"/>
            <a:ext cx="3652838" cy="299520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842400" y="1764000"/>
            <a:ext cx="7455600" cy="950400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  <a:lvl2pPr>
              <a:buFontTx/>
              <a:buNone/>
              <a:defRPr sz="2200"/>
            </a:lvl2pPr>
            <a:lvl3pPr>
              <a:buFontTx/>
              <a:buNone/>
              <a:defRPr sz="2200"/>
            </a:lvl3pPr>
            <a:lvl4pPr>
              <a:buFontTx/>
              <a:buNone/>
              <a:defRPr sz="2200"/>
            </a:lvl4pPr>
            <a:lvl5pPr>
              <a:buFontTx/>
              <a:buNone/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2BDCF-814E-4D97-B6EE-0EDAE3481815}" type="datetime1">
              <a:rPr lang="da-DK" smtClean="0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209DEC-EC2B-4397-B605-0D91C73CFF2B}" type="slidenum">
              <a:rPr lang="da-DK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To indhold + tekstboks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KL blå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‘To indhold + tekst-boks’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23511" y="546251"/>
            <a:ext cx="2013534" cy="15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21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841375" y="2208213"/>
            <a:ext cx="7456488" cy="118745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841375" y="3716338"/>
            <a:ext cx="7456488" cy="1090612"/>
          </a:xfrm>
        </p:spPr>
        <p:txBody>
          <a:bodyPr/>
          <a:lstStyle>
            <a:lvl1pPr marL="0" indent="0" algn="r">
              <a:lnSpc>
                <a:spcPct val="83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5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2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352035" y="6276975"/>
            <a:ext cx="252413" cy="1444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76A8B5-4C48-4E7E-82D4-69B97B68FE76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6" name="Rektangel 35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pic>
        <p:nvPicPr>
          <p:cNvPr id="3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9179" y="550715"/>
            <a:ext cx="2016222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‘Titeldias’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020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89600"/>
            <a:ext cx="7455600" cy="792000"/>
          </a:xfrm>
        </p:spPr>
        <p:txBody>
          <a:bodyPr/>
          <a:lstStyle>
            <a:lvl1pPr>
              <a:defRPr lang="da-DK" dirty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00" y="2458800"/>
            <a:ext cx="6624000" cy="3654000"/>
          </a:xfrm>
        </p:spPr>
        <p:txBody>
          <a:bodyPr/>
          <a:lstStyle>
            <a:lvl1pPr>
              <a:lnSpc>
                <a:spcPts val="2200"/>
              </a:lnSpc>
              <a:spcBef>
                <a:spcPts val="528"/>
              </a:spcBef>
              <a:defRPr lang="en-US" sz="22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da-DK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a-DK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1F1058-ECC7-4915-9606-07C5A19CF494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a-DK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6A62B3-44A3-438B-BFA8-182113035C7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8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7411" y="547550"/>
            <a:ext cx="2015998" cy="15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Titel og indholdsobjekt</a:t>
            </a:r>
          </a:p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32" name="Rektangel 31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‘Titel og indholds-objekt’ for at fjerne bag-grundsfarve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928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dias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179388" y="179388"/>
            <a:ext cx="8782050" cy="6499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a-DK" sz="1400">
              <a:solidFill>
                <a:srgbClr val="03001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00" y="1393200"/>
            <a:ext cx="7455600" cy="232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2400" y="3855600"/>
            <a:ext cx="7455600" cy="360000"/>
          </a:xfrm>
        </p:spPr>
        <p:txBody>
          <a:bodyPr/>
          <a:lstStyle>
            <a:lvl1pPr algn="r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7AC18C-4BB0-42F9-A69C-2B59B739FDEC}" type="datetime1">
              <a:rPr lang="da-DK">
                <a:solidFill>
                  <a:srgbClr val="FFFFFF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236A6A-DAB1-4A7F-8E68-5B86FDD73589}" type="slidenum">
              <a:rPr 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7" name="Rektangel 26"/>
          <p:cNvSpPr/>
          <p:nvPr userDrawn="1"/>
        </p:nvSpPr>
        <p:spPr bwMode="auto">
          <a:xfrm>
            <a:off x="-2124744" y="44624"/>
            <a:ext cx="2016224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da-DK" sz="1200" b="1" i="1" dirty="0" smtClean="0">
                <a:solidFill>
                  <a:srgbClr val="03001E"/>
                </a:solidFill>
              </a:rPr>
              <a:t>Citat dias Grøn</a:t>
            </a:r>
            <a:endParaRPr lang="da-DK" sz="1200" b="1" dirty="0" smtClean="0">
              <a:solidFill>
                <a:srgbClr val="03001E"/>
              </a:solidFill>
            </a:endParaRPr>
          </a:p>
        </p:txBody>
      </p:sp>
      <p:sp>
        <p:nvSpPr>
          <p:cNvPr id="29" name="Rektangel 28"/>
          <p:cNvSpPr/>
          <p:nvPr userDrawn="1"/>
        </p:nvSpPr>
        <p:spPr bwMode="auto">
          <a:xfrm>
            <a:off x="-2124744" y="2060848"/>
            <a:ext cx="2016224" cy="479715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90000" rIns="9000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Husk at vælge korrekt </a:t>
            </a:r>
            <a:r>
              <a:rPr lang="da-DK" sz="1200" i="1" noProof="1" smtClean="0">
                <a:solidFill>
                  <a:srgbClr val="03001E"/>
                </a:solidFill>
              </a:rPr>
              <a:t>layout</a:t>
            </a:r>
            <a:r>
              <a:rPr lang="da-DK" sz="1200" noProof="1" smtClean="0">
                <a:solidFill>
                  <a:srgbClr val="03001E"/>
                </a:solidFill>
              </a:rPr>
              <a:t> for hvert dias: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a-DK" sz="1200" noProof="1" smtClean="0">
                <a:solidFill>
                  <a:srgbClr val="03001E"/>
                </a:solidFill>
              </a:rPr>
              <a:t>Klik med højre musetast på dias i ruden til venstre i skærmbilledet og vælg ‘Layout’ – Du kan f.eks. vælge ‘Citat dias’ (uden baggrundsfarve) for at fjerne baggrundsfarve på dette dias.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da-DK" sz="1200" noProof="1" smtClean="0">
                <a:solidFill>
                  <a:srgbClr val="03001E"/>
                </a:solidFill>
              </a:rPr>
              <a:t>Eller klik på fanen ‘Start-side’ og derefter i under-kanten af ‘Nyt dias’ på fanen’ for at indsætte et nyt dias med et bestemt layout.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da-DK" sz="1200" noProof="1" smtClean="0">
                <a:solidFill>
                  <a:srgbClr val="03001E"/>
                </a:solidFill>
              </a:rPr>
              <a:t>Du kan slette streger på dias – Klik med højre musetast på dias i ruden til venstre i skærmbilledet og vælg ‘Nulstil dias’ for at få stregerne tilbage.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45315" y="551068"/>
            <a:ext cx="2013040" cy="15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78" y="5731989"/>
            <a:ext cx="3155370" cy="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4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150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image" Target="../media/image4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image" Target="../media/image5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50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image" Target="../media/image5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2963" y="1389063"/>
            <a:ext cx="7454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375" y="2459038"/>
            <a:ext cx="66246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4378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92824" y="6276975"/>
            <a:ext cx="2895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2035" y="6276975"/>
            <a:ext cx="252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  <p:sldLayoutId id="2147484086" r:id="rId18"/>
    <p:sldLayoutId id="2147484087" r:id="rId19"/>
    <p:sldLayoutId id="2147484088" r:id="rId20"/>
    <p:sldLayoutId id="2147484089" r:id="rId21"/>
    <p:sldLayoutId id="2147484090" r:id="rId22"/>
    <p:sldLayoutId id="2147484091" r:id="rId23"/>
    <p:sldLayoutId id="2147484092" r:id="rId24"/>
    <p:sldLayoutId id="2147484093" r:id="rId25"/>
    <p:sldLayoutId id="2147484094" r:id="rId26"/>
    <p:sldLayoutId id="2147484095" r:id="rId27"/>
    <p:sldLayoutId id="2147484096" r:id="rId28"/>
    <p:sldLayoutId id="2147484097" r:id="rId29"/>
    <p:sldLayoutId id="2147484098" r:id="rId30"/>
    <p:sldLayoutId id="2147484099" r:id="rId31"/>
    <p:sldLayoutId id="2147484100" r:id="rId32"/>
    <p:sldLayoutId id="2147484101" r:id="rId33"/>
    <p:sldLayoutId id="2147484102" r:id="rId34"/>
    <p:sldLayoutId id="2147484103" r:id="rId35"/>
    <p:sldLayoutId id="2147484104" r:id="rId36"/>
    <p:sldLayoutId id="2147484105" r:id="rId37"/>
  </p:sldLayoutIdLst>
  <p:hf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3178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HMU 14. maj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31" name="Picture 8" descr="Favrskov-logo-mast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76925"/>
            <a:ext cx="2276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6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2963" y="1389063"/>
            <a:ext cx="7454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375" y="2459038"/>
            <a:ext cx="66246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4378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92824" y="6276975"/>
            <a:ext cx="2895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2035" y="6276975"/>
            <a:ext cx="252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7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  <p:sldLayoutId id="2147484124" r:id="rId18"/>
    <p:sldLayoutId id="2147484125" r:id="rId19"/>
    <p:sldLayoutId id="2147484126" r:id="rId20"/>
    <p:sldLayoutId id="2147484127" r:id="rId21"/>
    <p:sldLayoutId id="2147484128" r:id="rId22"/>
    <p:sldLayoutId id="2147484129" r:id="rId23"/>
    <p:sldLayoutId id="2147484130" r:id="rId24"/>
    <p:sldLayoutId id="2147484131" r:id="rId25"/>
    <p:sldLayoutId id="2147484132" r:id="rId26"/>
    <p:sldLayoutId id="2147484133" r:id="rId27"/>
    <p:sldLayoutId id="2147484134" r:id="rId28"/>
    <p:sldLayoutId id="2147484135" r:id="rId29"/>
    <p:sldLayoutId id="2147484136" r:id="rId30"/>
    <p:sldLayoutId id="2147484137" r:id="rId31"/>
    <p:sldLayoutId id="2147484138" r:id="rId32"/>
    <p:sldLayoutId id="2147484139" r:id="rId33"/>
    <p:sldLayoutId id="2147484140" r:id="rId34"/>
    <p:sldLayoutId id="2147484141" r:id="rId35"/>
    <p:sldLayoutId id="2147484142" r:id="rId36"/>
    <p:sldLayoutId id="2147484143" r:id="rId37"/>
  </p:sldLayoutIdLst>
  <p:hf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2963" y="1389063"/>
            <a:ext cx="7454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375" y="2459038"/>
            <a:ext cx="66246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4378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92824" y="6276975"/>
            <a:ext cx="2895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2035" y="6276975"/>
            <a:ext cx="252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  <p:sldLayoutId id="2147484162" r:id="rId18"/>
    <p:sldLayoutId id="2147484163" r:id="rId19"/>
    <p:sldLayoutId id="2147484164" r:id="rId20"/>
    <p:sldLayoutId id="2147484165" r:id="rId21"/>
    <p:sldLayoutId id="2147484166" r:id="rId22"/>
    <p:sldLayoutId id="2147484167" r:id="rId23"/>
    <p:sldLayoutId id="2147484168" r:id="rId24"/>
    <p:sldLayoutId id="2147484169" r:id="rId25"/>
    <p:sldLayoutId id="2147484170" r:id="rId26"/>
    <p:sldLayoutId id="2147484171" r:id="rId27"/>
    <p:sldLayoutId id="2147484172" r:id="rId28"/>
    <p:sldLayoutId id="2147484173" r:id="rId29"/>
    <p:sldLayoutId id="2147484174" r:id="rId30"/>
    <p:sldLayoutId id="2147484175" r:id="rId31"/>
    <p:sldLayoutId id="2147484176" r:id="rId32"/>
    <p:sldLayoutId id="2147484177" r:id="rId33"/>
    <p:sldLayoutId id="2147484178" r:id="rId34"/>
    <p:sldLayoutId id="2147484179" r:id="rId35"/>
    <p:sldLayoutId id="2147484180" r:id="rId36"/>
    <p:sldLayoutId id="2147484181" r:id="rId37"/>
  </p:sldLayoutIdLst>
  <p:hf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2963" y="1389063"/>
            <a:ext cx="7454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375" y="2459038"/>
            <a:ext cx="66246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4378" y="6276975"/>
            <a:ext cx="719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9C86B4-6914-455E-9E97-52AF3821FD7D}" type="datetime1">
              <a:rPr lang="da-DK">
                <a:solidFill>
                  <a:srgbClr val="03001E"/>
                </a:solidFill>
              </a:rPr>
              <a:pPr>
                <a:defRPr/>
              </a:pPr>
              <a:t>18-10-2018</a:t>
            </a:fld>
            <a:endParaRPr lang="da-DK" dirty="0">
              <a:solidFill>
                <a:srgbClr val="03001E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92824" y="6276975"/>
            <a:ext cx="2895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a-DK">
              <a:solidFill>
                <a:srgbClr val="03001E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2035" y="6276975"/>
            <a:ext cx="2524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F8781D9-8F8F-4B10-9E7A-CD725C92131A}" type="slidenum">
              <a:rPr lang="da-DK">
                <a:solidFill>
                  <a:srgbClr val="03001E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3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2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  <p:sldLayoutId id="2147484200" r:id="rId18"/>
    <p:sldLayoutId id="2147484201" r:id="rId19"/>
    <p:sldLayoutId id="2147484202" r:id="rId20"/>
    <p:sldLayoutId id="2147484203" r:id="rId21"/>
    <p:sldLayoutId id="2147484204" r:id="rId22"/>
    <p:sldLayoutId id="2147484205" r:id="rId23"/>
    <p:sldLayoutId id="2147484206" r:id="rId24"/>
    <p:sldLayoutId id="2147484207" r:id="rId25"/>
    <p:sldLayoutId id="2147484208" r:id="rId26"/>
    <p:sldLayoutId id="2147484209" r:id="rId27"/>
    <p:sldLayoutId id="2147484210" r:id="rId28"/>
    <p:sldLayoutId id="2147484211" r:id="rId29"/>
    <p:sldLayoutId id="2147484212" r:id="rId30"/>
    <p:sldLayoutId id="2147484213" r:id="rId31"/>
    <p:sldLayoutId id="2147484214" r:id="rId32"/>
    <p:sldLayoutId id="2147484215" r:id="rId33"/>
    <p:sldLayoutId id="2147484216" r:id="rId34"/>
    <p:sldLayoutId id="2147484217" r:id="rId35"/>
    <p:sldLayoutId id="2147484218" r:id="rId36"/>
    <p:sldLayoutId id="2147484219" r:id="rId37"/>
  </p:sldLayoutIdLst>
  <p:hf hdr="0"/>
  <p:txStyles>
    <p:titleStyle>
      <a:lvl1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2pPr>
      <a:lvl3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3pPr>
      <a:lvl4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4pPr>
      <a:lvl5pPr algn="l" rtl="0" eaLnBrk="1" fontAlgn="base" hangingPunct="1">
        <a:lnSpc>
          <a:spcPts val="4500"/>
        </a:lnSpc>
        <a:spcBef>
          <a:spcPct val="0"/>
        </a:spcBef>
        <a:spcAft>
          <a:spcPct val="0"/>
        </a:spcAft>
        <a:defRPr sz="3600" b="1">
          <a:solidFill>
            <a:srgbClr val="050028"/>
          </a:solidFill>
          <a:latin typeface="Arial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415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2pPr>
      <a:lvl3pPr marL="533400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719138" indent="-1857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4pPr>
      <a:lvl5pPr marL="892175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5pPr>
      <a:lvl6pPr marL="20685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6pPr>
      <a:lvl7pPr marL="25257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7pPr>
      <a:lvl8pPr marL="29829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8pPr>
      <a:lvl9pPr marL="3440113" indent="-1714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317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da-DK">
                <a:solidFill>
                  <a:srgbClr val="000000"/>
                </a:solidFill>
              </a:rPr>
              <a:t>HMU 14. maj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pic>
        <p:nvPicPr>
          <p:cNvPr id="3" name="Picture 8" descr="Favrskov-logo-mast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76925"/>
            <a:ext cx="2276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0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63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163"/>
            <a:ext cx="992605" cy="428625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 userDrawn="1"/>
        </p:nvSpPr>
        <p:spPr bwMode="auto">
          <a:xfrm rot="5400000">
            <a:off x="4014192" y="-3249487"/>
            <a:ext cx="576064" cy="8604448"/>
          </a:xfrm>
          <a:prstGeom prst="round2SameRect">
            <a:avLst/>
          </a:prstGeom>
          <a:solidFill>
            <a:srgbClr val="7D7E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 smtClean="0">
              <a:solidFill>
                <a:srgbClr val="000000"/>
              </a:solidFill>
            </a:endParaRP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52600"/>
            <a:ext cx="820896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089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dirty="0" smtClean="0"/>
          </a:p>
        </p:txBody>
      </p:sp>
      <p:sp>
        <p:nvSpPr>
          <p:cNvPr id="171030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484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r>
              <a:rPr lang="da-DK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>
                <a:solidFill>
                  <a:srgbClr val="808080"/>
                </a:solidFill>
              </a:rPr>
              <a:pPr/>
              <a:t>‹nr.›</a:t>
            </a:fld>
            <a:endParaRPr lang="da-DK">
              <a:solidFill>
                <a:srgbClr val="80808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3" b="23707"/>
          <a:stretch/>
        </p:blipFill>
        <p:spPr>
          <a:xfrm>
            <a:off x="7444105" y="157163"/>
            <a:ext cx="116014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25000"/>
        <a:buFont typeface="Times" pitchFamily="18" charset="0"/>
        <a:buChar char="•"/>
        <a:tabLst>
          <a:tab pos="901700" algn="l"/>
          <a:tab pos="1193800" algn="l"/>
        </a:tabLst>
        <a:defRPr sz="1400">
          <a:solidFill>
            <a:srgbClr val="27282A"/>
          </a:solidFill>
          <a:latin typeface="+mn-lt"/>
          <a:ea typeface="+mn-ea"/>
          <a:cs typeface="+mn-cs"/>
        </a:defRPr>
      </a:lvl1pPr>
      <a:lvl2pPr marL="647700" indent="-3032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35000"/>
        <a:buFont typeface="Times" pitchFamily="18" charset="0"/>
        <a:buChar char="–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2pPr>
      <a:lvl3pPr marL="901700" indent="-2524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15000"/>
        <a:buFont typeface="Times" pitchFamily="18" charset="0"/>
        <a:buChar char="•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3pPr>
      <a:lvl4pPr marL="1193800" indent="-266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15000"/>
        <a:buFont typeface="Times" pitchFamily="18" charset="0"/>
        <a:buChar char="–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4pPr>
      <a:lvl5pPr marL="14859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400">
          <a:solidFill>
            <a:srgbClr val="27282A"/>
          </a:solidFill>
          <a:latin typeface="+mn-lt"/>
        </a:defRPr>
      </a:lvl5pPr>
      <a:lvl6pPr marL="19431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6pPr>
      <a:lvl7pPr marL="24003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7pPr>
      <a:lvl8pPr marL="28575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8pPr>
      <a:lvl9pPr marL="33147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163"/>
            <a:ext cx="992605" cy="428625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/>
        </p:nvSpPr>
        <p:spPr bwMode="auto">
          <a:xfrm rot="5400000">
            <a:off x="4014192" y="-3249487"/>
            <a:ext cx="576064" cy="8604448"/>
          </a:xfrm>
          <a:prstGeom prst="round2SameRect">
            <a:avLst/>
          </a:prstGeom>
          <a:solidFill>
            <a:srgbClr val="7D7E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>
              <a:solidFill>
                <a:srgbClr val="000000"/>
              </a:solidFill>
            </a:endParaRP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52600"/>
            <a:ext cx="820896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089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da-DK" dirty="0" smtClean="0"/>
          </a:p>
        </p:txBody>
      </p:sp>
      <p:sp>
        <p:nvSpPr>
          <p:cNvPr id="171030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484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7162"/>
            <a:ext cx="99260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25000"/>
        <a:buFont typeface="Times" pitchFamily="18" charset="0"/>
        <a:buChar char="•"/>
        <a:tabLst>
          <a:tab pos="901700" algn="l"/>
          <a:tab pos="1193800" algn="l"/>
        </a:tabLst>
        <a:defRPr sz="1400">
          <a:solidFill>
            <a:srgbClr val="27282A"/>
          </a:solidFill>
          <a:latin typeface="+mn-lt"/>
          <a:ea typeface="+mn-ea"/>
          <a:cs typeface="+mn-cs"/>
        </a:defRPr>
      </a:lvl1pPr>
      <a:lvl2pPr marL="647700" indent="-3032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35000"/>
        <a:buFont typeface="Times" pitchFamily="18" charset="0"/>
        <a:buChar char="–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2pPr>
      <a:lvl3pPr marL="901700" indent="-2524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15000"/>
        <a:buFont typeface="Times" pitchFamily="18" charset="0"/>
        <a:buChar char="•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3pPr>
      <a:lvl4pPr marL="1193800" indent="-266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15000"/>
        <a:buFont typeface="Times" pitchFamily="18" charset="0"/>
        <a:buChar char="–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4pPr>
      <a:lvl5pPr marL="14859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400">
          <a:solidFill>
            <a:srgbClr val="27282A"/>
          </a:solidFill>
          <a:latin typeface="+mn-lt"/>
        </a:defRPr>
      </a:lvl5pPr>
      <a:lvl6pPr marL="19431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6pPr>
      <a:lvl7pPr marL="24003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7pPr>
      <a:lvl8pPr marL="28575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8pPr>
      <a:lvl9pPr marL="33147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163"/>
            <a:ext cx="992605" cy="428625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/>
        </p:nvSpPr>
        <p:spPr bwMode="auto">
          <a:xfrm rot="5400000">
            <a:off x="4014192" y="-3249487"/>
            <a:ext cx="576064" cy="8604448"/>
          </a:xfrm>
          <a:prstGeom prst="round2SameRect">
            <a:avLst/>
          </a:prstGeom>
          <a:solidFill>
            <a:srgbClr val="7D7E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 smtClean="0">
              <a:solidFill>
                <a:srgbClr val="000000"/>
              </a:solidFill>
            </a:endParaRP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52600"/>
            <a:ext cx="820896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089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da-DK" dirty="0" smtClean="0"/>
          </a:p>
        </p:txBody>
      </p:sp>
      <p:sp>
        <p:nvSpPr>
          <p:cNvPr id="171030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484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7162"/>
            <a:ext cx="99260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25000"/>
        <a:buFont typeface="Times" pitchFamily="18" charset="0"/>
        <a:buChar char="•"/>
        <a:tabLst>
          <a:tab pos="901700" algn="l"/>
          <a:tab pos="1193800" algn="l"/>
        </a:tabLst>
        <a:defRPr sz="1400">
          <a:solidFill>
            <a:srgbClr val="27282A"/>
          </a:solidFill>
          <a:latin typeface="+mn-lt"/>
          <a:ea typeface="+mn-ea"/>
          <a:cs typeface="+mn-cs"/>
        </a:defRPr>
      </a:lvl1pPr>
      <a:lvl2pPr marL="647700" indent="-3032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35000"/>
        <a:buFont typeface="Times" pitchFamily="18" charset="0"/>
        <a:buChar char="–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2pPr>
      <a:lvl3pPr marL="901700" indent="-2524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15000"/>
        <a:buFont typeface="Times" pitchFamily="18" charset="0"/>
        <a:buChar char="•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3pPr>
      <a:lvl4pPr marL="1193800" indent="-266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15000"/>
        <a:buFont typeface="Times" pitchFamily="18" charset="0"/>
        <a:buChar char="–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4pPr>
      <a:lvl5pPr marL="14859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400">
          <a:solidFill>
            <a:srgbClr val="27282A"/>
          </a:solidFill>
          <a:latin typeface="+mn-lt"/>
        </a:defRPr>
      </a:lvl5pPr>
      <a:lvl6pPr marL="19431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6pPr>
      <a:lvl7pPr marL="24003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7pPr>
      <a:lvl8pPr marL="28575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8pPr>
      <a:lvl9pPr marL="33147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163"/>
            <a:ext cx="992605" cy="428625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/>
        </p:nvSpPr>
        <p:spPr bwMode="auto">
          <a:xfrm rot="5400000">
            <a:off x="4014192" y="-3249487"/>
            <a:ext cx="576064" cy="8604448"/>
          </a:xfrm>
          <a:prstGeom prst="round2SameRect">
            <a:avLst/>
          </a:prstGeom>
          <a:solidFill>
            <a:srgbClr val="7D7E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 smtClean="0">
              <a:solidFill>
                <a:srgbClr val="000000"/>
              </a:solidFill>
            </a:endParaRP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52600"/>
            <a:ext cx="820896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089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da-DK" dirty="0" smtClean="0"/>
          </a:p>
        </p:txBody>
      </p:sp>
      <p:sp>
        <p:nvSpPr>
          <p:cNvPr id="171030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48425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2"/>
                </a:solidFill>
                <a:latin typeface="Myriad Pro" pitchFamily="34" charset="0"/>
              </a:defRPr>
            </a:lvl1pPr>
          </a:lstStyle>
          <a:p>
            <a:r>
              <a:rPr lang="da-DK" smtClean="0">
                <a:solidFill>
                  <a:srgbClr val="808080"/>
                </a:solidFill>
              </a:rPr>
              <a:t>SLIDE </a:t>
            </a:r>
            <a:fld id="{BC6C3312-42C7-459E-A68F-DD67A1419E7D}" type="slidenum">
              <a:rPr lang="da-DK" smtClean="0">
                <a:solidFill>
                  <a:srgbClr val="808080"/>
                </a:solidFill>
              </a:rPr>
              <a:pPr/>
              <a:t>‹nr.›</a:t>
            </a:fld>
            <a:endParaRPr lang="da-DK" dirty="0">
              <a:solidFill>
                <a:srgbClr val="8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7162"/>
            <a:ext cx="99260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2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25000"/>
        <a:buFont typeface="Times" pitchFamily="18" charset="0"/>
        <a:buChar char="•"/>
        <a:tabLst>
          <a:tab pos="901700" algn="l"/>
          <a:tab pos="1193800" algn="l"/>
        </a:tabLst>
        <a:defRPr sz="1400">
          <a:solidFill>
            <a:srgbClr val="27282A"/>
          </a:solidFill>
          <a:latin typeface="+mn-lt"/>
          <a:ea typeface="+mn-ea"/>
          <a:cs typeface="+mn-cs"/>
        </a:defRPr>
      </a:lvl1pPr>
      <a:lvl2pPr marL="647700" indent="-3032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35000"/>
        <a:buFont typeface="Times" pitchFamily="18" charset="0"/>
        <a:buChar char="–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2pPr>
      <a:lvl3pPr marL="901700" indent="-25241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15000"/>
        <a:buFont typeface="Times" pitchFamily="18" charset="0"/>
        <a:buChar char="•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3pPr>
      <a:lvl4pPr marL="1193800" indent="-266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27282A"/>
        </a:buClr>
        <a:buSzPct val="115000"/>
        <a:buFont typeface="Times" pitchFamily="18" charset="0"/>
        <a:buChar char="–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4pPr>
      <a:lvl5pPr marL="14859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400">
          <a:solidFill>
            <a:srgbClr val="27282A"/>
          </a:solidFill>
          <a:latin typeface="+mn-lt"/>
        </a:defRPr>
      </a:lvl5pPr>
      <a:lvl6pPr marL="19431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6pPr>
      <a:lvl7pPr marL="24003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7pPr>
      <a:lvl8pPr marL="28575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8pPr>
      <a:lvl9pPr marL="3314700" indent="-290513" algn="l" rtl="0" eaLnBrk="1" fontAlgn="base" hangingPunct="1">
        <a:spcBef>
          <a:spcPct val="20000"/>
        </a:spcBef>
        <a:spcAft>
          <a:spcPct val="0"/>
        </a:spcAft>
        <a:buClr>
          <a:srgbClr val="C9147E"/>
        </a:buClr>
        <a:buSzPct val="115000"/>
        <a:buFont typeface="Times" pitchFamily="18" charset="0"/>
        <a:buChar char="»"/>
        <a:tabLst>
          <a:tab pos="901700" algn="l"/>
          <a:tab pos="1193800" algn="l"/>
        </a:tabLst>
        <a:defRPr sz="1200">
          <a:solidFill>
            <a:srgbClr val="27282A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l.dk/fallesoffentlige-digitaliseringsstrategi-2016-2020/Rammearkitekturpuljen-2017-Modtagere-udpeget-id223334/?n=0&amp;section=31275" TargetMode="External"/><Relationship Id="rId1" Type="http://schemas.openxmlformats.org/officeDocument/2006/relationships/slideLayout" Target="../slideLayouts/slideLayout20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75.png"/><Relationship Id="rId5" Type="http://schemas.openxmlformats.org/officeDocument/2006/relationships/hyperlink" Target="http://www.rollekatalog.dk/" TargetMode="External"/><Relationship Id="rId4" Type="http://schemas.openxmlformats.org/officeDocument/2006/relationships/hyperlink" Target="mailto:pebi@favrskov.d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8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Baggrundsdata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100" dirty="0">
                <a:hlinkClick r:id="rId2"/>
              </a:rPr>
              <a:t>http://www.kl.dk/fallesoffentlige-digitaliseringsstrategi-2016-2020/Rammearkitekturpuljen-2017-Modtagere-udpeget-id223334/?</a:t>
            </a:r>
            <a:r>
              <a:rPr lang="da-DK" sz="1100" dirty="0" smtClean="0">
                <a:hlinkClick r:id="rId2"/>
              </a:rPr>
              <a:t>n=0&amp;section=31275</a:t>
            </a:r>
            <a:r>
              <a:rPr lang="da-DK" sz="1100" dirty="0" smtClean="0"/>
              <a:t> </a:t>
            </a:r>
          </a:p>
          <a:p>
            <a:pPr marL="0" indent="0">
              <a:buNone/>
            </a:pPr>
            <a:r>
              <a:rPr lang="da-DK" sz="1800" dirty="0"/>
              <a:t>I alt otte initiativer sendte ansøgninger til Rammearkitekturpuljen, og af dem vælger KL at give puljemidler til følgende: </a:t>
            </a:r>
          </a:p>
          <a:p>
            <a:r>
              <a:rPr lang="da-DK" sz="1800" dirty="0"/>
              <a:t>Rollekataloget, 125.000 kroner. Favrskov Kommune.</a:t>
            </a:r>
          </a:p>
          <a:p>
            <a:r>
              <a:rPr lang="da-DK" sz="1800" dirty="0"/>
              <a:t>Kravmotor, 195.000 kroner. Syddjurs Kommune</a:t>
            </a:r>
          </a:p>
          <a:p>
            <a:r>
              <a:rPr lang="da-DK" sz="1800" dirty="0"/>
              <a:t>Meget mere Serviceplatform, 50.000 kroner. Aabenraa Kommune</a:t>
            </a:r>
          </a:p>
          <a:p>
            <a:r>
              <a:rPr lang="da-DK" sz="1800" dirty="0"/>
              <a:t>Modning af services: Tilstand, Indsats og Aktivitet, 130.000 kroner. Hjørring Kommune</a:t>
            </a:r>
          </a:p>
          <a:p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41847030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108520" y="0"/>
            <a:ext cx="936104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Nej!</a:t>
            </a:r>
          </a:p>
          <a:p>
            <a:endParaRPr lang="da-DK" sz="5400" dirty="0"/>
          </a:p>
          <a:p>
            <a:pPr marL="0" indent="0">
              <a:buNone/>
            </a:pPr>
            <a:r>
              <a:rPr lang="da-DK" smtClean="0"/>
              <a:t>Jo</a:t>
            </a:r>
            <a:r>
              <a:rPr lang="da-DK" dirty="0">
                <a:sym typeface="Wingdings" panose="05000000000000000000" pitchFamily="2" charset="2"/>
              </a:rPr>
              <a:t>!</a:t>
            </a:r>
            <a:endParaRPr lang="da-D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dirty="0" smtClean="0">
                <a:sym typeface="Wingdings" panose="05000000000000000000" pitchFamily="2" charset="2"/>
              </a:rPr>
              <a:t>Med lidt mere manuelt arbejde (særligt vedr. dataafgrænsning) og brug af AD og STS </a:t>
            </a:r>
            <a:r>
              <a:rPr lang="da-DK" i="1" dirty="0" smtClean="0">
                <a:sym typeface="Wingdings" panose="05000000000000000000" pitchFamily="2" charset="2"/>
              </a:rPr>
              <a:t>eller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Et andet lokalt </a:t>
            </a:r>
            <a:r>
              <a:rPr lang="da-DK" dirty="0" smtClean="0">
                <a:sym typeface="Wingdings" panose="05000000000000000000" pitchFamily="2" charset="2"/>
              </a:rPr>
              <a:t>system </a:t>
            </a:r>
            <a:r>
              <a:rPr lang="da-DK" i="1" dirty="0" smtClean="0">
                <a:sym typeface="Wingdings" panose="05000000000000000000" pitchFamily="2" charset="2"/>
              </a:rPr>
              <a:t>eller</a:t>
            </a:r>
            <a:endParaRPr lang="da-DK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dirty="0" smtClean="0">
                <a:sym typeface="Wingdings" panose="05000000000000000000" pitchFamily="2" charset="2"/>
              </a:rPr>
              <a:t>Et IDM-system som flere kommuner har/kigger på (fx </a:t>
            </a:r>
            <a:r>
              <a:rPr lang="da-DK" dirty="0" err="1" smtClean="0">
                <a:sym typeface="Wingdings" panose="05000000000000000000" pitchFamily="2" charset="2"/>
              </a:rPr>
              <a:t>NemRolle</a:t>
            </a:r>
            <a:r>
              <a:rPr lang="da-DK" dirty="0" smtClean="0">
                <a:sym typeface="Wingdings" panose="05000000000000000000" pitchFamily="2" charset="2"/>
              </a:rPr>
              <a:t>, </a:t>
            </a:r>
            <a:r>
              <a:rPr lang="da-DK" dirty="0" err="1" smtClean="0">
                <a:sym typeface="Wingdings" panose="05000000000000000000" pitchFamily="2" charset="2"/>
              </a:rPr>
              <a:t>NetIQ</a:t>
            </a:r>
            <a:r>
              <a:rPr lang="da-DK" dirty="0" smtClean="0">
                <a:sym typeface="Wingdings" panose="05000000000000000000" pitchFamily="2" charset="2"/>
              </a:rPr>
              <a:t>).</a:t>
            </a:r>
          </a:p>
          <a:p>
            <a:pPr marL="0" indent="0">
              <a:buNone/>
            </a:pPr>
            <a:endParaRPr lang="da-DK" dirty="0" smtClean="0">
              <a:sym typeface="Wingdings" panose="05000000000000000000" pitchFamily="2" charset="2"/>
            </a:endParaRPr>
          </a:p>
        </p:txBody>
      </p:sp>
      <p:pic>
        <p:nvPicPr>
          <p:cNvPr id="2052" name="Picture 4" descr="https://www.colourbox.dk/download/preview/id/8541456/ts/1505816763/auth/0707dece2573282b465cf8c5a38a330bc473469c7cbc9c514c5cd421d747d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Kan man klare sig uden Rollekataloget?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3579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396619"/>
            <a:ext cx="4840775" cy="342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4525963"/>
          </a:xfrm>
        </p:spPr>
        <p:txBody>
          <a:bodyPr/>
          <a:lstStyle/>
          <a:p>
            <a:r>
              <a:rPr lang="da-DK" dirty="0" smtClean="0"/>
              <a:t>Open Source</a:t>
            </a:r>
          </a:p>
          <a:p>
            <a:r>
              <a:rPr lang="da-DK" dirty="0" smtClean="0"/>
              <a:t>Flytter ind hos OS2 om lidt</a:t>
            </a:r>
          </a:p>
          <a:p>
            <a:r>
              <a:rPr lang="da-DK" dirty="0" smtClean="0"/>
              <a:t>Tovholder: Peter Binderup, </a:t>
            </a:r>
            <a:r>
              <a:rPr lang="da-DK" dirty="0" smtClean="0">
                <a:hlinkClick r:id="rId4"/>
              </a:rPr>
              <a:t>pebi@favrskov.dk</a:t>
            </a:r>
            <a:endParaRPr lang="da-DK" dirty="0" smtClean="0"/>
          </a:p>
          <a:p>
            <a:r>
              <a:rPr lang="da-DK" dirty="0" smtClean="0"/>
              <a:t>Leverandør: Digital Identity</a:t>
            </a:r>
          </a:p>
          <a:p>
            <a:endParaRPr lang="da-DK" dirty="0" smtClean="0">
              <a:hlinkClick r:id="rId5"/>
            </a:endParaRPr>
          </a:p>
          <a:p>
            <a:r>
              <a:rPr lang="da-DK" dirty="0" smtClean="0">
                <a:hlinkClick r:id="rId5"/>
              </a:rPr>
              <a:t>www.rollekatalog.dk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3074" name="Picture 2" descr="https://os2.eu/sites/all/themes/osto_web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291631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009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61688"/>
            <a:ext cx="9262763" cy="6947072"/>
          </a:xfrm>
        </p:spPr>
      </p:pic>
    </p:spTree>
    <p:extLst>
      <p:ext uri="{BB962C8B-B14F-4D97-AF65-F5344CB8AC3E}">
        <p14:creationId xmlns:p14="http://schemas.microsoft.com/office/powerpoint/2010/main" val="2672439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456" y="-99392"/>
            <a:ext cx="10282912" cy="6984776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5"/>
          <a:stretch/>
        </p:blipFill>
        <p:spPr>
          <a:xfrm>
            <a:off x="3554961" y="-121156"/>
            <a:ext cx="5853068" cy="39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944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altLang="da-DK" sz="5400" b="1" i="1" dirty="0" smtClean="0"/>
              <a:t>Rollekataloget</a:t>
            </a:r>
            <a:r>
              <a:rPr lang="da-DK" altLang="da-DK" sz="5400" dirty="0" smtClean="0"/>
              <a:t/>
            </a:r>
            <a:br>
              <a:rPr lang="da-DK" altLang="da-DK" sz="5400" dirty="0" smtClean="0"/>
            </a:br>
            <a:r>
              <a:rPr lang="da-DK" altLang="da-DK" dirty="0" smtClean="0"/>
              <a:t>- støttet af Rammearkitekturpuljen</a:t>
            </a:r>
          </a:p>
        </p:txBody>
      </p:sp>
      <p:sp>
        <p:nvSpPr>
          <p:cNvPr id="3075" name="Undertitel 2"/>
          <p:cNvSpPr>
            <a:spLocks noGrp="1"/>
          </p:cNvSpPr>
          <p:nvPr>
            <p:ph type="subTitle" idx="1"/>
          </p:nvPr>
        </p:nvSpPr>
        <p:spPr>
          <a:xfrm>
            <a:off x="971600" y="4437112"/>
            <a:ext cx="7200800" cy="1536576"/>
          </a:xfrm>
        </p:spPr>
        <p:txBody>
          <a:bodyPr/>
          <a:lstStyle/>
          <a:p>
            <a:r>
              <a:rPr lang="da-DK" altLang="da-DK" sz="2800" dirty="0" smtClean="0"/>
              <a:t>Netværkskonference </a:t>
            </a:r>
          </a:p>
          <a:p>
            <a:r>
              <a:rPr lang="da-DK" altLang="da-DK" sz="2800" dirty="0" smtClean="0"/>
              <a:t>om  it-arkitektur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49052" y="5877272"/>
            <a:ext cx="4261012" cy="80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KL-Huset 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 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September 2017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71428" y="5877272"/>
            <a:ext cx="4405028" cy="80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Henrik Brix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hbr@favrskov.dk – 20 29 50 04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9104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Rollekataloget (RK) – hvad?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55014"/>
            <a:ext cx="4329082" cy="3246812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7570" y="1639341"/>
            <a:ext cx="8544910" cy="4525963"/>
          </a:xfrm>
        </p:spPr>
        <p:txBody>
          <a:bodyPr/>
          <a:lstStyle/>
          <a:p>
            <a:r>
              <a:rPr lang="da-DK" dirty="0" smtClean="0"/>
              <a:t>Nem og effektiv </a:t>
            </a:r>
            <a:r>
              <a:rPr lang="da-DK" i="1" dirty="0" smtClean="0"/>
              <a:t>brugerrettighedsmodellering</a:t>
            </a:r>
          </a:p>
          <a:p>
            <a:r>
              <a:rPr lang="da-DK" dirty="0" smtClean="0"/>
              <a:t>Kompatibel med Støttesystemerne (STS)</a:t>
            </a:r>
          </a:p>
          <a:p>
            <a:pPr lvl="1"/>
            <a:r>
              <a:rPr lang="da-DK" dirty="0" smtClean="0"/>
              <a:t>Som bygger på rammearkitekturen (RA)</a:t>
            </a:r>
          </a:p>
          <a:p>
            <a:endParaRPr lang="da-DK" dirty="0" smtClean="0"/>
          </a:p>
          <a:p>
            <a:r>
              <a:rPr lang="da-DK" dirty="0" err="1" smtClean="0"/>
              <a:t>IdM</a:t>
            </a:r>
            <a:r>
              <a:rPr lang="da-DK" dirty="0" smtClean="0"/>
              <a:t> Light?</a:t>
            </a:r>
          </a:p>
          <a:p>
            <a:endParaRPr lang="da-DK" dirty="0" smtClean="0"/>
          </a:p>
          <a:p>
            <a:r>
              <a:rPr lang="da-DK" dirty="0" smtClean="0"/>
              <a:t>Lokal eller hostet.</a:t>
            </a:r>
          </a:p>
        </p:txBody>
      </p:sp>
    </p:spTree>
    <p:extLst>
      <p:ext uri="{BB962C8B-B14F-4D97-AF65-F5344CB8AC3E}">
        <p14:creationId xmlns:p14="http://schemas.microsoft.com/office/powerpoint/2010/main" val="14132593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80" y="3725954"/>
            <a:ext cx="2441624" cy="31152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67333"/>
            <a:ext cx="8435280" cy="4525963"/>
          </a:xfrm>
        </p:spPr>
        <p:txBody>
          <a:bodyPr/>
          <a:lstStyle/>
          <a:p>
            <a:r>
              <a:rPr lang="da-DK" sz="2800" dirty="0" smtClean="0"/>
              <a:t>STS modellen deler en brugers rettigheder op i </a:t>
            </a:r>
          </a:p>
          <a:p>
            <a:pPr lvl="1"/>
            <a:r>
              <a:rPr lang="da-DK" sz="2400" dirty="0" smtClean="0"/>
              <a:t>Operationer (roller) og hvilke </a:t>
            </a:r>
          </a:p>
          <a:p>
            <a:pPr lvl="1"/>
            <a:r>
              <a:rPr lang="da-DK" sz="2400" dirty="0"/>
              <a:t>D</a:t>
            </a:r>
            <a:r>
              <a:rPr lang="da-DK" sz="2400" dirty="0" smtClean="0"/>
              <a:t>ata disse operationer må udføres på (dataafgræns.) </a:t>
            </a:r>
          </a:p>
          <a:p>
            <a:r>
              <a:rPr lang="da-DK" sz="2800" dirty="0" smtClean="0"/>
              <a:t>Dataafgrænsning styres af KLE og </a:t>
            </a:r>
            <a:r>
              <a:rPr lang="da-DK" sz="2800" dirty="0" err="1" smtClean="0"/>
              <a:t>org</a:t>
            </a:r>
            <a:r>
              <a:rPr lang="da-DK" sz="2800" dirty="0" smtClean="0"/>
              <a:t>. tilknytning</a:t>
            </a:r>
          </a:p>
          <a:p>
            <a:endParaRPr lang="da-DK" sz="1050" i="1" dirty="0" smtClean="0"/>
          </a:p>
          <a:p>
            <a:r>
              <a:rPr lang="da-DK" sz="2800" b="1" i="1" dirty="0" smtClean="0"/>
              <a:t>Bøvlet</a:t>
            </a:r>
            <a:r>
              <a:rPr lang="da-DK" sz="2800" dirty="0" smtClean="0"/>
              <a:t> at gøre i fx AD (sikkerhedsgrupper)</a:t>
            </a:r>
          </a:p>
          <a:p>
            <a:pPr lvl="1"/>
            <a:r>
              <a:rPr lang="da-DK" sz="2400" dirty="0" smtClean="0"/>
              <a:t>Og hvad med dataafgrænsning?</a:t>
            </a:r>
          </a:p>
          <a:p>
            <a:r>
              <a:rPr lang="da-DK" sz="2800" dirty="0" smtClean="0"/>
              <a:t>RK gør det noget nemmere</a:t>
            </a:r>
          </a:p>
          <a:p>
            <a:pPr lvl="1"/>
            <a:r>
              <a:rPr lang="da-DK" sz="2400" dirty="0" smtClean="0"/>
              <a:t>Også ved flytning, fratrædelse, kontroller…</a:t>
            </a:r>
          </a:p>
          <a:p>
            <a:pPr lvl="1"/>
            <a:r>
              <a:rPr lang="da-DK" sz="2400" dirty="0" smtClean="0"/>
              <a:t>Hvem sagde lovoveroverholdelse…? </a:t>
            </a:r>
            <a:r>
              <a:rPr lang="da-DK" sz="2000" dirty="0" smtClean="0"/>
              <a:t>(brede adgange)</a:t>
            </a:r>
            <a:endParaRPr lang="da-DK" sz="2400" dirty="0" smtClean="0"/>
          </a:p>
          <a:p>
            <a:endParaRPr lang="da-DK" sz="900" dirty="0" smtClean="0"/>
          </a:p>
          <a:p>
            <a:r>
              <a:rPr lang="da-DK" sz="2800" dirty="0" smtClean="0"/>
              <a:t>Lokal Rammearkitektur – </a:t>
            </a:r>
            <a:r>
              <a:rPr lang="da-DK" sz="2800" dirty="0" err="1" smtClean="0"/>
              <a:t>LoRa</a:t>
            </a:r>
            <a:r>
              <a:rPr lang="da-DK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1844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08520" y="0"/>
            <a:ext cx="936104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36" y="116632"/>
            <a:ext cx="4824536" cy="1944216"/>
          </a:xfrm>
          <a:prstGeom prst="rect">
            <a:avLst/>
          </a:prstGeom>
          <a:noFill/>
        </p:spPr>
      </p:pic>
      <p:pic>
        <p:nvPicPr>
          <p:cNvPr id="6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4896544" cy="1944215"/>
          </a:xfrm>
          <a:prstGeom prst="rect">
            <a:avLst/>
          </a:prstGeom>
          <a:noFill/>
        </p:spPr>
      </p:pic>
      <p:pic>
        <p:nvPicPr>
          <p:cNvPr id="7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40" y="3799430"/>
            <a:ext cx="4093920" cy="2941938"/>
          </a:xfrm>
          <a:prstGeom prst="rect">
            <a:avLst/>
          </a:prstGeom>
          <a:noFill/>
        </p:spPr>
      </p:pic>
      <p:sp>
        <p:nvSpPr>
          <p:cNvPr id="2" name="Afrundet rektangel 1"/>
          <p:cNvSpPr/>
          <p:nvPr/>
        </p:nvSpPr>
        <p:spPr>
          <a:xfrm>
            <a:off x="0" y="548680"/>
            <a:ext cx="2843808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Brugersystemroller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8" name="Afrundet rektangel 7"/>
          <p:cNvSpPr/>
          <p:nvPr/>
        </p:nvSpPr>
        <p:spPr>
          <a:xfrm>
            <a:off x="0" y="2564904"/>
            <a:ext cx="2843808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Jobfunktionsroller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9" name="Afrundet rektangel 8"/>
          <p:cNvSpPr/>
          <p:nvPr/>
        </p:nvSpPr>
        <p:spPr>
          <a:xfrm>
            <a:off x="-36512" y="5013176"/>
            <a:ext cx="2843808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Rollebuketter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3" name="Afrundet rektangel 2"/>
          <p:cNvSpPr/>
          <p:nvPr/>
        </p:nvSpPr>
        <p:spPr>
          <a:xfrm>
            <a:off x="3157661" y="5286370"/>
            <a:ext cx="5040560" cy="5760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Dataafgrænsning via KLE og </a:t>
            </a:r>
            <a:r>
              <a:rPr lang="da-DK" dirty="0" err="1" smtClean="0"/>
              <a:t>org</a:t>
            </a:r>
            <a:r>
              <a:rPr lang="da-DK" dirty="0" smtClean="0"/>
              <a:t>. tilknytning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6681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108520" y="0"/>
            <a:ext cx="936104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lvl="1" algn="l"/>
            <a:r>
              <a:rPr lang="da-DK" sz="3600" dirty="0" smtClean="0"/>
              <a:t>Hvordan?</a:t>
            </a: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>Kobling </a:t>
            </a:r>
            <a:r>
              <a:rPr lang="da-DK" sz="2800" dirty="0"/>
              <a:t>til en række andre </a:t>
            </a:r>
            <a:r>
              <a:rPr lang="da-DK" sz="2800" dirty="0" smtClean="0"/>
              <a:t>systemer</a:t>
            </a:r>
            <a:r>
              <a:rPr lang="da-DK" sz="2800" dirty="0"/>
              <a:t/>
            </a:r>
            <a:br>
              <a:rPr lang="da-DK" sz="2800" dirty="0"/>
            </a:br>
            <a:endParaRPr lang="da-DK" sz="2400" dirty="0"/>
          </a:p>
        </p:txBody>
      </p:sp>
      <p:pic>
        <p:nvPicPr>
          <p:cNvPr id="4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" y="1403112"/>
            <a:ext cx="9108504" cy="4104456"/>
          </a:xfrm>
          <a:prstGeom prst="rect">
            <a:avLst/>
          </a:prstGeom>
          <a:noFill/>
        </p:spPr>
      </p:pic>
      <p:sp>
        <p:nvSpPr>
          <p:cNvPr id="5" name="Afrundet rektangel 4"/>
          <p:cNvSpPr/>
          <p:nvPr/>
        </p:nvSpPr>
        <p:spPr>
          <a:xfrm>
            <a:off x="33836" y="5057122"/>
            <a:ext cx="1729851" cy="15209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Eller noget andet. Fx STS-ORG, APOS, …</a:t>
            </a:r>
          </a:p>
          <a:p>
            <a:pPr algn="ctr"/>
            <a:r>
              <a:rPr lang="da-DK" dirty="0" smtClean="0"/>
              <a:t>Der er </a:t>
            </a:r>
            <a:r>
              <a:rPr lang="da-DK" dirty="0" err="1" smtClean="0"/>
              <a:t>API’er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7" name="Afrundet rektangel 6"/>
          <p:cNvSpPr/>
          <p:nvPr/>
        </p:nvSpPr>
        <p:spPr>
          <a:xfrm>
            <a:off x="7694248" y="2402096"/>
            <a:ext cx="1512168" cy="210648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/>
              <a:t>DMP</a:t>
            </a:r>
          </a:p>
          <a:p>
            <a:pPr algn="ctr"/>
            <a:r>
              <a:rPr lang="da-DK" sz="2400" dirty="0" err="1" smtClean="0"/>
              <a:t>Tricom</a:t>
            </a:r>
            <a:endParaRPr lang="da-DK" sz="2400" dirty="0" smtClean="0"/>
          </a:p>
          <a:p>
            <a:pPr algn="ctr"/>
            <a:r>
              <a:rPr lang="da-DK" sz="2400" dirty="0" err="1" smtClean="0"/>
              <a:t>Fasit</a:t>
            </a:r>
            <a:endParaRPr lang="da-DK" sz="2400" dirty="0" smtClean="0"/>
          </a:p>
          <a:p>
            <a:pPr algn="ctr"/>
            <a:r>
              <a:rPr lang="da-DK" sz="2400" dirty="0" smtClean="0"/>
              <a:t>…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1925454" y="5568898"/>
            <a:ext cx="2455674" cy="1124744"/>
          </a:xfrm>
          <a:prstGeom prst="roundRect">
            <a:avLst/>
          </a:prstGeom>
          <a:solidFill>
            <a:srgbClr val="88020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Fagsystemer og Brugersystemroller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890" y="5793690"/>
            <a:ext cx="457200" cy="723900"/>
          </a:xfrm>
          <a:prstGeom prst="rect">
            <a:avLst/>
          </a:prstGeom>
        </p:spPr>
      </p:pic>
      <p:sp>
        <p:nvSpPr>
          <p:cNvPr id="3" name="Afrundet rektangel 2"/>
          <p:cNvSpPr/>
          <p:nvPr/>
        </p:nvSpPr>
        <p:spPr>
          <a:xfrm>
            <a:off x="169168" y="4077072"/>
            <a:ext cx="116247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solidFill>
                  <a:schemeClr val="tx1"/>
                </a:solidFill>
              </a:rPr>
              <a:t>Org.data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70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08520" y="0"/>
            <a:ext cx="9361040" cy="6957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617"/>
            <a:ext cx="7488832" cy="679785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" y="749867"/>
            <a:ext cx="9144000" cy="378691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84" y="4300800"/>
            <a:ext cx="8460432" cy="198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114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143998" cy="492126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32" y="739816"/>
            <a:ext cx="8801279" cy="4412729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739815"/>
            <a:ext cx="8856984" cy="5396387"/>
          </a:xfrm>
          <a:prstGeom prst="rect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86029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08520" y="0"/>
            <a:ext cx="936104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439" y="5584687"/>
            <a:ext cx="8229600" cy="1143000"/>
          </a:xfrm>
        </p:spPr>
        <p:txBody>
          <a:bodyPr/>
          <a:lstStyle/>
          <a:p>
            <a:r>
              <a:rPr lang="da-DK" sz="3200" dirty="0" smtClean="0">
                <a:solidFill>
                  <a:schemeClr val="accent6"/>
                </a:solidFill>
              </a:rPr>
              <a:t>Samt støtteerklæringer fra 21 kommuner</a:t>
            </a:r>
            <a:endParaRPr lang="da-DK" sz="3200" dirty="0">
              <a:solidFill>
                <a:schemeClr val="accent6"/>
              </a:solidFill>
            </a:endParaRP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8" y="4430107"/>
            <a:ext cx="4419600" cy="1038225"/>
          </a:xfrm>
        </p:spPr>
      </p:pic>
      <p:pic>
        <p:nvPicPr>
          <p:cNvPr id="2050" name="Picture 2" descr="Billedresultat for favrsko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571156" cy="132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Billedresultat for skanderborg kommu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64" name="Picture 16" descr="https://www.colourbox.dk/download/preview/id/1183008/ts/1505668645/auth/319d19a0fdeae0438b63cacc256a8cae0846073a2b4a232f633b23d7106c26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6" y="575922"/>
            <a:ext cx="3397150" cy="28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illedresultat for syddjurs kommun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6473"/>
            <a:ext cx="4067671" cy="12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ledresultat for norddjurs kommun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33" y="1556792"/>
            <a:ext cx="4970983" cy="149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ledresultat for horsens kommune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99237"/>
            <a:ext cx="71437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 bwMode="auto">
          <a:xfrm>
            <a:off x="282352" y="123080"/>
            <a:ext cx="296267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a-DK" b="1" kern="0" dirty="0" smtClean="0"/>
              <a:t>Hvem?</a:t>
            </a:r>
            <a:endParaRPr lang="da-DK" b="1" kern="0" dirty="0"/>
          </a:p>
        </p:txBody>
      </p:sp>
    </p:spTree>
    <p:extLst>
      <p:ext uri="{BB962C8B-B14F-4D97-AF65-F5344CB8AC3E}">
        <p14:creationId xmlns:p14="http://schemas.microsoft.com/office/powerpoint/2010/main" val="760164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L Præsentation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10.xml><?xml version="1.0" encoding="utf-8"?>
<a:theme xmlns:a="http://schemas.openxmlformats.org/drawingml/2006/main" name="favrskov-2">
  <a:themeElements>
    <a:clrScheme name="favrskov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vrskov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vrskov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rskov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rskov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rskov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rskov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rskov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L Præsentation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2_KL Præsentation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3_KL Præsentation">
  <a:themeElements>
    <a:clrScheme name="Brugerdefineret 3">
      <a:dk1>
        <a:srgbClr val="03001E"/>
      </a:dk1>
      <a:lt1>
        <a:srgbClr val="FFFFFF"/>
      </a:lt1>
      <a:dk2>
        <a:srgbClr val="18305A"/>
      </a:dk2>
      <a:lt2>
        <a:srgbClr val="FFFFFF"/>
      </a:lt2>
      <a:accent1>
        <a:srgbClr val="74AC3F"/>
      </a:accent1>
      <a:accent2>
        <a:srgbClr val="0097D7"/>
      </a:accent2>
      <a:accent3>
        <a:srgbClr val="594E97"/>
      </a:accent3>
      <a:accent4>
        <a:srgbClr val="C30079"/>
      </a:accent4>
      <a:accent5>
        <a:srgbClr val="BA0615"/>
      </a:accent5>
      <a:accent6>
        <a:srgbClr val="CF6519"/>
      </a:accent6>
      <a:hlink>
        <a:srgbClr val="0097D7"/>
      </a:hlink>
      <a:folHlink>
        <a:srgbClr val="594E97"/>
      </a:folHlink>
    </a:clrScheme>
    <a:fontScheme name="K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</a:spPr>
      <a:bodyPr vert="horz" wrap="square" lIns="90000" tIns="90000" rIns="90000" bIns="9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solidFill>
          <a:schemeClr val="tx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</a:theme>
</file>

<file path=ppt/theme/theme5.xml><?xml version="1.0" encoding="utf-8"?>
<a:theme xmlns:a="http://schemas.openxmlformats.org/drawingml/2006/main" name="9_favrskov-2">
  <a:themeElements>
    <a:clrScheme name="favrskov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vrskov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vrskov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rskov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rskov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rskov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rskov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vrskov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vrskov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rev4">
  <a:themeElements>
    <a:clrScheme name="EV Power Poi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V Power Po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V Power Poi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 Power Po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4753583-979C-48B0-A168-650B74AE5A16}" vid="{659A3001-6896-4884-81F5-1EFB9420DC14}"/>
    </a:ext>
  </a:extLst>
</a:theme>
</file>

<file path=ppt/theme/theme7.xml><?xml version="1.0" encoding="utf-8"?>
<a:theme xmlns:a="http://schemas.openxmlformats.org/drawingml/2006/main" name="ITO Theme">
  <a:themeElements>
    <a:clrScheme name="EV Power Poi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V Power Po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V Power Poi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 Power Po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O Theme" id="{6C8414FC-1828-41EA-AE95-FCB052642D8E}" vid="{240A81C9-0A3B-49CB-AFC1-6C9FFC1C7636}"/>
    </a:ext>
  </a:extLst>
</a:theme>
</file>

<file path=ppt/theme/theme8.xml><?xml version="1.0" encoding="utf-8"?>
<a:theme xmlns:a="http://schemas.openxmlformats.org/drawingml/2006/main" name="1_ITO Theme">
  <a:themeElements>
    <a:clrScheme name="EV Power Poi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V Power Po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V Power Poi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 Power Po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O Theme" id="{6C8414FC-1828-41EA-AE95-FCB052642D8E}" vid="{240A81C9-0A3B-49CB-AFC1-6C9FFC1C7636}"/>
    </a:ext>
  </a:extLst>
</a:theme>
</file>

<file path=ppt/theme/theme9.xml><?xml version="1.0" encoding="utf-8"?>
<a:theme xmlns:a="http://schemas.openxmlformats.org/drawingml/2006/main" name="2_ITO Theme">
  <a:themeElements>
    <a:clrScheme name="EV Power Poi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V Power Poi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V Power Poi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 Power Po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 Power 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O Theme" id="{6C8414FC-1828-41EA-AE95-FCB052642D8E}" vid="{240A81C9-0A3B-49CB-AFC1-6C9FFC1C76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Contract Management i Favrskov Kommune</Template>
  <TotalTime>15092</TotalTime>
  <Words>543</Words>
  <Application>Microsoft Office PowerPoint</Application>
  <PresentationFormat>Skærmshow (4:3)</PresentationFormat>
  <Paragraphs>88</Paragraphs>
  <Slides>13</Slides>
  <Notes>9</Notes>
  <HiddenSlides>2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10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30" baseType="lpstr">
      <vt:lpstr>Arial</vt:lpstr>
      <vt:lpstr>Calibri</vt:lpstr>
      <vt:lpstr>Myriad Pro</vt:lpstr>
      <vt:lpstr>Times</vt:lpstr>
      <vt:lpstr>Verdana</vt:lpstr>
      <vt:lpstr>Wingdings</vt:lpstr>
      <vt:lpstr>KL Præsentation</vt:lpstr>
      <vt:lpstr>1_KL Præsentation</vt:lpstr>
      <vt:lpstr>2_KL Præsentation</vt:lpstr>
      <vt:lpstr>3_KL Præsentation</vt:lpstr>
      <vt:lpstr>9_favrskov-2</vt:lpstr>
      <vt:lpstr>Blank rev4</vt:lpstr>
      <vt:lpstr>ITO Theme</vt:lpstr>
      <vt:lpstr>1_ITO Theme</vt:lpstr>
      <vt:lpstr>2_ITO Theme</vt:lpstr>
      <vt:lpstr>favrskov-2</vt:lpstr>
      <vt:lpstr>think-cell Slide</vt:lpstr>
      <vt:lpstr>Baggrundsdata</vt:lpstr>
      <vt:lpstr>Rollekataloget - støttet af Rammearkitekturpuljen</vt:lpstr>
      <vt:lpstr>Rollekataloget (RK) – hvad?</vt:lpstr>
      <vt:lpstr>Hvorfor?</vt:lpstr>
      <vt:lpstr>PowerPoint-præsentation</vt:lpstr>
      <vt:lpstr>Hvordan? Kobling til en række andre systemer </vt:lpstr>
      <vt:lpstr>PowerPoint-præsentation</vt:lpstr>
      <vt:lpstr>PowerPoint-præsentation</vt:lpstr>
      <vt:lpstr>Samt støtteerklæringer fra 21 kommuner</vt:lpstr>
      <vt:lpstr>Kan man klare sig uden Rollekataloget?</vt:lpstr>
      <vt:lpstr>Hvor?</vt:lpstr>
      <vt:lpstr>PowerPoint-præsentation</vt:lpstr>
      <vt:lpstr>PowerPoint-præsentation</vt:lpstr>
    </vt:vector>
  </TitlesOfParts>
  <Company>Johns Fiskebiks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Management i Favrskov Kommune</dc:title>
  <dc:creator>Søren Gormsen (Favrskov Kommune)</dc:creator>
  <cp:lastModifiedBy>Thilde Krog</cp:lastModifiedBy>
  <cp:revision>610</cp:revision>
  <cp:lastPrinted>2017-05-29T13:44:00Z</cp:lastPrinted>
  <dcterms:created xsi:type="dcterms:W3CDTF">2013-11-09T17:24:08Z</dcterms:created>
  <dcterms:modified xsi:type="dcterms:W3CDTF">2018-10-18T06:33:20Z</dcterms:modified>
</cp:coreProperties>
</file>