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</p:sldMasterIdLst>
  <p:notesMasterIdLst>
    <p:notesMasterId r:id="rId19"/>
  </p:notesMasterIdLst>
  <p:sldIdLst>
    <p:sldId id="264" r:id="rId6"/>
    <p:sldId id="277" r:id="rId7"/>
    <p:sldId id="302" r:id="rId8"/>
    <p:sldId id="304" r:id="rId9"/>
    <p:sldId id="282" r:id="rId10"/>
    <p:sldId id="307" r:id="rId11"/>
    <p:sldId id="301" r:id="rId12"/>
    <p:sldId id="285" r:id="rId13"/>
    <p:sldId id="286" r:id="rId14"/>
    <p:sldId id="287" r:id="rId15"/>
    <p:sldId id="293" r:id="rId16"/>
    <p:sldId id="295" r:id="rId17"/>
    <p:sldId id="3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1" autoAdjust="0"/>
    <p:restoredTop sz="94622" autoAdjust="0"/>
  </p:normalViewPr>
  <p:slideViewPr>
    <p:cSldViewPr snapToGrid="0" showGuides="1">
      <p:cViewPr varScale="1">
        <p:scale>
          <a:sx n="104" d="100"/>
          <a:sy n="104" d="100"/>
        </p:scale>
        <p:origin x="35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2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8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16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Et</a:t>
            </a:r>
            <a:r>
              <a:rPr lang="da-DK" baseline="0" dirty="0" smtClean="0"/>
              <a:t> af de områder der er fokus på i løsningskonceptet er spørgsmålet om dels hvordan vi håndterer den data der ikke er i støttesystemerne og navigation til disse. Det vil være et område der vil blive undersøgt.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92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g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jp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jpg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jpg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jpg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jp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1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23364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4" y="4383656"/>
            <a:ext cx="9123363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13" name="Pladsholder til slidenummer 12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39090"/>
            <a:ext cx="541920" cy="438620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7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91521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29998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3" y="0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(Billede)</a:t>
            </a:r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4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19" name="Billed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7" name="Billed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39684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 eller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29999"/>
            <a:ext cx="2642919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175" y="1898650"/>
            <a:ext cx="9116091" cy="3790950"/>
          </a:xfrm>
        </p:spPr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(Billede med kant)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2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7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8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6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0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bokse 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0"/>
            <a:ext cx="4462912" cy="379095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billede)</a:t>
            </a:r>
          </a:p>
          <a:p>
            <a:pPr lvl="0"/>
            <a:endParaRPr lang="da-DK" noProof="0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19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8" name="Gruppe 17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9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eller grafik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4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31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2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3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1594215"/>
            <a:ext cx="264291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64610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/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 m kant)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1"/>
            <a:ext cx="4462912" cy="379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 , brug andet layout til billede-indsættelse (To bokse tekst og billede m kant)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1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/ grafik med kant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9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7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4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34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1594215"/>
            <a:ext cx="264291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0"/>
            <a:ext cx="264291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10055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okse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7488" y="1941513"/>
            <a:ext cx="4462912" cy="3724926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3" cy="3790953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da-DK" dirty="0" smtClean="0"/>
              <a:t>Indsæt tekst eller punktopstilling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22" name="Gruppe 21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26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2" name="Gruppe 41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3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44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46" name="Billede 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45" name="Billede 56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365470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og billede m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6399" y="1941513"/>
            <a:ext cx="446400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4" cy="379095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 smtClean="0"/>
              <a:t>Indsæt tekst eller punktopstilling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6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 med kant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6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8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30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8" name="Gruppe 47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9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50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52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51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32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1973"/>
            <a:ext cx="2638457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38752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5" y="1941512"/>
            <a:ext cx="9116086" cy="3726000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1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899975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6" y="1941513"/>
            <a:ext cx="911609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 med kant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27" name="Billede 5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1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1972"/>
            <a:ext cx="2638457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76824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verskrif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med kant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6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16091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rgbClr val="003B7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0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rgbClr val="003B7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19" name="Pladsholder til slidenummer 18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15401"/>
            <a:ext cx="541920" cy="43862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kant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6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812" y="1972"/>
            <a:ext cx="2635898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</a:p>
        </p:txBody>
      </p:sp>
      <p:sp>
        <p:nvSpPr>
          <p:cNvPr id="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 kant</a:t>
            </a:r>
          </a:p>
        </p:txBody>
      </p:sp>
      <p:sp>
        <p:nvSpPr>
          <p:cNvPr id="1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51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3C577C2-5479-47DE-965B-1C9987ED8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="" xmlns:a16="http://schemas.microsoft.com/office/drawing/2014/main" id="{D07CBB48-887B-4AB4-9A6D-99481E0ED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6E54D6EF-0C2F-453A-90B6-D0AF7E79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9D1D-37A6-4202-AA45-38AF5549348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18-10-2018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58273962-C12D-47C6-B35F-F36C6213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421F1128-1C1A-41E1-897B-5DA92F30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794E-C504-489F-BE49-9B9DC219FA0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82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1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23364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4" y="4383656"/>
            <a:ext cx="9123363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13" name="Pladsholder til slidenummer 12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39090"/>
            <a:ext cx="541920" cy="438620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7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55697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16091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rgbClr val="003B7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0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rgbClr val="003B7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19" name="Pladsholder til slidenummer 18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15401"/>
            <a:ext cx="541920" cy="43862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kant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6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812" y="1972"/>
            <a:ext cx="2635898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967627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792007" y="791999"/>
            <a:ext cx="11399993" cy="6066002"/>
          </a:xfrm>
          <a:solidFill>
            <a:srgbClr val="9B9B9B"/>
          </a:solidFill>
        </p:spPr>
        <p:txBody>
          <a:bodyPr tIns="252000"/>
          <a:lstStyle>
            <a:lvl1pPr algn="ctr"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her og indsæt baggrundsbillede via fanen INDSÆT / Billeder</a:t>
            </a:r>
            <a:endParaRPr lang="da-DK" noProof="0" dirty="0"/>
          </a:p>
        </p:txBody>
      </p:sp>
      <p:sp>
        <p:nvSpPr>
          <p:cNvPr id="2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10465805" y="7224342"/>
            <a:ext cx="48000" cy="36000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908176" y="2973600"/>
            <a:ext cx="9116090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2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24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</a:p>
        </p:txBody>
      </p:sp>
      <p:grpSp>
        <p:nvGrpSpPr>
          <p:cNvPr id="26" name="Gruppe 25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27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28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30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billede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2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1972"/>
            <a:ext cx="2634581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695871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4" y="1170"/>
            <a:ext cx="2642284" cy="148566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agenda overskrift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 smtClean="0"/>
              <a:t>Indsæt agendapunkt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9699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7" y="0"/>
            <a:ext cx="2645627" cy="1489261"/>
          </a:xfrm>
          <a:prstGeom prst="rect">
            <a:avLst/>
          </a:prstGeom>
          <a:ln w="6350">
            <a:solidFill>
              <a:schemeClr val="accent5"/>
            </a:solidFill>
          </a:ln>
        </p:spPr>
      </p:pic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agenda overskrift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 smtClean="0"/>
              <a:t>Indsæt agendapunkt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2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50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Borgerens adgang til egne data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IT-Arkitekturrådet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1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52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Borgerens adgang til egne data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1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kant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7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08007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792007" y="791999"/>
            <a:ext cx="11399993" cy="6066002"/>
          </a:xfrm>
          <a:solidFill>
            <a:srgbClr val="9B9B9B"/>
          </a:solidFill>
        </p:spPr>
        <p:txBody>
          <a:bodyPr tIns="252000"/>
          <a:lstStyle>
            <a:lvl1pPr algn="ctr"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her og indsæt baggrundsbillede via fanen INDSÆT / Billeder</a:t>
            </a:r>
            <a:endParaRPr lang="da-DK" noProof="0" dirty="0"/>
          </a:p>
        </p:txBody>
      </p:sp>
      <p:sp>
        <p:nvSpPr>
          <p:cNvPr id="2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10465805" y="7224342"/>
            <a:ext cx="48000" cy="36000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908176" y="2973600"/>
            <a:ext cx="9116090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2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24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</a:p>
        </p:txBody>
      </p:sp>
      <p:grpSp>
        <p:nvGrpSpPr>
          <p:cNvPr id="26" name="Gruppe 25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27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28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30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billede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2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1972"/>
            <a:ext cx="2634581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761080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farve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farvet baggrund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8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3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56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9B9B9B"/>
          </a:solidFill>
        </p:spPr>
        <p:txBody>
          <a:bodyPr tIns="0" bIns="612000" anchor="b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her og indsæt baggrundsbillede via fanen INDSÆT / Billeder</a:t>
            </a:r>
            <a:endParaRPr lang="da-DK" noProof="0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3" name="Pladsholder til tekst 11"/>
          <p:cNvSpPr>
            <a:spLocks noGrp="1"/>
          </p:cNvSpPr>
          <p:nvPr>
            <p:ph type="body" sz="quarter" idx="17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</a:p>
        </p:txBody>
      </p:sp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620" y="2342"/>
            <a:ext cx="2631513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6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billede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19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21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0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34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</p:spTree>
    <p:extLst>
      <p:ext uri="{BB962C8B-B14F-4D97-AF65-F5344CB8AC3E}">
        <p14:creationId xmlns:p14="http://schemas.microsoft.com/office/powerpoint/2010/main" val="1797552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29998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3" y="0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(Billede)</a:t>
            </a:r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4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19" name="Billed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7" name="Billed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518709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 eller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29999"/>
            <a:ext cx="2642919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175" y="1898650"/>
            <a:ext cx="9116091" cy="3790950"/>
          </a:xfrm>
        </p:spPr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(Billede med kant)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2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7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8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6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0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269390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bokse 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0"/>
            <a:ext cx="4462912" cy="379095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billede)</a:t>
            </a:r>
          </a:p>
          <a:p>
            <a:pPr lvl="0"/>
            <a:endParaRPr lang="da-DK" noProof="0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19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8" name="Gruppe 17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9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eller grafik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4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31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2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3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1594215"/>
            <a:ext cx="264291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413417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/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 m kant)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1"/>
            <a:ext cx="4462912" cy="379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 , brug andet layout til billede-indsættelse (To bokse tekst og billede m kant)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1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/ grafik med kant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9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7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4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34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1594215"/>
            <a:ext cx="264291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0"/>
            <a:ext cx="264291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4085900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okse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7488" y="1941513"/>
            <a:ext cx="4462912" cy="3724926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3" cy="3790953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da-DK" dirty="0" smtClean="0"/>
              <a:t>Indsæt tekst eller punktopstilling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22" name="Gruppe 21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26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2" name="Gruppe 41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3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44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46" name="Billede 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45" name="Billede 56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050066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og billede m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6399" y="1941513"/>
            <a:ext cx="446400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4" cy="379095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 smtClean="0"/>
              <a:t>Indsæt tekst eller punktopstilling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6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 med kant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6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8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30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8" name="Gruppe 47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9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50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52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51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32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1973"/>
            <a:ext cx="2638457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176873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5" y="1941512"/>
            <a:ext cx="9116086" cy="3726000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1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4085235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6" y="1941513"/>
            <a:ext cx="911609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 med kant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27" name="Billede 5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1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1972"/>
            <a:ext cx="2638457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20652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4" y="1170"/>
            <a:ext cx="2642284" cy="148566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agenda overskrift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 smtClean="0"/>
              <a:t>Indsæt agendapunkt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115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3405545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verskrif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med kant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136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</a:p>
        </p:txBody>
      </p:sp>
      <p:sp>
        <p:nvSpPr>
          <p:cNvPr id="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898219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 kant</a:t>
            </a:r>
          </a:p>
        </p:txBody>
      </p:sp>
      <p:sp>
        <p:nvSpPr>
          <p:cNvPr id="1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3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7" y="0"/>
            <a:ext cx="2645627" cy="1489261"/>
          </a:xfrm>
          <a:prstGeom prst="rect">
            <a:avLst/>
          </a:prstGeom>
          <a:ln w="6350">
            <a:solidFill>
              <a:schemeClr val="accent5"/>
            </a:solidFill>
          </a:ln>
        </p:spPr>
      </p:pic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agenda overskrift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 smtClean="0"/>
              <a:t>Indsæt agendapunkt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2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2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28. februar 2018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It-arkitekturrådet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1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28. februar 2018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1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kant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7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57725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farve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farvet baggrund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8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3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0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9B9B9B"/>
          </a:solidFill>
        </p:spPr>
        <p:txBody>
          <a:bodyPr tIns="0" bIns="612000" anchor="b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her og indsæt baggrundsbillede via fanen INDSÆT / Billeder</a:t>
            </a:r>
            <a:endParaRPr lang="da-DK" noProof="0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3" name="Pladsholder til tekst 11"/>
          <p:cNvSpPr>
            <a:spLocks noGrp="1"/>
          </p:cNvSpPr>
          <p:nvPr>
            <p:ph type="body" sz="quarter" idx="17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</a:p>
        </p:txBody>
      </p:sp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620" y="2342"/>
            <a:ext cx="2631513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6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billede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19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21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0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34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</p:spTree>
    <p:extLst>
      <p:ext uri="{BB962C8B-B14F-4D97-AF65-F5344CB8AC3E}">
        <p14:creationId xmlns:p14="http://schemas.microsoft.com/office/powerpoint/2010/main" val="161674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8175" y="792163"/>
            <a:ext cx="7561264" cy="914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75" y="1898650"/>
            <a:ext cx="9116091" cy="379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176" y="0"/>
            <a:ext cx="9116090" cy="7921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-5400000">
            <a:off x="-2042476" y="2834482"/>
            <a:ext cx="4876965" cy="79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5806" y="6048001"/>
            <a:ext cx="558460" cy="438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003B7A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74" r:id="rId4"/>
    <p:sldLayoutId id="2147483676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50" r:id="rId11"/>
    <p:sldLayoutId id="2147483652" r:id="rId12"/>
    <p:sldLayoutId id="2147483668" r:id="rId13"/>
    <p:sldLayoutId id="2147483657" r:id="rId14"/>
    <p:sldLayoutId id="2147483669" r:id="rId15"/>
    <p:sldLayoutId id="2147483670" r:id="rId16"/>
    <p:sldLayoutId id="2147483671" r:id="rId17"/>
    <p:sldLayoutId id="2147483654" r:id="rId18"/>
    <p:sldLayoutId id="2147483672" r:id="rId19"/>
    <p:sldLayoutId id="2147483655" r:id="rId20"/>
    <p:sldLayoutId id="2147483673" r:id="rId21"/>
    <p:sldLayoutId id="2147483677" r:id="rId22"/>
  </p:sldLayoutIdLst>
  <p:hf sldNum="0" hdr="0"/>
  <p:txStyles>
    <p:titleStyle>
      <a:lvl1pPr algn="l" defTabSz="6858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rgbClr val="003B7A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​"/>
        <a:defRPr sz="1600" b="1" kern="1200">
          <a:solidFill>
            <a:srgbClr val="003B7A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600" kern="1200">
          <a:solidFill>
            <a:srgbClr val="003B7A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600" kern="1200">
          <a:solidFill>
            <a:srgbClr val="003B7A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5pPr>
      <a:lvl6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6pPr>
      <a:lvl7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7pPr>
      <a:lvl8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8pPr>
      <a:lvl9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6" userDrawn="1">
          <p15:clr>
            <a:srgbClr val="F26B43"/>
          </p15:clr>
        </p15:guide>
        <p15:guide id="2" pos="1202" userDrawn="1">
          <p15:clr>
            <a:srgbClr val="F26B43"/>
          </p15:clr>
        </p15:guide>
        <p15:guide id="3" pos="6949" userDrawn="1">
          <p15:clr>
            <a:srgbClr val="F26B43"/>
          </p15:clr>
        </p15:guide>
        <p15:guide id="4" orient="horz" pos="3584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pos="498" userDrawn="1">
          <p15:clr>
            <a:srgbClr val="F26B43"/>
          </p15:clr>
        </p15:guide>
        <p15:guide id="7" pos="4013" userDrawn="1">
          <p15:clr>
            <a:srgbClr val="F26B43"/>
          </p15:clr>
        </p15:guide>
        <p15:guide id="8" pos="4137" userDrawn="1">
          <p15:clr>
            <a:srgbClr val="F26B43"/>
          </p15:clr>
        </p15:guide>
        <p15:guide id="9" pos="5965" userDrawn="1">
          <p15:clr>
            <a:srgbClr val="F26B43"/>
          </p15:clr>
        </p15:guide>
        <p15:guide id="10" orient="horz" pos="1223" userDrawn="1">
          <p15:clr>
            <a:srgbClr val="F26B43"/>
          </p15:clr>
        </p15:guide>
        <p15:guide id="11" orient="horz" pos="35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8175" y="792163"/>
            <a:ext cx="7561264" cy="914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75" y="1898650"/>
            <a:ext cx="9116091" cy="379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176" y="0"/>
            <a:ext cx="9116090" cy="7921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Borgerens adgang til egne data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-5400000">
            <a:off x="-2042476" y="2834482"/>
            <a:ext cx="4876965" cy="79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5806" y="6048001"/>
            <a:ext cx="558460" cy="438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003B7A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9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</p:sldLayoutIdLst>
  <p:hf sldNum="0" hdr="0"/>
  <p:txStyles>
    <p:titleStyle>
      <a:lvl1pPr algn="l" defTabSz="6858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rgbClr val="003B7A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​"/>
        <a:defRPr sz="1600" b="1" kern="1200">
          <a:solidFill>
            <a:srgbClr val="003B7A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600" kern="1200">
          <a:solidFill>
            <a:srgbClr val="003B7A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600" kern="1200">
          <a:solidFill>
            <a:srgbClr val="003B7A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5pPr>
      <a:lvl6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6pPr>
      <a:lvl7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7pPr>
      <a:lvl8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8pPr>
      <a:lvl9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6">
          <p15:clr>
            <a:srgbClr val="F26B43"/>
          </p15:clr>
        </p15:guide>
        <p15:guide id="2" pos="1202">
          <p15:clr>
            <a:srgbClr val="F26B43"/>
          </p15:clr>
        </p15:guide>
        <p15:guide id="3" pos="6949">
          <p15:clr>
            <a:srgbClr val="F26B43"/>
          </p15:clr>
        </p15:guide>
        <p15:guide id="4" orient="horz" pos="3584">
          <p15:clr>
            <a:srgbClr val="F26B43"/>
          </p15:clr>
        </p15:guide>
        <p15:guide id="5" orient="horz" pos="499">
          <p15:clr>
            <a:srgbClr val="F26B43"/>
          </p15:clr>
        </p15:guide>
        <p15:guide id="6" pos="498">
          <p15:clr>
            <a:srgbClr val="F26B43"/>
          </p15:clr>
        </p15:guide>
        <p15:guide id="7" pos="4013">
          <p15:clr>
            <a:srgbClr val="F26B43"/>
          </p15:clr>
        </p15:guide>
        <p15:guide id="8" pos="4137">
          <p15:clr>
            <a:srgbClr val="F26B43"/>
          </p15:clr>
        </p15:guide>
        <p15:guide id="9" pos="5965">
          <p15:clr>
            <a:srgbClr val="F26B43"/>
          </p15:clr>
        </p15:guide>
        <p15:guide id="10" orient="horz" pos="1223">
          <p15:clr>
            <a:srgbClr val="F26B43"/>
          </p15:clr>
        </p15:guide>
        <p15:guide id="11" orient="horz" pos="35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49.png"/><Relationship Id="rId18" Type="http://schemas.openxmlformats.org/officeDocument/2006/relationships/image" Target="../media/image16.svg"/><Relationship Id="rId26" Type="http://schemas.openxmlformats.org/officeDocument/2006/relationships/image" Target="../media/image57.emf"/><Relationship Id="rId3" Type="http://schemas.openxmlformats.org/officeDocument/2006/relationships/image" Target="../media/image43.emf"/><Relationship Id="rId21" Type="http://schemas.openxmlformats.org/officeDocument/2006/relationships/image" Target="../media/image53.png"/><Relationship Id="rId7" Type="http://schemas.openxmlformats.org/officeDocument/2006/relationships/image" Target="../media/image46.png"/><Relationship Id="rId12" Type="http://schemas.openxmlformats.org/officeDocument/2006/relationships/image" Target="../media/image10.svg"/><Relationship Id="rId17" Type="http://schemas.openxmlformats.org/officeDocument/2006/relationships/image" Target="../media/image51.png"/><Relationship Id="rId25" Type="http://schemas.openxmlformats.org/officeDocument/2006/relationships/image" Target="../media/image56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svg"/><Relationship Id="rId11" Type="http://schemas.openxmlformats.org/officeDocument/2006/relationships/image" Target="../media/image48.png"/><Relationship Id="rId24" Type="http://schemas.openxmlformats.org/officeDocument/2006/relationships/image" Target="../media/image55.emf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23" Type="http://schemas.openxmlformats.org/officeDocument/2006/relationships/image" Target="../media/image54.emf"/><Relationship Id="rId28" Type="http://schemas.openxmlformats.org/officeDocument/2006/relationships/image" Target="../media/image26.svg"/><Relationship Id="rId10" Type="http://schemas.openxmlformats.org/officeDocument/2006/relationships/image" Target="../media/image8.svg"/><Relationship Id="rId19" Type="http://schemas.openxmlformats.org/officeDocument/2006/relationships/image" Target="../media/image52.png"/><Relationship Id="rId4" Type="http://schemas.openxmlformats.org/officeDocument/2006/relationships/image" Target="../media/image44.emf"/><Relationship Id="rId9" Type="http://schemas.openxmlformats.org/officeDocument/2006/relationships/image" Target="../media/image4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Borgerens adgang til egne data - prototype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KL- Huset, d. 28. februar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8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/>
          <a:srcRect l="37542" t="9292" r="37626" b="8687"/>
          <a:stretch/>
        </p:blipFill>
        <p:spPr>
          <a:xfrm>
            <a:off x="1117600" y="951345"/>
            <a:ext cx="2724727" cy="562494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/>
          <a:srcRect l="37037" t="10101" r="37374" b="8013"/>
          <a:stretch/>
        </p:blipFill>
        <p:spPr>
          <a:xfrm>
            <a:off x="4082473" y="960582"/>
            <a:ext cx="2807855" cy="561571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4"/>
          <a:srcRect l="38047" t="9967" r="38047" b="9764"/>
          <a:stretch/>
        </p:blipFill>
        <p:spPr>
          <a:xfrm>
            <a:off x="7204363" y="960582"/>
            <a:ext cx="2678546" cy="5621173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1117600" y="439154"/>
            <a:ext cx="2724727" cy="512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dirty="0" smtClean="0">
                <a:solidFill>
                  <a:schemeClr val="accent1"/>
                </a:solidFill>
              </a:rPr>
              <a:t>Profil – mulighed for at redigere og få notifikationer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4082473" y="429918"/>
            <a:ext cx="2724727" cy="512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dirty="0" smtClean="0">
                <a:solidFill>
                  <a:schemeClr val="accent1"/>
                </a:solidFill>
              </a:rPr>
              <a:t>Profil – mulighed for at logge ind for pårørende 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7181272" y="173822"/>
            <a:ext cx="2724727" cy="768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dirty="0" smtClean="0">
                <a:solidFill>
                  <a:schemeClr val="accent1"/>
                </a:solidFill>
              </a:rPr>
              <a:t>Let navigation til personer man har fuldmagt til (top banner)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2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Findings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908175" y="1707072"/>
            <a:ext cx="9116091" cy="50539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a-DK" sz="1100" i="1" dirty="0" smtClean="0"/>
              <a:t>Stort behov for overblik i bredden </a:t>
            </a:r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b="0" i="1" dirty="0" smtClean="0"/>
              <a:t>”Det skal gerne give et fyldigt overblik – ellers vil jeg ikke bruge det” </a:t>
            </a:r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b="0" i="1" dirty="0" smtClean="0"/>
              <a:t>”Skridt i den rigtige retning med lidt overblik”</a:t>
            </a:r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i="1" dirty="0" smtClean="0"/>
              <a:t>”Vil gerne have det hele samlet. Vigtigt </a:t>
            </a:r>
            <a:r>
              <a:rPr lang="da-DK" sz="1100" i="1" dirty="0"/>
              <a:t>at man ikke skal mange steder </a:t>
            </a:r>
            <a:r>
              <a:rPr lang="da-DK" sz="1100" i="1" dirty="0" smtClean="0"/>
              <a:t>hen”</a:t>
            </a:r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i="1" dirty="0" smtClean="0"/>
              <a:t>Det er uhensigtsmæssigt at skulle mange steder hen for at finde data</a:t>
            </a:r>
            <a:endParaRPr lang="da-DK" sz="1100" i="1" dirty="0"/>
          </a:p>
          <a:p>
            <a:pPr lvl="1">
              <a:buNone/>
            </a:pPr>
            <a:endParaRPr lang="da-DK" sz="1100" b="0" i="1" dirty="0" smtClean="0"/>
          </a:p>
          <a:p>
            <a:pPr>
              <a:buNone/>
            </a:pPr>
            <a:r>
              <a:rPr lang="da-DK" sz="1100" i="1" dirty="0" smtClean="0"/>
              <a:t>Dejligt det er let overskueligt </a:t>
            </a:r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i="1" dirty="0" smtClean="0"/>
              <a:t>”</a:t>
            </a:r>
            <a:r>
              <a:rPr lang="da-DK" sz="1100" b="0" i="1" dirty="0" smtClean="0"/>
              <a:t>Godt </a:t>
            </a:r>
            <a:r>
              <a:rPr lang="da-DK" sz="1100" b="0" i="1" dirty="0"/>
              <a:t>med overblik og ikke en e-mail</a:t>
            </a:r>
            <a:r>
              <a:rPr lang="da-DK" sz="1100" b="0" i="1" dirty="0" smtClean="0"/>
              <a:t>”  </a:t>
            </a:r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b="0" i="1" dirty="0" smtClean="0"/>
              <a:t>”Er </a:t>
            </a:r>
            <a:r>
              <a:rPr lang="da-DK" sz="1100" b="0" i="1" dirty="0"/>
              <a:t>overskueligt – godt der ikke er så meget støj på </a:t>
            </a:r>
            <a:r>
              <a:rPr lang="da-DK" sz="1100" b="0" i="1" dirty="0" smtClean="0"/>
              <a:t>siden”</a:t>
            </a:r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b="0" i="1" dirty="0" smtClean="0"/>
              <a:t>”Lethed </a:t>
            </a:r>
            <a:r>
              <a:rPr lang="da-DK" sz="1100" b="0" i="1" dirty="0"/>
              <a:t>og ikke så </a:t>
            </a:r>
            <a:r>
              <a:rPr lang="da-DK" sz="1100" b="0" i="1" dirty="0" smtClean="0"/>
              <a:t>bureaukratisk”</a:t>
            </a:r>
            <a:endParaRPr lang="da-DK" sz="1100" b="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100" b="0" i="1" dirty="0"/>
          </a:p>
          <a:p>
            <a:pPr>
              <a:buNone/>
            </a:pPr>
            <a:r>
              <a:rPr lang="da-DK" sz="1100" i="1" dirty="0" smtClean="0"/>
              <a:t>Godt det vigtigste er først</a:t>
            </a:r>
            <a:endParaRPr lang="da-DK" sz="1100" i="1" dirty="0"/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b="0" i="1" dirty="0" smtClean="0"/>
              <a:t>”Dejligt at man ser det vigtige og aktuelle – jeg får en huskeliste”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100" b="0" i="1" dirty="0" smtClean="0"/>
          </a:p>
          <a:p>
            <a:pPr>
              <a:buNone/>
            </a:pPr>
            <a:r>
              <a:rPr lang="da-DK" sz="1100" i="1" dirty="0" smtClean="0"/>
              <a:t>Tilfredshed med data</a:t>
            </a:r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b="0" i="1" dirty="0" smtClean="0"/>
              <a:t>”Jeg vil gerne vide hvad man får netto og brutto – også godt at man kan se hvad man har fået tidligere”</a:t>
            </a:r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b="0" i="1" dirty="0" smtClean="0"/>
              <a:t>”Godt med journalnotat”</a:t>
            </a:r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b="0" i="1" dirty="0" smtClean="0"/>
              <a:t>”Let navigation med fuldmagt”</a:t>
            </a:r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i="1" dirty="0" smtClean="0"/>
              <a:t>Generelt forstår b</a:t>
            </a:r>
            <a:r>
              <a:rPr lang="da-DK" sz="1100" b="0" i="1" dirty="0" smtClean="0"/>
              <a:t>orgeren godt begreberne ydelser og sager (ydelser er dog anset som økonomiske og ikke enkeltydelser)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a-DK" sz="1100" i="1" dirty="0"/>
          </a:p>
          <a:p>
            <a:pPr lvl="1">
              <a:buNone/>
            </a:pPr>
            <a:r>
              <a:rPr lang="da-DK" sz="1100" b="1" i="1" dirty="0" smtClean="0"/>
              <a:t>Navigation – behov for at kunne komme videre til relevante steder fx se afgørelser mv.</a:t>
            </a:r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i="1" dirty="0" smtClean="0"/>
              <a:t>”Vil kun se det vigtigste – ex afgørelsen”</a:t>
            </a:r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i="1" dirty="0" smtClean="0"/>
              <a:t>”Ville være dejligt at man også havde overblik over digital post”</a:t>
            </a:r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i="1" dirty="0" smtClean="0"/>
              <a:t>”vil gerne kunne se mere data, når man klikker på det”</a:t>
            </a:r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i="1" dirty="0" smtClean="0"/>
              <a:t>”gerne notifikationer”</a:t>
            </a:r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i="1" dirty="0" smtClean="0"/>
              <a:t>Træls at skulle logge ind igen med </a:t>
            </a:r>
            <a:r>
              <a:rPr lang="da-DK" sz="1100" i="1" dirty="0" err="1" smtClean="0"/>
              <a:t>Nem-ID</a:t>
            </a:r>
            <a:endParaRPr lang="da-DK" sz="1100" i="1" dirty="0" smtClean="0"/>
          </a:p>
          <a:p>
            <a:pPr marL="465750" lvl="2" indent="-285750">
              <a:buFont typeface="Arial" panose="020B0604020202020204" pitchFamily="34" charset="0"/>
              <a:buChar char="•"/>
            </a:pPr>
            <a:r>
              <a:rPr lang="da-DK" sz="1100" i="1" dirty="0" smtClean="0"/>
              <a:t>Jeg vil bruge et over</a:t>
            </a:r>
          </a:p>
          <a:p>
            <a:pPr lvl="2" indent="0">
              <a:buNone/>
            </a:pPr>
            <a:endParaRPr lang="da-DK" sz="11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100" i="1" dirty="0" smtClean="0"/>
          </a:p>
        </p:txBody>
      </p:sp>
      <p:sp>
        <p:nvSpPr>
          <p:cNvPr id="7" name="Rektangel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 </a:t>
            </a:r>
            <a:br>
              <a:rPr lang="da-DK" dirty="0"/>
            </a:b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 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11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felt 56">
            <a:extLst>
              <a:ext uri="{FF2B5EF4-FFF2-40B4-BE49-F238E27FC236}">
                <a16:creationId xmlns="" xmlns:a16="http://schemas.microsoft.com/office/drawing/2014/main" id="{9344FBE6-8D3A-4968-A5F4-98883F19B37F}"/>
              </a:ext>
            </a:extLst>
          </p:cNvPr>
          <p:cNvSpPr txBox="1"/>
          <p:nvPr/>
        </p:nvSpPr>
        <p:spPr>
          <a:xfrm>
            <a:off x="3261460" y="4460511"/>
            <a:ext cx="2140580" cy="199694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36" name="Billede 35">
            <a:extLst>
              <a:ext uri="{FF2B5EF4-FFF2-40B4-BE49-F238E27FC236}">
                <a16:creationId xmlns="" xmlns:a16="http://schemas.microsoft.com/office/drawing/2014/main" id="{2AF35704-D58C-42D6-84FD-770B24CA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147" y="4711380"/>
            <a:ext cx="1760824" cy="1606762"/>
          </a:xfrm>
          <a:prstGeom prst="rect">
            <a:avLst/>
          </a:prstGeom>
          <a:ln w="15875">
            <a:solidFill>
              <a:schemeClr val="accent6"/>
            </a:solidFill>
          </a:ln>
        </p:spPr>
      </p:pic>
      <p:sp>
        <p:nvSpPr>
          <p:cNvPr id="69" name="Tekstfelt 68">
            <a:extLst>
              <a:ext uri="{FF2B5EF4-FFF2-40B4-BE49-F238E27FC236}">
                <a16:creationId xmlns="" xmlns:a16="http://schemas.microsoft.com/office/drawing/2014/main" id="{BAAAC07A-A787-4716-80C7-98312F477D5F}"/>
              </a:ext>
            </a:extLst>
          </p:cNvPr>
          <p:cNvSpPr txBox="1"/>
          <p:nvPr/>
        </p:nvSpPr>
        <p:spPr>
          <a:xfrm>
            <a:off x="8878041" y="4518267"/>
            <a:ext cx="2140580" cy="19391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34" name="Billede 33">
            <a:extLst>
              <a:ext uri="{FF2B5EF4-FFF2-40B4-BE49-F238E27FC236}">
                <a16:creationId xmlns="" xmlns:a16="http://schemas.microsoft.com/office/drawing/2014/main" id="{95907582-BA8F-46BC-98BD-FACA218D7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319" y="4711380"/>
            <a:ext cx="1760824" cy="1606763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5" name="Grafik 4" descr="Database">
            <a:extLst>
              <a:ext uri="{FF2B5EF4-FFF2-40B4-BE49-F238E27FC236}">
                <a16:creationId xmlns="" xmlns:a16="http://schemas.microsoft.com/office/drawing/2014/main" id="{BDF7A6F7-C7FB-4CDD-A925-5572075405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541" y="808553"/>
            <a:ext cx="914400" cy="914400"/>
          </a:xfrm>
          <a:prstGeom prst="rect">
            <a:avLst/>
          </a:prstGeom>
        </p:spPr>
      </p:pic>
      <p:pic>
        <p:nvPicPr>
          <p:cNvPr id="6" name="Grafik 5" descr="Database">
            <a:extLst>
              <a:ext uri="{FF2B5EF4-FFF2-40B4-BE49-F238E27FC236}">
                <a16:creationId xmlns="" xmlns:a16="http://schemas.microsoft.com/office/drawing/2014/main" id="{AC381E68-74A4-4CC1-A1BE-42043EB74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1534" y="575223"/>
            <a:ext cx="914400" cy="914400"/>
          </a:xfrm>
          <a:prstGeom prst="rect">
            <a:avLst/>
          </a:prstGeom>
        </p:spPr>
      </p:pic>
      <p:pic>
        <p:nvPicPr>
          <p:cNvPr id="7" name="Grafik 6" descr="Database">
            <a:extLst>
              <a:ext uri="{FF2B5EF4-FFF2-40B4-BE49-F238E27FC236}">
                <a16:creationId xmlns="" xmlns:a16="http://schemas.microsoft.com/office/drawing/2014/main" id="{DEC1A58E-AC4E-4362-8DC9-3CAF8CE9CB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035" y="1845564"/>
            <a:ext cx="914400" cy="914400"/>
          </a:xfrm>
          <a:prstGeom prst="rect">
            <a:avLst/>
          </a:prstGeom>
        </p:spPr>
      </p:pic>
      <p:cxnSp>
        <p:nvCxnSpPr>
          <p:cNvPr id="10" name="Lige forbindelse 9">
            <a:extLst>
              <a:ext uri="{FF2B5EF4-FFF2-40B4-BE49-F238E27FC236}">
                <a16:creationId xmlns="" xmlns:a16="http://schemas.microsoft.com/office/drawing/2014/main" id="{A5E09AD8-0251-40AE-B6A0-BBF7CF74C04B}"/>
              </a:ext>
            </a:extLst>
          </p:cNvPr>
          <p:cNvCxnSpPr>
            <a:cxnSpLocks/>
          </p:cNvCxnSpPr>
          <p:nvPr/>
        </p:nvCxnSpPr>
        <p:spPr>
          <a:xfrm>
            <a:off x="0" y="34036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>
            <a:extLst>
              <a:ext uri="{FF2B5EF4-FFF2-40B4-BE49-F238E27FC236}">
                <a16:creationId xmlns="" xmlns:a16="http://schemas.microsoft.com/office/drawing/2014/main" id="{D58CF49C-B30E-4097-8CFA-1C8089F3E49A}"/>
              </a:ext>
            </a:extLst>
          </p:cNvPr>
          <p:cNvSpPr/>
          <p:nvPr/>
        </p:nvSpPr>
        <p:spPr>
          <a:xfrm>
            <a:off x="4409169" y="979274"/>
            <a:ext cx="2184400" cy="17711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pic>
        <p:nvPicPr>
          <p:cNvPr id="14" name="Grafik 13" descr="Åben mappe">
            <a:extLst>
              <a:ext uri="{FF2B5EF4-FFF2-40B4-BE49-F238E27FC236}">
                <a16:creationId xmlns="" xmlns:a16="http://schemas.microsoft.com/office/drawing/2014/main" id="{ED7589BE-347F-42EB-BCB9-50F9C77924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08294" y="1010421"/>
            <a:ext cx="735330" cy="735330"/>
          </a:xfrm>
          <a:prstGeom prst="rect">
            <a:avLst/>
          </a:prstGeom>
        </p:spPr>
      </p:pic>
      <p:pic>
        <p:nvPicPr>
          <p:cNvPr id="16" name="Grafik 15" descr="Dokument">
            <a:extLst>
              <a:ext uri="{FF2B5EF4-FFF2-40B4-BE49-F238E27FC236}">
                <a16:creationId xmlns="" xmlns:a16="http://schemas.microsoft.com/office/drawing/2014/main" id="{9498A381-1FAA-44F2-84B4-2B6465D2CA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49645" y="1047251"/>
            <a:ext cx="698500" cy="698500"/>
          </a:xfrm>
          <a:prstGeom prst="rect">
            <a:avLst/>
          </a:prstGeom>
        </p:spPr>
      </p:pic>
      <p:pic>
        <p:nvPicPr>
          <p:cNvPr id="18" name="Grafik 17" descr="Mønter">
            <a:extLst>
              <a:ext uri="{FF2B5EF4-FFF2-40B4-BE49-F238E27FC236}">
                <a16:creationId xmlns="" xmlns:a16="http://schemas.microsoft.com/office/drawing/2014/main" id="{46F624B1-5A6B-4D61-8F26-D29B35A89A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31995" y="1970663"/>
            <a:ext cx="658495" cy="658495"/>
          </a:xfrm>
          <a:prstGeom prst="rect">
            <a:avLst/>
          </a:prstGeom>
        </p:spPr>
      </p:pic>
      <p:pic>
        <p:nvPicPr>
          <p:cNvPr id="29" name="Grafik 28" descr="Bruger">
            <a:extLst>
              <a:ext uri="{FF2B5EF4-FFF2-40B4-BE49-F238E27FC236}">
                <a16:creationId xmlns="" xmlns:a16="http://schemas.microsoft.com/office/drawing/2014/main" id="{E269A65A-C06B-41C2-B6CF-071601184A7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02864" y="167521"/>
            <a:ext cx="556312" cy="574441"/>
          </a:xfrm>
          <a:prstGeom prst="rect">
            <a:avLst/>
          </a:prstGeom>
        </p:spPr>
      </p:pic>
      <p:sp>
        <p:nvSpPr>
          <p:cNvPr id="31" name="Tekstfelt 30">
            <a:extLst>
              <a:ext uri="{FF2B5EF4-FFF2-40B4-BE49-F238E27FC236}">
                <a16:creationId xmlns="" xmlns:a16="http://schemas.microsoft.com/office/drawing/2014/main" id="{727280A7-8379-40D9-96CB-8569BCEB275F}"/>
              </a:ext>
            </a:extLst>
          </p:cNvPr>
          <p:cNvSpPr txBox="1"/>
          <p:nvPr/>
        </p:nvSpPr>
        <p:spPr>
          <a:xfrm>
            <a:off x="4959176" y="168575"/>
            <a:ext cx="1632891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prstClr val="black"/>
                </a:solidFill>
              </a:rPr>
              <a:t>CPR #</a:t>
            </a:r>
          </a:p>
          <a:p>
            <a:r>
              <a:rPr lang="da-DK" sz="1600" dirty="0">
                <a:solidFill>
                  <a:prstClr val="black"/>
                </a:solidFill>
              </a:rPr>
              <a:t>NemID</a:t>
            </a:r>
          </a:p>
        </p:txBody>
      </p:sp>
      <p:pic>
        <p:nvPicPr>
          <p:cNvPr id="33" name="Grafik 32" descr="Lås op">
            <a:extLst>
              <a:ext uri="{FF2B5EF4-FFF2-40B4-BE49-F238E27FC236}">
                <a16:creationId xmlns="" xmlns:a16="http://schemas.microsoft.com/office/drawing/2014/main" id="{EA7E998B-B8C0-4743-A4A1-2C04AB92B77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83233" y="217641"/>
            <a:ext cx="470820" cy="470820"/>
          </a:xfrm>
          <a:prstGeom prst="rect">
            <a:avLst/>
          </a:prstGeom>
        </p:spPr>
      </p:pic>
      <p:cxnSp>
        <p:nvCxnSpPr>
          <p:cNvPr id="35" name="Lige forbindelse 34">
            <a:extLst>
              <a:ext uri="{FF2B5EF4-FFF2-40B4-BE49-F238E27FC236}">
                <a16:creationId xmlns="" xmlns:a16="http://schemas.microsoft.com/office/drawing/2014/main" id="{CC512515-B832-478F-BCC9-322DC4FDB420}"/>
              </a:ext>
            </a:extLst>
          </p:cNvPr>
          <p:cNvCxnSpPr>
            <a:cxnSpLocks/>
            <a:stCxn id="33" idx="2"/>
            <a:endCxn id="20" idx="0"/>
          </p:cNvCxnSpPr>
          <p:nvPr/>
        </p:nvCxnSpPr>
        <p:spPr>
          <a:xfrm flipH="1">
            <a:off x="5553763" y="688461"/>
            <a:ext cx="564880" cy="468297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felt 39">
            <a:extLst>
              <a:ext uri="{FF2B5EF4-FFF2-40B4-BE49-F238E27FC236}">
                <a16:creationId xmlns="" xmlns:a16="http://schemas.microsoft.com/office/drawing/2014/main" id="{B5E765B9-1E4E-4067-811E-42AA0D502104}"/>
              </a:ext>
            </a:extLst>
          </p:cNvPr>
          <p:cNvSpPr txBox="1"/>
          <p:nvPr/>
        </p:nvSpPr>
        <p:spPr>
          <a:xfrm>
            <a:off x="8449908" y="830769"/>
            <a:ext cx="2201811" cy="227160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da-DK" sz="1000" b="1" dirty="0">
                <a:solidFill>
                  <a:srgbClr val="4472C4"/>
                </a:solidFill>
              </a:rPr>
              <a:t>Egenskaber</a:t>
            </a:r>
          </a:p>
          <a:p>
            <a:r>
              <a:rPr lang="da-DK" sz="1000" dirty="0">
                <a:solidFill>
                  <a:srgbClr val="4472C4"/>
                </a:solidFill>
              </a:rPr>
              <a:t>&lt;Titel&gt;</a:t>
            </a:r>
          </a:p>
          <a:p>
            <a:r>
              <a:rPr lang="da-DK" sz="1000" dirty="0">
                <a:solidFill>
                  <a:srgbClr val="4472C4"/>
                </a:solidFill>
              </a:rPr>
              <a:t>&lt;Sagsbehandler&gt;</a:t>
            </a:r>
          </a:p>
          <a:p>
            <a:r>
              <a:rPr lang="da-DK" sz="1000" dirty="0">
                <a:solidFill>
                  <a:srgbClr val="4472C4"/>
                </a:solidFill>
              </a:rPr>
              <a:t>&lt;</a:t>
            </a:r>
            <a:r>
              <a:rPr lang="da-DK" sz="1000" dirty="0" err="1">
                <a:solidFill>
                  <a:srgbClr val="4472C4"/>
                </a:solidFill>
              </a:rPr>
              <a:t>OrgEnhed</a:t>
            </a:r>
            <a:r>
              <a:rPr lang="da-DK" sz="1000" dirty="0">
                <a:solidFill>
                  <a:srgbClr val="4472C4"/>
                </a:solidFill>
              </a:rPr>
              <a:t>&gt;</a:t>
            </a:r>
          </a:p>
          <a:p>
            <a:r>
              <a:rPr lang="da-DK" sz="1000" dirty="0">
                <a:solidFill>
                  <a:srgbClr val="4472C4"/>
                </a:solidFill>
              </a:rPr>
              <a:t>&lt;Dato&gt;</a:t>
            </a:r>
          </a:p>
          <a:p>
            <a:r>
              <a:rPr lang="da-DK" sz="1000" dirty="0">
                <a:solidFill>
                  <a:srgbClr val="4472C4"/>
                </a:solidFill>
              </a:rPr>
              <a:t>&lt;Status&gt;</a:t>
            </a:r>
          </a:p>
          <a:p>
            <a:r>
              <a:rPr lang="da-DK" sz="1000" dirty="0">
                <a:solidFill>
                  <a:srgbClr val="4472C4"/>
                </a:solidFill>
              </a:rPr>
              <a:t>        &lt;Journalnote&gt;</a:t>
            </a:r>
          </a:p>
          <a:p>
            <a:r>
              <a:rPr lang="da-DK" sz="1000" dirty="0">
                <a:solidFill>
                  <a:srgbClr val="4472C4"/>
                </a:solidFill>
              </a:rPr>
              <a:t>        &lt;Økonomi&gt;</a:t>
            </a:r>
          </a:p>
          <a:p>
            <a:r>
              <a:rPr lang="da-DK" sz="1000" b="1" dirty="0">
                <a:solidFill>
                  <a:srgbClr val="4472C4"/>
                </a:solidFill>
              </a:rPr>
              <a:t>HOP</a:t>
            </a:r>
          </a:p>
          <a:p>
            <a:r>
              <a:rPr lang="da-DK" sz="1000" dirty="0">
                <a:solidFill>
                  <a:srgbClr val="4472C4"/>
                </a:solidFill>
              </a:rPr>
              <a:t>        &lt;CPR&gt;</a:t>
            </a:r>
          </a:p>
          <a:p>
            <a:r>
              <a:rPr lang="da-DK" sz="1000" dirty="0">
                <a:solidFill>
                  <a:srgbClr val="4472C4"/>
                </a:solidFill>
              </a:rPr>
              <a:t>        &lt;Parametre&gt;</a:t>
            </a:r>
          </a:p>
          <a:p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41" name="Tekstfelt 40">
            <a:extLst>
              <a:ext uri="{FF2B5EF4-FFF2-40B4-BE49-F238E27FC236}">
                <a16:creationId xmlns="" xmlns:a16="http://schemas.microsoft.com/office/drawing/2014/main" id="{EA43945C-68DD-4957-852A-0CA68B6FE639}"/>
              </a:ext>
            </a:extLst>
          </p:cNvPr>
          <p:cNvSpPr txBox="1"/>
          <p:nvPr/>
        </p:nvSpPr>
        <p:spPr>
          <a:xfrm>
            <a:off x="11157834" y="56897"/>
            <a:ext cx="960538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prstClr val="black"/>
                </a:solidFill>
              </a:rPr>
              <a:t>Centralt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="" xmlns:a16="http://schemas.microsoft.com/office/drawing/2014/main" id="{6D8D31E7-A07A-4110-8669-253CEB270415}"/>
              </a:ext>
            </a:extLst>
          </p:cNvPr>
          <p:cNvSpPr txBox="1"/>
          <p:nvPr/>
        </p:nvSpPr>
        <p:spPr>
          <a:xfrm>
            <a:off x="11157834" y="3507222"/>
            <a:ext cx="960538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prstClr val="black"/>
                </a:solidFill>
              </a:rPr>
              <a:t>Lokalt</a:t>
            </a:r>
          </a:p>
        </p:txBody>
      </p:sp>
      <p:cxnSp>
        <p:nvCxnSpPr>
          <p:cNvPr id="50" name="Lige pilforbindelse 49">
            <a:extLst>
              <a:ext uri="{FF2B5EF4-FFF2-40B4-BE49-F238E27FC236}">
                <a16:creationId xmlns="" xmlns:a16="http://schemas.microsoft.com/office/drawing/2014/main" id="{197EB039-C6CD-4C82-947B-60308AF7F3E2}"/>
              </a:ext>
            </a:extLst>
          </p:cNvPr>
          <p:cNvCxnSpPr>
            <a:cxnSpLocks/>
            <a:stCxn id="5" idx="2"/>
            <a:endCxn id="12" idx="1"/>
          </p:cNvCxnSpPr>
          <p:nvPr/>
        </p:nvCxnSpPr>
        <p:spPr>
          <a:xfrm>
            <a:off x="731741" y="1722953"/>
            <a:ext cx="3677428" cy="141909"/>
          </a:xfrm>
          <a:prstGeom prst="straightConnector1">
            <a:avLst/>
          </a:prstGeom>
          <a:ln w="28575"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ge pilforbindelse 53">
            <a:extLst>
              <a:ext uri="{FF2B5EF4-FFF2-40B4-BE49-F238E27FC236}">
                <a16:creationId xmlns="" xmlns:a16="http://schemas.microsoft.com/office/drawing/2014/main" id="{6BA86D9F-4AF0-488D-958B-5CE2F1D97515}"/>
              </a:ext>
            </a:extLst>
          </p:cNvPr>
          <p:cNvCxnSpPr>
            <a:cxnSpLocks/>
            <a:stCxn id="6" idx="2"/>
            <a:endCxn id="12" idx="1"/>
          </p:cNvCxnSpPr>
          <p:nvPr/>
        </p:nvCxnSpPr>
        <p:spPr>
          <a:xfrm>
            <a:off x="1748734" y="1489623"/>
            <a:ext cx="2660435" cy="375239"/>
          </a:xfrm>
          <a:prstGeom prst="straightConnector1">
            <a:avLst/>
          </a:prstGeom>
          <a:ln w="285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ge pilforbindelse 59">
            <a:extLst>
              <a:ext uri="{FF2B5EF4-FFF2-40B4-BE49-F238E27FC236}">
                <a16:creationId xmlns="" xmlns:a16="http://schemas.microsoft.com/office/drawing/2014/main" id="{18D89256-4AB0-4007-8B9B-E3DCEE5D2B6E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 flipV="1">
            <a:off x="690235" y="1864862"/>
            <a:ext cx="3718934" cy="895102"/>
          </a:xfrm>
          <a:prstGeom prst="straightConnector1">
            <a:avLst/>
          </a:prstGeom>
          <a:ln w="285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ge pilforbindelse 62">
            <a:extLst>
              <a:ext uri="{FF2B5EF4-FFF2-40B4-BE49-F238E27FC236}">
                <a16:creationId xmlns="" xmlns:a16="http://schemas.microsoft.com/office/drawing/2014/main" id="{E46C3648-8DC6-42D9-A2B8-CC68EF32D6F8}"/>
              </a:ext>
            </a:extLst>
          </p:cNvPr>
          <p:cNvCxnSpPr>
            <a:cxnSpLocks/>
            <a:stCxn id="8" idx="2"/>
            <a:endCxn id="12" idx="1"/>
          </p:cNvCxnSpPr>
          <p:nvPr/>
        </p:nvCxnSpPr>
        <p:spPr>
          <a:xfrm flipV="1">
            <a:off x="1767019" y="1864862"/>
            <a:ext cx="2642150" cy="1117011"/>
          </a:xfrm>
          <a:prstGeom prst="straightConnector1">
            <a:avLst/>
          </a:prstGeom>
          <a:ln w="285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Database">
            <a:extLst>
              <a:ext uri="{FF2B5EF4-FFF2-40B4-BE49-F238E27FC236}">
                <a16:creationId xmlns="" xmlns:a16="http://schemas.microsoft.com/office/drawing/2014/main" id="{B4A6153C-3344-4F10-8DF5-1FEFE74109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9819" y="2067473"/>
            <a:ext cx="914400" cy="914400"/>
          </a:xfrm>
          <a:prstGeom prst="rect">
            <a:avLst/>
          </a:prstGeom>
        </p:spPr>
      </p:pic>
      <p:cxnSp>
        <p:nvCxnSpPr>
          <p:cNvPr id="74" name="Lige pilforbindelse 73">
            <a:extLst>
              <a:ext uri="{FF2B5EF4-FFF2-40B4-BE49-F238E27FC236}">
                <a16:creationId xmlns="" xmlns:a16="http://schemas.microsoft.com/office/drawing/2014/main" id="{DCFD252A-C758-4BD0-AE2C-6D4D0AC8C0D5}"/>
              </a:ext>
            </a:extLst>
          </p:cNvPr>
          <p:cNvCxnSpPr>
            <a:cxnSpLocks/>
            <a:stCxn id="39" idx="3"/>
            <a:endCxn id="87" idx="1"/>
          </p:cNvCxnSpPr>
          <p:nvPr/>
        </p:nvCxnSpPr>
        <p:spPr>
          <a:xfrm flipV="1">
            <a:off x="1156905" y="5077624"/>
            <a:ext cx="618360" cy="592684"/>
          </a:xfrm>
          <a:prstGeom prst="straightConnector1">
            <a:avLst/>
          </a:prstGeom>
          <a:ln w="285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ge pilforbindelse 79">
            <a:extLst>
              <a:ext uri="{FF2B5EF4-FFF2-40B4-BE49-F238E27FC236}">
                <a16:creationId xmlns="" xmlns:a16="http://schemas.microsoft.com/office/drawing/2014/main" id="{B5540CCE-C335-41D9-94CA-91AE02551E58}"/>
              </a:ext>
            </a:extLst>
          </p:cNvPr>
          <p:cNvCxnSpPr>
            <a:cxnSpLocks/>
            <a:stCxn id="43" idx="3"/>
            <a:endCxn id="126" idx="1"/>
          </p:cNvCxnSpPr>
          <p:nvPr/>
        </p:nvCxnSpPr>
        <p:spPr>
          <a:xfrm flipV="1">
            <a:off x="6884472" y="5096736"/>
            <a:ext cx="575754" cy="573572"/>
          </a:xfrm>
          <a:prstGeom prst="straightConnector1">
            <a:avLst/>
          </a:prstGeom>
          <a:ln w="285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Grafik 86" descr="Liste">
            <a:extLst>
              <a:ext uri="{FF2B5EF4-FFF2-40B4-BE49-F238E27FC236}">
                <a16:creationId xmlns="" xmlns:a16="http://schemas.microsoft.com/office/drawing/2014/main" id="{74A526B5-4772-40C1-8751-03E9A9E8323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775265" y="4634760"/>
            <a:ext cx="885728" cy="885728"/>
          </a:xfrm>
          <a:prstGeom prst="rect">
            <a:avLst/>
          </a:prstGeom>
        </p:spPr>
      </p:pic>
      <p:sp>
        <p:nvSpPr>
          <p:cNvPr id="81" name="Tekstfelt 80">
            <a:extLst>
              <a:ext uri="{FF2B5EF4-FFF2-40B4-BE49-F238E27FC236}">
                <a16:creationId xmlns="" xmlns:a16="http://schemas.microsoft.com/office/drawing/2014/main" id="{2BA3490F-0487-4C46-9B9E-0961DBAB463A}"/>
              </a:ext>
            </a:extLst>
          </p:cNvPr>
          <p:cNvSpPr txBox="1"/>
          <p:nvPr/>
        </p:nvSpPr>
        <p:spPr>
          <a:xfrm>
            <a:off x="2826891" y="4021175"/>
            <a:ext cx="2132285" cy="1940249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da-DK" sz="900" dirty="0">
              <a:solidFill>
                <a:srgbClr val="70AD47"/>
              </a:solidFill>
            </a:endParaRPr>
          </a:p>
        </p:txBody>
      </p:sp>
      <p:pic>
        <p:nvPicPr>
          <p:cNvPr id="126" name="Grafik 125" descr="Liste">
            <a:extLst>
              <a:ext uri="{FF2B5EF4-FFF2-40B4-BE49-F238E27FC236}">
                <a16:creationId xmlns="" xmlns:a16="http://schemas.microsoft.com/office/drawing/2014/main" id="{FFA14460-A0D3-4340-AD24-34D5B37B95D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460226" y="4653872"/>
            <a:ext cx="885728" cy="885728"/>
          </a:xfrm>
          <a:prstGeom prst="rect">
            <a:avLst/>
          </a:prstGeom>
        </p:spPr>
      </p:pic>
      <p:sp>
        <p:nvSpPr>
          <p:cNvPr id="133" name="Tekstfelt 132">
            <a:extLst>
              <a:ext uri="{FF2B5EF4-FFF2-40B4-BE49-F238E27FC236}">
                <a16:creationId xmlns="" xmlns:a16="http://schemas.microsoft.com/office/drawing/2014/main" id="{43162138-39B4-4DD5-87CE-75E504FC6E3F}"/>
              </a:ext>
            </a:extLst>
          </p:cNvPr>
          <p:cNvSpPr txBox="1"/>
          <p:nvPr/>
        </p:nvSpPr>
        <p:spPr>
          <a:xfrm>
            <a:off x="1532811" y="252458"/>
            <a:ext cx="662002" cy="4645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da-DK" sz="1200" dirty="0" smtClean="0">
                <a:solidFill>
                  <a:prstClr val="black"/>
                </a:solidFill>
              </a:rPr>
              <a:t>Sag/ </a:t>
            </a:r>
            <a:r>
              <a:rPr lang="da-DK" sz="1200" dirty="0">
                <a:solidFill>
                  <a:prstClr val="black"/>
                </a:solidFill>
              </a:rPr>
              <a:t/>
            </a:r>
            <a:br>
              <a:rPr lang="da-DK" sz="1200" dirty="0">
                <a:solidFill>
                  <a:prstClr val="black"/>
                </a:solidFill>
              </a:rPr>
            </a:br>
            <a:r>
              <a:rPr lang="da-DK" sz="1200" dirty="0">
                <a:solidFill>
                  <a:prstClr val="black"/>
                </a:solidFill>
              </a:rPr>
              <a:t>Dok</a:t>
            </a:r>
          </a:p>
        </p:txBody>
      </p:sp>
      <p:sp>
        <p:nvSpPr>
          <p:cNvPr id="134" name="Tekstfelt 133">
            <a:extLst>
              <a:ext uri="{FF2B5EF4-FFF2-40B4-BE49-F238E27FC236}">
                <a16:creationId xmlns="" xmlns:a16="http://schemas.microsoft.com/office/drawing/2014/main" id="{C3B3C8B4-CBAF-41F2-98D8-9815850C4C98}"/>
              </a:ext>
            </a:extLst>
          </p:cNvPr>
          <p:cNvSpPr txBox="1"/>
          <p:nvPr/>
        </p:nvSpPr>
        <p:spPr>
          <a:xfrm>
            <a:off x="437633" y="651281"/>
            <a:ext cx="767536" cy="3113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da-DK" sz="1200" dirty="0">
                <a:solidFill>
                  <a:prstClr val="black"/>
                </a:solidFill>
              </a:rPr>
              <a:t>Ydelse</a:t>
            </a:r>
          </a:p>
        </p:txBody>
      </p:sp>
      <p:sp>
        <p:nvSpPr>
          <p:cNvPr id="135" name="Tekstfelt 134">
            <a:extLst>
              <a:ext uri="{FF2B5EF4-FFF2-40B4-BE49-F238E27FC236}">
                <a16:creationId xmlns="" xmlns:a16="http://schemas.microsoft.com/office/drawing/2014/main" id="{84ABF3B2-DB8B-4C56-85F7-DF3F661B754F}"/>
              </a:ext>
            </a:extLst>
          </p:cNvPr>
          <p:cNvSpPr txBox="1"/>
          <p:nvPr/>
        </p:nvSpPr>
        <p:spPr>
          <a:xfrm>
            <a:off x="233035" y="1708905"/>
            <a:ext cx="1089903" cy="27880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da-DK" sz="1200" dirty="0">
                <a:solidFill>
                  <a:prstClr val="black"/>
                </a:solidFill>
              </a:rPr>
              <a:t>Klassifikation</a:t>
            </a:r>
          </a:p>
        </p:txBody>
      </p:sp>
      <p:sp>
        <p:nvSpPr>
          <p:cNvPr id="136" name="Tekstfelt 135">
            <a:extLst>
              <a:ext uri="{FF2B5EF4-FFF2-40B4-BE49-F238E27FC236}">
                <a16:creationId xmlns="" xmlns:a16="http://schemas.microsoft.com/office/drawing/2014/main" id="{36C8C138-3B1A-4BAF-90F7-B2E79D7D65C9}"/>
              </a:ext>
            </a:extLst>
          </p:cNvPr>
          <p:cNvSpPr txBox="1"/>
          <p:nvPr/>
        </p:nvSpPr>
        <p:spPr>
          <a:xfrm>
            <a:off x="1309819" y="1941811"/>
            <a:ext cx="1089903" cy="27880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da-DK" sz="1200" dirty="0">
                <a:solidFill>
                  <a:prstClr val="black"/>
                </a:solidFill>
              </a:rPr>
              <a:t>Organisation</a:t>
            </a:r>
          </a:p>
        </p:txBody>
      </p:sp>
      <p:pic>
        <p:nvPicPr>
          <p:cNvPr id="20" name="Grafik 19" descr="Mand">
            <a:extLst>
              <a:ext uri="{FF2B5EF4-FFF2-40B4-BE49-F238E27FC236}">
                <a16:creationId xmlns="" xmlns:a16="http://schemas.microsoft.com/office/drawing/2014/main" id="{6438C924-AB9C-459A-BA19-D3A3ADB2022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861243" y="1156758"/>
            <a:ext cx="1385040" cy="1540224"/>
          </a:xfrm>
          <a:prstGeom prst="rect">
            <a:avLst/>
          </a:prstGeom>
        </p:spPr>
      </p:pic>
      <p:sp>
        <p:nvSpPr>
          <p:cNvPr id="55" name="Rektangel 54">
            <a:extLst>
              <a:ext uri="{FF2B5EF4-FFF2-40B4-BE49-F238E27FC236}">
                <a16:creationId xmlns="" xmlns:a16="http://schemas.microsoft.com/office/drawing/2014/main" id="{95967CAD-7D58-4823-8100-A6FC2707F7A7}"/>
              </a:ext>
            </a:extLst>
          </p:cNvPr>
          <p:cNvSpPr/>
          <p:nvPr/>
        </p:nvSpPr>
        <p:spPr>
          <a:xfrm>
            <a:off x="1507580" y="3981715"/>
            <a:ext cx="1106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>
                <a:solidFill>
                  <a:srgbClr val="4472C4"/>
                </a:solidFill>
              </a:rPr>
              <a:t>HOP</a:t>
            </a:r>
          </a:p>
          <a:p>
            <a:r>
              <a:rPr lang="da-DK" sz="1000" dirty="0">
                <a:solidFill>
                  <a:srgbClr val="4472C4"/>
                </a:solidFill>
              </a:rPr>
              <a:t>        &lt;CPR&gt;</a:t>
            </a:r>
          </a:p>
          <a:p>
            <a:r>
              <a:rPr lang="da-DK" sz="1000" dirty="0">
                <a:solidFill>
                  <a:srgbClr val="4472C4"/>
                </a:solidFill>
              </a:rPr>
              <a:t>        &lt;Parametre&gt;</a:t>
            </a:r>
          </a:p>
        </p:txBody>
      </p:sp>
      <p:sp>
        <p:nvSpPr>
          <p:cNvPr id="71" name="Tekstfelt 70">
            <a:extLst>
              <a:ext uri="{FF2B5EF4-FFF2-40B4-BE49-F238E27FC236}">
                <a16:creationId xmlns="" xmlns:a16="http://schemas.microsoft.com/office/drawing/2014/main" id="{44A4CB5A-4926-49E2-85C1-5B11D2231F83}"/>
              </a:ext>
            </a:extLst>
          </p:cNvPr>
          <p:cNvSpPr txBox="1"/>
          <p:nvPr/>
        </p:nvSpPr>
        <p:spPr>
          <a:xfrm>
            <a:off x="8433068" y="4021496"/>
            <a:ext cx="2132285" cy="1940249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da-DK" sz="900" dirty="0">
              <a:solidFill>
                <a:srgbClr val="C00000"/>
              </a:solidFill>
            </a:endParaRPr>
          </a:p>
        </p:txBody>
      </p:sp>
      <p:sp>
        <p:nvSpPr>
          <p:cNvPr id="56" name="Sky 55">
            <a:extLst>
              <a:ext uri="{FF2B5EF4-FFF2-40B4-BE49-F238E27FC236}">
                <a16:creationId xmlns="" xmlns:a16="http://schemas.microsoft.com/office/drawing/2014/main" id="{1B16E5C4-2CC0-4D04-9A3B-3B7269AF2F74}"/>
              </a:ext>
            </a:extLst>
          </p:cNvPr>
          <p:cNvSpPr/>
          <p:nvPr/>
        </p:nvSpPr>
        <p:spPr>
          <a:xfrm rot="766107">
            <a:off x="7830426" y="549198"/>
            <a:ext cx="2487715" cy="251544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pic>
        <p:nvPicPr>
          <p:cNvPr id="37" name="Billede 36">
            <a:extLst>
              <a:ext uri="{FF2B5EF4-FFF2-40B4-BE49-F238E27FC236}">
                <a16:creationId xmlns="" xmlns:a16="http://schemas.microsoft.com/office/drawing/2014/main" id="{FAC92AF0-427D-41DF-B8BD-DF02395CAB2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64366" y="4145253"/>
            <a:ext cx="1669687" cy="1702167"/>
          </a:xfrm>
          <a:prstGeom prst="rect">
            <a:avLst/>
          </a:prstGeom>
        </p:spPr>
      </p:pic>
      <p:pic>
        <p:nvPicPr>
          <p:cNvPr id="38" name="Billede 37">
            <a:extLst>
              <a:ext uri="{FF2B5EF4-FFF2-40B4-BE49-F238E27FC236}">
                <a16:creationId xmlns="" xmlns:a16="http://schemas.microsoft.com/office/drawing/2014/main" id="{3939A079-E495-489F-A1AA-5605075C007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57645" y="4145253"/>
            <a:ext cx="1680726" cy="1702167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="" xmlns:a16="http://schemas.microsoft.com/office/drawing/2014/main" id="{82B09F70-ADEF-4D41-AFC6-6F321F5B7A5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0346" y="5196203"/>
            <a:ext cx="686559" cy="948210"/>
          </a:xfrm>
          <a:prstGeom prst="rect">
            <a:avLst/>
          </a:prstGeom>
        </p:spPr>
      </p:pic>
      <p:pic>
        <p:nvPicPr>
          <p:cNvPr id="43" name="Billede 42">
            <a:extLst>
              <a:ext uri="{FF2B5EF4-FFF2-40B4-BE49-F238E27FC236}">
                <a16:creationId xmlns="" xmlns:a16="http://schemas.microsoft.com/office/drawing/2014/main" id="{284BC951-5C8B-4F06-B4E3-532E3A3941A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197914" y="5196203"/>
            <a:ext cx="686558" cy="948210"/>
          </a:xfrm>
          <a:prstGeom prst="rect">
            <a:avLst/>
          </a:prstGeom>
        </p:spPr>
      </p:pic>
      <p:pic>
        <p:nvPicPr>
          <p:cNvPr id="3" name="Grafik 2" descr="Mærkat">
            <a:extLst>
              <a:ext uri="{FF2B5EF4-FFF2-40B4-BE49-F238E27FC236}">
                <a16:creationId xmlns="" xmlns:a16="http://schemas.microsoft.com/office/drawing/2014/main" id="{BD372D30-0DDB-4B9A-A2EE-C3B61AEA9A9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5400000">
            <a:off x="7290014" y="1277977"/>
            <a:ext cx="798529" cy="798529"/>
          </a:xfrm>
          <a:prstGeom prst="rect">
            <a:avLst/>
          </a:prstGeom>
        </p:spPr>
      </p:pic>
      <p:sp>
        <p:nvSpPr>
          <p:cNvPr id="79" name="Rektangel 78">
            <a:extLst>
              <a:ext uri="{FF2B5EF4-FFF2-40B4-BE49-F238E27FC236}">
                <a16:creationId xmlns="" xmlns:a16="http://schemas.microsoft.com/office/drawing/2014/main" id="{CE7D685E-29FE-470F-8AAF-FFCBDFDBDA82}"/>
              </a:ext>
            </a:extLst>
          </p:cNvPr>
          <p:cNvSpPr/>
          <p:nvPr/>
        </p:nvSpPr>
        <p:spPr>
          <a:xfrm>
            <a:off x="7210858" y="3993560"/>
            <a:ext cx="1106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>
                <a:solidFill>
                  <a:srgbClr val="4472C4"/>
                </a:solidFill>
              </a:rPr>
              <a:t>HOP</a:t>
            </a:r>
          </a:p>
          <a:p>
            <a:r>
              <a:rPr lang="da-DK" sz="1000" dirty="0">
                <a:solidFill>
                  <a:srgbClr val="4472C4"/>
                </a:solidFill>
              </a:rPr>
              <a:t>        &lt;CPR&gt;</a:t>
            </a:r>
          </a:p>
          <a:p>
            <a:r>
              <a:rPr lang="da-DK" sz="1000" dirty="0">
                <a:solidFill>
                  <a:srgbClr val="4472C4"/>
                </a:solidFill>
              </a:rPr>
              <a:t>        &lt;Parametre&gt;</a:t>
            </a:r>
          </a:p>
        </p:txBody>
      </p:sp>
    </p:spTree>
    <p:extLst>
      <p:ext uri="{BB962C8B-B14F-4D97-AF65-F5344CB8AC3E}">
        <p14:creationId xmlns:p14="http://schemas.microsoft.com/office/powerpoint/2010/main" val="1307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17" y="504404"/>
            <a:ext cx="5095008" cy="5956560"/>
          </a:xfrm>
          <a:prstGeom prst="rect">
            <a:avLst/>
          </a:prstGeom>
          <a:noFill/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00357" y="-61374"/>
            <a:ext cx="7561264" cy="914910"/>
          </a:xfrm>
        </p:spPr>
        <p:txBody>
          <a:bodyPr/>
          <a:lstStyle/>
          <a:p>
            <a:r>
              <a:rPr lang="da-DK" dirty="0" smtClean="0"/>
              <a:t>Resultater fra spørgeskemaundersøgelse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649634" y="1151654"/>
            <a:ext cx="5064125" cy="565863"/>
          </a:xfrm>
        </p:spPr>
        <p:txBody>
          <a:bodyPr/>
          <a:lstStyle/>
          <a:p>
            <a:pPr marL="0" lvl="0" indent="0">
              <a:buNone/>
            </a:pPr>
            <a:r>
              <a:rPr lang="da-DK" sz="1200" i="1" dirty="0"/>
              <a:t>Spørgeskemaet blev besvaret af 46 kommuner, hvoraf 17 har erfaring med at udstille data og 29 kommuner ikke udstiller data</a:t>
            </a:r>
            <a:endParaRPr lang="da-DK" sz="1200" i="1" dirty="0" smtClean="0"/>
          </a:p>
          <a:p>
            <a:pPr lvl="1"/>
            <a:endParaRPr lang="da-DK" sz="1200" dirty="0" smtClean="0"/>
          </a:p>
          <a:p>
            <a:pPr lvl="1"/>
            <a:endParaRPr lang="da-DK" sz="1200" dirty="0" smtClean="0"/>
          </a:p>
          <a:p>
            <a:pPr lvl="1"/>
            <a:endParaRPr lang="da-DK" sz="1200" dirty="0" smtClean="0"/>
          </a:p>
          <a:p>
            <a:pPr lvl="1"/>
            <a:endParaRPr lang="da-DK" sz="1200" dirty="0"/>
          </a:p>
        </p:txBody>
      </p:sp>
      <p:sp>
        <p:nvSpPr>
          <p:cNvPr id="7" name="Tekstfelt 6"/>
          <p:cNvSpPr txBox="1"/>
          <p:nvPr/>
        </p:nvSpPr>
        <p:spPr>
          <a:xfrm>
            <a:off x="3380933" y="3123206"/>
            <a:ext cx="2400300" cy="947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lnSpc>
                <a:spcPct val="104000"/>
              </a:lnSpc>
            </a:pPr>
            <a:r>
              <a:rPr lang="da-DK" sz="1200" dirty="0">
                <a:solidFill>
                  <a:srgbClr val="003B7A"/>
                </a:solidFill>
              </a:rPr>
              <a:t>For ca. halvdelen af de 17 kommuner som udstiller data, gøres det kun på et eller to områder. Kun 5 kommuner udstiller på 5 områder eller mere. 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3371735" y="4961738"/>
            <a:ext cx="2396994" cy="1536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lnSpc>
                <a:spcPct val="104000"/>
              </a:lnSpc>
            </a:pPr>
            <a:r>
              <a:rPr lang="da-DK" sz="1200" dirty="0">
                <a:solidFill>
                  <a:srgbClr val="003B7A"/>
                </a:solidFill>
              </a:rPr>
              <a:t>De årsager kommunerne har angivet for at udstille data og de gevinster som kommunerne oplever drejer sig i høj grad om at skabe øget gennemsigtighed i sagsbehandlingen, samt gøre det lettere for borgeren at overskue sine sager. 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92007" y="3123206"/>
            <a:ext cx="2400300" cy="947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lnSpc>
                <a:spcPct val="104000"/>
              </a:lnSpc>
            </a:pPr>
            <a:r>
              <a:rPr lang="da-DK" sz="1200" dirty="0">
                <a:solidFill>
                  <a:srgbClr val="003B7A"/>
                </a:solidFill>
              </a:rPr>
              <a:t>For 19 (65%) ud af de 29 kommuner, der ikke udstiller data, har planer om at udstille data i fremtiden. 4 af dem (23%) allerede i 2019. 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783333" y="4148572"/>
            <a:ext cx="2400300" cy="960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lnSpc>
                <a:spcPct val="104000"/>
              </a:lnSpc>
            </a:pPr>
            <a:r>
              <a:rPr lang="da-DK" sz="1200" dirty="0">
                <a:solidFill>
                  <a:srgbClr val="003B7A"/>
                </a:solidFill>
              </a:rPr>
              <a:t>Den primære årsag der ikke udstilles data er usikkerhed om data er i en tilstrækkelig kvalitet, til at blive udstillet for borgeren automatisk. 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3380933" y="4148572"/>
            <a:ext cx="2400300" cy="57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lnSpc>
                <a:spcPct val="104000"/>
              </a:lnSpc>
            </a:pPr>
            <a:r>
              <a:rPr lang="da-DK" sz="1200" dirty="0">
                <a:solidFill>
                  <a:srgbClr val="003B7A"/>
                </a:solidFill>
              </a:rPr>
              <a:t>5 kommuner angiver, at de afventer det fælleskommunale projekt, som årsag til ikke at udstille data. 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792007" y="5187362"/>
            <a:ext cx="2400300" cy="768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lnSpc>
                <a:spcPct val="104000"/>
              </a:lnSpc>
            </a:pPr>
            <a:r>
              <a:rPr lang="da-DK" sz="1200" dirty="0">
                <a:solidFill>
                  <a:srgbClr val="003B7A"/>
                </a:solidFill>
              </a:rPr>
              <a:t>Der umiddelbart ikke er et systematisk fokus på at kortlægge gevinster eller udfordringer ved udstilling af data. 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792007" y="1838461"/>
            <a:ext cx="2400300" cy="11522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lnSpc>
                <a:spcPct val="104000"/>
              </a:lnSpc>
            </a:pPr>
            <a:r>
              <a:rPr lang="da-DK" sz="1200" dirty="0">
                <a:solidFill>
                  <a:srgbClr val="003B7A"/>
                </a:solidFill>
              </a:rPr>
              <a:t>De områder, som flest kommuner udstiller data på er Børn og Unge (10) og Teknik og Miljø (11) (som ikke er Byg og Miljø-løsningen, som samtlige 98 kommuner </a:t>
            </a:r>
            <a:r>
              <a:rPr lang="da-DK" sz="1200">
                <a:solidFill>
                  <a:srgbClr val="003B7A"/>
                </a:solidFill>
              </a:rPr>
              <a:t>anvender</a:t>
            </a:r>
            <a:r>
              <a:rPr lang="da-DK" sz="1200" smtClean="0">
                <a:solidFill>
                  <a:srgbClr val="003B7A"/>
                </a:solidFill>
              </a:rPr>
              <a:t>).</a:t>
            </a:r>
            <a:endParaRPr lang="da-DK" sz="1200" dirty="0">
              <a:solidFill>
                <a:srgbClr val="003B7A"/>
              </a:solidFill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3370082" y="1840662"/>
            <a:ext cx="2400300" cy="960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5800">
              <a:lnSpc>
                <a:spcPct val="104000"/>
              </a:lnSpc>
            </a:pPr>
            <a:r>
              <a:rPr lang="da-DK" sz="1200" dirty="0">
                <a:solidFill>
                  <a:srgbClr val="003B7A"/>
                </a:solidFill>
              </a:rPr>
              <a:t>På tværs af områderne bliver Sagsdata udstillet 18 gange og Grunddata udstilles 17 gange, det er de områder, der ofte udstilles data på. </a:t>
            </a:r>
          </a:p>
        </p:txBody>
      </p:sp>
    </p:spTree>
    <p:extLst>
      <p:ext uri="{BB962C8B-B14F-4D97-AF65-F5344CB8AC3E}">
        <p14:creationId xmlns:p14="http://schemas.microsoft.com/office/powerpoint/2010/main" val="188598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Status siden sidst</a:t>
            </a:r>
          </a:p>
          <a:p>
            <a:endParaRPr lang="da-DK" dirty="0" smtClean="0"/>
          </a:p>
          <a:p>
            <a:r>
              <a:rPr lang="da-DK" dirty="0"/>
              <a:t>Præsentation af </a:t>
            </a:r>
            <a:r>
              <a:rPr lang="da-DK" dirty="0" err="1"/>
              <a:t>findings</a:t>
            </a:r>
            <a:r>
              <a:rPr lang="da-DK" dirty="0"/>
              <a:t> og brugerbehov</a:t>
            </a:r>
          </a:p>
          <a:p>
            <a:endParaRPr lang="da-DK" dirty="0" smtClean="0"/>
          </a:p>
          <a:p>
            <a:r>
              <a:rPr lang="da-DK" dirty="0" smtClean="0"/>
              <a:t>Præsentation af prototype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Løsningskoncept</a:t>
            </a:r>
          </a:p>
          <a:p>
            <a:endParaRPr lang="da-DK" dirty="0" smtClean="0"/>
          </a:p>
          <a:p>
            <a:r>
              <a:rPr lang="da-DK" dirty="0" smtClean="0"/>
              <a:t>Erfaringsopsamling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46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Siden sidst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Projektbeskrivelse er godkendt for Initiativ 1.2 ‘Borgerens adgang til egen data’ </a:t>
            </a:r>
            <a:br>
              <a:rPr lang="da-DK" dirty="0" smtClean="0"/>
            </a:br>
            <a:r>
              <a:rPr lang="da-DK" dirty="0" smtClean="0"/>
              <a:t>Formål at udarbejde en fælleskommunal metode til at udstille borgerens data.</a:t>
            </a:r>
          </a:p>
          <a:p>
            <a:endParaRPr lang="da-DK" dirty="0"/>
          </a:p>
          <a:p>
            <a:r>
              <a:rPr lang="da-DK" dirty="0" smtClean="0"/>
              <a:t>5 kommuner deltager i pilotprojekt for udstilling af data via den fælleskommunale infrastruktur</a:t>
            </a:r>
          </a:p>
          <a:p>
            <a:pPr lvl="1"/>
            <a:r>
              <a:rPr lang="da-DK" dirty="0" smtClean="0">
                <a:sym typeface="Wingdings" panose="05000000000000000000" pitchFamily="2" charset="2"/>
              </a:rPr>
              <a:t>Favrskov Kommune, Aarhus Kommune, Faaborg-Midtfyn Kommune, </a:t>
            </a:r>
            <a:r>
              <a:rPr lang="da-DK" dirty="0" smtClean="0"/>
              <a:t>Vejle Kommune og Esbjerg Kommune</a:t>
            </a:r>
          </a:p>
          <a:p>
            <a:pPr lvl="1"/>
            <a:endParaRPr lang="da-DK" dirty="0"/>
          </a:p>
          <a:p>
            <a:r>
              <a:rPr lang="da-DK" dirty="0" smtClean="0"/>
              <a:t>Udarbejdet prototype og brugerinddragelse af Peytz &amp; Co.</a:t>
            </a:r>
          </a:p>
          <a:p>
            <a:endParaRPr lang="da-DK" dirty="0"/>
          </a:p>
          <a:p>
            <a:r>
              <a:rPr lang="da-DK" dirty="0" smtClean="0"/>
              <a:t>Indsamlet erfaringer i spørgeskemaundersøgelse</a:t>
            </a:r>
          </a:p>
          <a:p>
            <a:endParaRPr lang="da-DK" dirty="0"/>
          </a:p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1523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pic>
        <p:nvPicPr>
          <p:cNvPr id="12" name="Pladsholder til indhold 2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022" y="791999"/>
            <a:ext cx="7564582" cy="599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Prototype og brugerinddragelse </a:t>
            </a:r>
            <a:br>
              <a:rPr lang="da-DK" dirty="0" smtClean="0"/>
            </a:br>
            <a:r>
              <a:rPr lang="da-DK" dirty="0" smtClean="0"/>
              <a:t>Formål med Peytz &amp; Co.	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1908176" y="1898650"/>
            <a:ext cx="8362660" cy="202680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b="0" dirty="0" smtClean="0"/>
              <a:t>Udarbejde en </a:t>
            </a:r>
            <a:r>
              <a:rPr lang="da-DK" b="0" dirty="0" err="1" smtClean="0"/>
              <a:t>gap</a:t>
            </a:r>
            <a:r>
              <a:rPr lang="da-DK" b="0" dirty="0" smtClean="0"/>
              <a:t>-analyse mellem borgeres præferencer og muligheder via indekserne</a:t>
            </a:r>
            <a:endParaRPr lang="da-DK" b="0" dirty="0"/>
          </a:p>
          <a:p>
            <a:pPr marL="342900" indent="-342900">
              <a:buFont typeface="+mj-lt"/>
              <a:buAutoNum type="arabicPeriod"/>
            </a:pPr>
            <a:r>
              <a:rPr lang="da-DK" b="0" dirty="0" smtClean="0"/>
              <a:t>Identificere borger præferencer, som løbende kan være rettesnor i projektet</a:t>
            </a:r>
            <a:endParaRPr lang="da-DK" b="0" dirty="0"/>
          </a:p>
          <a:p>
            <a:pPr marL="342900" indent="-342900">
              <a:buFont typeface="+mj-lt"/>
              <a:buAutoNum type="arabicPeriod"/>
            </a:pPr>
            <a:r>
              <a:rPr lang="da-DK" b="0" dirty="0" smtClean="0"/>
              <a:t>Udarbejde en prototype der starter bredt og slutter med minimumsmodel for overblik over sager og ydelser</a:t>
            </a:r>
          </a:p>
          <a:p>
            <a:pPr>
              <a:buNone/>
            </a:pPr>
            <a:endParaRPr lang="da-DK" b="0" dirty="0" smtClean="0"/>
          </a:p>
          <a:p>
            <a:pPr>
              <a:buNone/>
            </a:pPr>
            <a:r>
              <a:rPr lang="da-DK" b="0" dirty="0" smtClean="0"/>
              <a:t> </a:t>
            </a:r>
            <a:endParaRPr lang="da-DK" b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903413" y="0"/>
            <a:ext cx="9104312" cy="792000"/>
          </a:xfrm>
        </p:spPr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 rot="-5400000">
            <a:off x="-2052795" y="2844800"/>
            <a:ext cx="4897603" cy="792000"/>
          </a:xfrm>
        </p:spPr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3" name="Tekstfelt 2"/>
          <p:cNvSpPr txBox="1"/>
          <p:nvPr/>
        </p:nvSpPr>
        <p:spPr>
          <a:xfrm>
            <a:off x="1760318" y="3800314"/>
            <a:ext cx="7134300" cy="25609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b="1" dirty="0" smtClean="0">
                <a:solidFill>
                  <a:schemeClr val="accent1"/>
                </a:solidFill>
              </a:rPr>
              <a:t>PROCES FOR BORGERINDDRAGELSE:</a:t>
            </a:r>
          </a:p>
          <a:p>
            <a:pPr>
              <a:lnSpc>
                <a:spcPct val="104000"/>
              </a:lnSpc>
            </a:pPr>
            <a:r>
              <a:rPr lang="da-DK" sz="1600" dirty="0" smtClean="0">
                <a:solidFill>
                  <a:schemeClr val="accent1"/>
                </a:solidFill>
              </a:rPr>
              <a:t>Indledende opsætning af brugerpanel (pop-up)</a:t>
            </a:r>
          </a:p>
          <a:p>
            <a:pPr marL="285750" indent="-285750">
              <a:lnSpc>
                <a:spcPct val="104000"/>
              </a:lnSpc>
              <a:buFontTx/>
              <a:buChar char="-"/>
            </a:pPr>
            <a:r>
              <a:rPr lang="da-DK" sz="1600" b="1" dirty="0" smtClean="0">
                <a:solidFill>
                  <a:schemeClr val="accent1"/>
                </a:solidFill>
              </a:rPr>
              <a:t>Uge </a:t>
            </a:r>
            <a:r>
              <a:rPr lang="da-DK" sz="1600" b="1" dirty="0">
                <a:solidFill>
                  <a:schemeClr val="accent1"/>
                </a:solidFill>
              </a:rPr>
              <a:t>3: </a:t>
            </a:r>
            <a:r>
              <a:rPr lang="da-DK" sz="1600" dirty="0">
                <a:solidFill>
                  <a:schemeClr val="accent1"/>
                </a:solidFill>
              </a:rPr>
              <a:t>11 brugerinterviews </a:t>
            </a:r>
            <a:r>
              <a:rPr lang="da-DK" sz="1600" dirty="0" err="1">
                <a:solidFill>
                  <a:schemeClr val="accent1"/>
                </a:solidFill>
              </a:rPr>
              <a:t>eksplorative</a:t>
            </a:r>
            <a:r>
              <a:rPr lang="da-DK" sz="1600" dirty="0">
                <a:solidFill>
                  <a:schemeClr val="accent1"/>
                </a:solidFill>
              </a:rPr>
              <a:t> 45 min varighed </a:t>
            </a:r>
            <a:endParaRPr lang="da-DK" sz="1600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ct val="104000"/>
              </a:lnSpc>
              <a:buFontTx/>
              <a:buChar char="-"/>
            </a:pPr>
            <a:r>
              <a:rPr lang="da-DK" sz="1600" b="1" dirty="0" smtClean="0">
                <a:solidFill>
                  <a:schemeClr val="accent1"/>
                </a:solidFill>
              </a:rPr>
              <a:t>Uge 4: </a:t>
            </a:r>
            <a:r>
              <a:rPr lang="da-DK" sz="1600" dirty="0" smtClean="0">
                <a:solidFill>
                  <a:schemeClr val="accent1"/>
                </a:solidFill>
              </a:rPr>
              <a:t>Sprint – udvikling af prototype samt tænkehøjt test (6 borgere)</a:t>
            </a:r>
          </a:p>
          <a:p>
            <a:pPr marL="285750" indent="-285750">
              <a:lnSpc>
                <a:spcPct val="104000"/>
              </a:lnSpc>
              <a:buFontTx/>
              <a:buChar char="-"/>
            </a:pPr>
            <a:r>
              <a:rPr lang="da-DK" sz="1600" b="1" dirty="0" smtClean="0">
                <a:solidFill>
                  <a:schemeClr val="accent1"/>
                </a:solidFill>
              </a:rPr>
              <a:t>Uge 5: </a:t>
            </a:r>
            <a:r>
              <a:rPr lang="da-DK" sz="1600" dirty="0" smtClean="0">
                <a:solidFill>
                  <a:schemeClr val="accent1"/>
                </a:solidFill>
              </a:rPr>
              <a:t>Opsætning af prototype og afprøvning af konceptet (21 borgere igennem test)</a:t>
            </a:r>
          </a:p>
          <a:p>
            <a:pPr marL="285750" indent="-285750">
              <a:lnSpc>
                <a:spcPct val="104000"/>
              </a:lnSpc>
              <a:buFontTx/>
              <a:buChar char="-"/>
            </a:pPr>
            <a:r>
              <a:rPr lang="da-DK" sz="1600" b="1" dirty="0" smtClean="0">
                <a:solidFill>
                  <a:schemeClr val="accent1"/>
                </a:solidFill>
              </a:rPr>
              <a:t>Uge 6: </a:t>
            </a:r>
            <a:r>
              <a:rPr lang="da-DK" sz="1600" dirty="0" smtClean="0">
                <a:solidFill>
                  <a:schemeClr val="accent1"/>
                </a:solidFill>
              </a:rPr>
              <a:t>Afprøvning af hop og links til eksterne sider (tænke højt test 5 borgere)</a:t>
            </a:r>
          </a:p>
          <a:p>
            <a:pPr marL="285750" indent="-285750">
              <a:lnSpc>
                <a:spcPct val="104000"/>
              </a:lnSpc>
              <a:buFontTx/>
              <a:buChar char="-"/>
            </a:pPr>
            <a:r>
              <a:rPr lang="da-DK" sz="1600" b="1" dirty="0" smtClean="0">
                <a:solidFill>
                  <a:schemeClr val="accent1"/>
                </a:solidFill>
              </a:rPr>
              <a:t>Uge 8: </a:t>
            </a:r>
            <a:r>
              <a:rPr lang="da-DK" sz="1600" dirty="0" smtClean="0">
                <a:solidFill>
                  <a:schemeClr val="accent1"/>
                </a:solidFill>
              </a:rPr>
              <a:t>Udarbejde skrabet site, skitse til computer, afprøvning af forventninger til data og overblik via spørgeskema (ca. 200 besvarelser)</a:t>
            </a:r>
          </a:p>
        </p:txBody>
      </p:sp>
      <p:pic>
        <p:nvPicPr>
          <p:cNvPr id="8" name="Pladsholder til indhold 5"/>
          <p:cNvPicPr>
            <a:picLocks noChangeAspect="1"/>
          </p:cNvPicPr>
          <p:nvPr/>
        </p:nvPicPr>
        <p:blipFill rotWithShape="1">
          <a:blip r:embed="rId3"/>
          <a:srcRect l="36593" t="9121" r="36912" b="7796"/>
          <a:stretch/>
        </p:blipFill>
        <p:spPr>
          <a:xfrm>
            <a:off x="9120193" y="1071970"/>
            <a:ext cx="2784202" cy="5456689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9120193" y="474853"/>
            <a:ext cx="2309091" cy="1024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b="1" dirty="0" smtClean="0">
                <a:solidFill>
                  <a:schemeClr val="accent1"/>
                </a:solidFill>
              </a:rPr>
              <a:t>Handlingsorienteret forside</a:t>
            </a:r>
          </a:p>
          <a:p>
            <a:pPr>
              <a:lnSpc>
                <a:spcPct val="104000"/>
              </a:lnSpc>
            </a:pPr>
            <a:endParaRPr lang="da-DK" sz="16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04000"/>
              </a:lnSpc>
              <a:buFontTx/>
              <a:buChar char="-"/>
            </a:pPr>
            <a:endParaRPr lang="da-DK" sz="16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6" name="Afrundet rektangel 5"/>
          <p:cNvSpPr/>
          <p:nvPr/>
        </p:nvSpPr>
        <p:spPr>
          <a:xfrm>
            <a:off x="1215720" y="572655"/>
            <a:ext cx="3263916" cy="5837381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 smtClean="0">
              <a:solidFill>
                <a:schemeClr val="bg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1759527" y="688762"/>
            <a:ext cx="2225964" cy="640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4000"/>
              </a:lnSpc>
            </a:pPr>
            <a:r>
              <a:rPr lang="da-DK" sz="2000" b="1" dirty="0" smtClean="0">
                <a:solidFill>
                  <a:schemeClr val="bg1"/>
                </a:solidFill>
              </a:rPr>
              <a:t>Klassisk Borgerservice</a:t>
            </a:r>
          </a:p>
        </p:txBody>
      </p:sp>
      <p:sp>
        <p:nvSpPr>
          <p:cNvPr id="10" name="Afrundet rektangel 9"/>
          <p:cNvSpPr/>
          <p:nvPr/>
        </p:nvSpPr>
        <p:spPr>
          <a:xfrm>
            <a:off x="4799587" y="572654"/>
            <a:ext cx="3213094" cy="5837381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 smtClean="0">
              <a:solidFill>
                <a:schemeClr val="bg1"/>
              </a:solidFill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5267036" y="688762"/>
            <a:ext cx="2225964" cy="618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4000"/>
              </a:lnSpc>
            </a:pPr>
            <a:r>
              <a:rPr lang="da-DK" sz="2000" b="1" dirty="0" smtClean="0">
                <a:solidFill>
                  <a:schemeClr val="bg1"/>
                </a:solidFill>
              </a:rPr>
              <a:t>Ansvar for pårørende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1356586" y="1328937"/>
            <a:ext cx="3029528" cy="24006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lvl="0" defTabSz="685800"/>
            <a:r>
              <a:rPr lang="da-DK" sz="1200" b="1" dirty="0" smtClean="0">
                <a:solidFill>
                  <a:prstClr val="black"/>
                </a:solidFill>
              </a:rPr>
              <a:t>Borgerbehov</a:t>
            </a:r>
          </a:p>
          <a:p>
            <a:pPr marL="171450" lvl="0" indent="-171450" defTabSz="6858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Lavfrekvent </a:t>
            </a:r>
            <a:r>
              <a:rPr lang="da-DK" sz="1200" dirty="0">
                <a:solidFill>
                  <a:prstClr val="black"/>
                </a:solidFill>
              </a:rPr>
              <a:t>kontakt med det </a:t>
            </a:r>
            <a:r>
              <a:rPr lang="da-DK" sz="1200" dirty="0" smtClean="0">
                <a:solidFill>
                  <a:prstClr val="black"/>
                </a:solidFill>
              </a:rPr>
              <a:t>offentlige</a:t>
            </a:r>
          </a:p>
          <a:p>
            <a:pPr marL="171450" lvl="0" indent="-171450" defTabSz="685800">
              <a:buFont typeface="Arial" panose="020B0604020202020204" pitchFamily="34" charset="0"/>
              <a:buChar char="•"/>
            </a:pPr>
            <a:endParaRPr lang="da-DK" sz="1200" dirty="0">
              <a:solidFill>
                <a:prstClr val="black"/>
              </a:solidFill>
            </a:endParaRPr>
          </a:p>
          <a:p>
            <a:pPr marL="171450" lvl="0" indent="-171450" defTabSz="6858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Services </a:t>
            </a:r>
            <a:r>
              <a:rPr lang="da-DK" sz="1200" dirty="0">
                <a:solidFill>
                  <a:prstClr val="black"/>
                </a:solidFill>
              </a:rPr>
              <a:t>bruges fra gang til gang (puljes ikke)</a:t>
            </a:r>
          </a:p>
          <a:p>
            <a:pPr marL="171450" lvl="0" indent="-171450" defTabSz="685800">
              <a:buFont typeface="Arial" panose="020B0604020202020204" pitchFamily="34" charset="0"/>
              <a:buChar char="•"/>
            </a:pPr>
            <a:endParaRPr lang="da-DK" sz="1200" dirty="0" smtClean="0">
              <a:solidFill>
                <a:prstClr val="black"/>
              </a:solidFill>
            </a:endParaRPr>
          </a:p>
          <a:p>
            <a:pPr marL="171450" lvl="0" indent="-171450" defTabSz="6858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Samlet </a:t>
            </a:r>
            <a:r>
              <a:rPr lang="da-DK" sz="1200" dirty="0">
                <a:solidFill>
                  <a:prstClr val="black"/>
                </a:solidFill>
              </a:rPr>
              <a:t>set oplever borgerne, at selvbetjeningsløsninger og forløb fungerer godt og med meget få fejl og gener</a:t>
            </a:r>
          </a:p>
          <a:p>
            <a:pPr marL="171450" lvl="0" indent="-171450" defTabSz="685800">
              <a:buFont typeface="Arial" panose="020B0604020202020204" pitchFamily="34" charset="0"/>
              <a:buChar char="•"/>
            </a:pPr>
            <a:endParaRPr lang="da-DK" sz="1200" dirty="0" smtClean="0">
              <a:solidFill>
                <a:prstClr val="black"/>
              </a:solidFill>
            </a:endParaRPr>
          </a:p>
          <a:p>
            <a:pPr marL="171450" lvl="0" indent="-171450" defTabSz="68580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prstClr val="black"/>
                </a:solidFill>
              </a:rPr>
              <a:t>NemID </a:t>
            </a:r>
            <a:r>
              <a:rPr lang="da-DK" sz="1200" dirty="0">
                <a:solidFill>
                  <a:prstClr val="black"/>
                </a:solidFill>
              </a:rPr>
              <a:t>er blevet borgernes garanti for tryghed i kommunikationen med det </a:t>
            </a:r>
            <a:r>
              <a:rPr lang="da-DK" sz="1200" dirty="0" smtClean="0">
                <a:solidFill>
                  <a:prstClr val="black"/>
                </a:solidFill>
              </a:rPr>
              <a:t>offentlige</a:t>
            </a: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1356586" y="3847702"/>
            <a:ext cx="3029528" cy="1661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 smtClean="0"/>
              <a:t>Behov til løsning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 smtClean="0"/>
              <a:t>Afvikling </a:t>
            </a:r>
            <a:r>
              <a:rPr lang="da-DK" sz="1200" dirty="0"/>
              <a:t>af opgaven så hurtigt og effektivt som muligt.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 smtClean="0"/>
              <a:t>Kræver </a:t>
            </a:r>
            <a:r>
              <a:rPr lang="da-DK" sz="1200" dirty="0"/>
              <a:t>let overskuelighed og overblik over data fra forskellige kilder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 smtClean="0"/>
              <a:t>Tilgængeligt </a:t>
            </a:r>
            <a:r>
              <a:rPr lang="da-DK" sz="1200" dirty="0"/>
              <a:t>overblik for </a:t>
            </a:r>
            <a:r>
              <a:rPr lang="da-DK" sz="1200" dirty="0" err="1"/>
              <a:t>retsfølelsen</a:t>
            </a:r>
            <a:r>
              <a:rPr lang="da-DK" sz="1200" dirty="0"/>
              <a:t>  (</a:t>
            </a:r>
            <a:r>
              <a:rPr lang="da-DK" sz="1200" dirty="0" err="1"/>
              <a:t>nice</a:t>
            </a:r>
            <a:r>
              <a:rPr lang="da-DK" sz="1200" dirty="0"/>
              <a:t> to have</a:t>
            </a:r>
            <a:r>
              <a:rPr lang="da-DK" sz="1200" dirty="0" smtClean="0"/>
              <a:t>)</a:t>
            </a:r>
            <a:endParaRPr lang="da-DK" sz="1200" dirty="0"/>
          </a:p>
        </p:txBody>
      </p:sp>
      <p:sp>
        <p:nvSpPr>
          <p:cNvPr id="16" name="Tekstfelt 15"/>
          <p:cNvSpPr txBox="1"/>
          <p:nvPr/>
        </p:nvSpPr>
        <p:spPr>
          <a:xfrm>
            <a:off x="4903929" y="1364818"/>
            <a:ext cx="3029528" cy="27699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lvl="0" defTabSz="685800"/>
            <a:r>
              <a:rPr lang="da-DK" sz="1200" b="1" dirty="0" smtClean="0">
                <a:solidFill>
                  <a:prstClr val="black"/>
                </a:solidFill>
              </a:rPr>
              <a:t>Borgerbehov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/>
              <a:t>Lav- til højfrekvent kontakt med det offentlige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 smtClean="0"/>
              <a:t>Kontakt </a:t>
            </a:r>
            <a:r>
              <a:rPr lang="da-DK" sz="1200" dirty="0"/>
              <a:t>med det offentlige på vegne af andre, f.eks. børn, forældre, svigerforældre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 smtClean="0"/>
              <a:t>Sætte </a:t>
            </a:r>
            <a:r>
              <a:rPr lang="da-DK" sz="1200" dirty="0"/>
              <a:t>sig ind i nye regler og lovgivning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 smtClean="0"/>
              <a:t>Ofte </a:t>
            </a:r>
            <a:r>
              <a:rPr lang="da-DK" sz="1200" dirty="0"/>
              <a:t>sværere at have overblik på andres vegne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 smtClean="0"/>
              <a:t>Ofte </a:t>
            </a:r>
            <a:r>
              <a:rPr lang="da-DK" sz="1200" dirty="0"/>
              <a:t>kontakt med forskellige dele af det offentlige, inkl. forskellig kultur og logik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4891370" y="4266126"/>
            <a:ext cx="302952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 smtClean="0"/>
              <a:t>Behov til løsning</a:t>
            </a:r>
            <a:endParaRPr lang="da-DK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/>
              <a:t>Behov for et mere fuldendt overblik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 smtClean="0"/>
              <a:t>Få </a:t>
            </a:r>
            <a:r>
              <a:rPr lang="da-DK" sz="1200" dirty="0"/>
              <a:t>et samlet overblik, man kan handle på</a:t>
            </a:r>
          </a:p>
          <a:p>
            <a:endParaRPr lang="da-DK" sz="1200" b="1" dirty="0" smtClean="0"/>
          </a:p>
          <a:p>
            <a:endParaRPr lang="da-DK" sz="1200" b="1" dirty="0" smtClean="0"/>
          </a:p>
        </p:txBody>
      </p:sp>
      <p:sp>
        <p:nvSpPr>
          <p:cNvPr id="19" name="Afrundet rektangel 18"/>
          <p:cNvSpPr/>
          <p:nvPr/>
        </p:nvSpPr>
        <p:spPr>
          <a:xfrm>
            <a:off x="8332632" y="572654"/>
            <a:ext cx="3213094" cy="5837381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 smtClean="0">
              <a:solidFill>
                <a:schemeClr val="bg1"/>
              </a:solidFill>
            </a:endParaRPr>
          </a:p>
        </p:txBody>
      </p:sp>
      <p:sp>
        <p:nvSpPr>
          <p:cNvPr id="20" name="Tekstfelt 19"/>
          <p:cNvSpPr txBox="1"/>
          <p:nvPr/>
        </p:nvSpPr>
        <p:spPr>
          <a:xfrm>
            <a:off x="8800081" y="688762"/>
            <a:ext cx="2225964" cy="640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4000"/>
              </a:lnSpc>
            </a:pPr>
            <a:r>
              <a:rPr lang="da-DK" sz="2000" b="1" dirty="0" smtClean="0">
                <a:solidFill>
                  <a:schemeClr val="bg1"/>
                </a:solidFill>
              </a:rPr>
              <a:t>Sagsdrevet kontakt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8436974" y="1364818"/>
            <a:ext cx="3029528" cy="16619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lvl="0" defTabSz="685800"/>
            <a:r>
              <a:rPr lang="da-DK" sz="1200" b="1" dirty="0" smtClean="0">
                <a:solidFill>
                  <a:prstClr val="black"/>
                </a:solidFill>
              </a:rPr>
              <a:t>Borgerbehov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Højfrekvent kontakt med kommunen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 smtClean="0"/>
              <a:t>Fra </a:t>
            </a:r>
            <a:r>
              <a:rPr lang="da-DK" sz="1200" dirty="0"/>
              <a:t>’service’ til krav. Hvem styrer mit liv? Ønske om at tage kontrol over eget liv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 smtClean="0"/>
              <a:t>Relationen </a:t>
            </a:r>
            <a:r>
              <a:rPr lang="da-DK" sz="1200" dirty="0"/>
              <a:t>og situationen bliver mere kompleks – opleves sværere at rumme i ’systemerne’. 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8436974" y="3107975"/>
            <a:ext cx="3029528" cy="29546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 smtClean="0"/>
              <a:t>Behov til løsning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At undgå at blive en umyndiggjort, herunder: At få en platform, man kan handle fra. Ønske om at kunne agere selv.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 smtClean="0"/>
              <a:t>At </a:t>
            </a:r>
            <a:r>
              <a:rPr lang="da-DK" sz="1200" dirty="0"/>
              <a:t>samtalerne foregår på et oplyst grundlag. At kunne tale til en kommune som har ”ét sæt ører, én mund”.</a:t>
            </a:r>
          </a:p>
          <a:p>
            <a:endParaRPr lang="da-DK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 smtClean="0"/>
              <a:t>Begge </a:t>
            </a:r>
            <a:r>
              <a:rPr lang="da-DK" sz="1200" dirty="0"/>
              <a:t>parter skal have adgang til den samme information, krav til et fuldt overblik i bredden og i dybden. Følelsen af at få det hele med</a:t>
            </a:r>
          </a:p>
          <a:p>
            <a:endParaRPr lang="da-DK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S</a:t>
            </a:r>
            <a:r>
              <a:rPr lang="da-DK" sz="1200" dirty="0" smtClean="0"/>
              <a:t>agsbehandlere </a:t>
            </a:r>
            <a:r>
              <a:rPr lang="da-DK" sz="1200" dirty="0"/>
              <a:t>kan se data på </a:t>
            </a:r>
            <a:r>
              <a:rPr lang="da-DK" sz="1200" dirty="0" smtClean="0"/>
              <a:t>tværs. 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81528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50794" y="538743"/>
            <a:ext cx="7561264" cy="914910"/>
          </a:xfrm>
        </p:spPr>
        <p:txBody>
          <a:bodyPr/>
          <a:lstStyle/>
          <a:p>
            <a:r>
              <a:rPr lang="da-DK" dirty="0" smtClean="0"/>
              <a:t>Kortlægning af proces og behov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21" y="1702524"/>
            <a:ext cx="2599426" cy="3663803"/>
          </a:xfrm>
          <a:prstGeom prst="rect">
            <a:avLst/>
          </a:prstGeom>
        </p:spPr>
      </p:pic>
      <p:sp>
        <p:nvSpPr>
          <p:cNvPr id="7" name="Afrundet rektangel 6"/>
          <p:cNvSpPr/>
          <p:nvPr/>
        </p:nvSpPr>
        <p:spPr>
          <a:xfrm>
            <a:off x="3925455" y="1542473"/>
            <a:ext cx="3860800" cy="21058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r>
              <a:rPr lang="da-DK" sz="2000" b="1" dirty="0" smtClean="0">
                <a:solidFill>
                  <a:schemeClr val="bg1"/>
                </a:solidFill>
              </a:rPr>
              <a:t>Mange forskellige indgange/udgange</a:t>
            </a:r>
          </a:p>
          <a:p>
            <a:pPr algn="ctr">
              <a:lnSpc>
                <a:spcPct val="104000"/>
              </a:lnSpc>
            </a:pPr>
            <a:r>
              <a:rPr lang="da-DK" sz="1600" dirty="0" smtClean="0">
                <a:solidFill>
                  <a:schemeClr val="bg1"/>
                </a:solidFill>
              </a:rPr>
              <a:t>Digital post/</a:t>
            </a:r>
            <a:r>
              <a:rPr lang="da-DK" sz="1600" dirty="0" err="1" smtClean="0">
                <a:solidFill>
                  <a:schemeClr val="bg1"/>
                </a:solidFill>
              </a:rPr>
              <a:t>E-boks</a:t>
            </a:r>
            <a:r>
              <a:rPr lang="da-DK" sz="1600" dirty="0" smtClean="0">
                <a:solidFill>
                  <a:schemeClr val="bg1"/>
                </a:solidFill>
              </a:rPr>
              <a:t> Selvbetjeningsløsninger</a:t>
            </a:r>
          </a:p>
          <a:p>
            <a:pPr algn="ctr">
              <a:lnSpc>
                <a:spcPct val="104000"/>
              </a:lnSpc>
            </a:pPr>
            <a:r>
              <a:rPr lang="da-DK" sz="1600" dirty="0" smtClean="0">
                <a:solidFill>
                  <a:schemeClr val="bg1"/>
                </a:solidFill>
              </a:rPr>
              <a:t>SKAT/Jobnet.dk/Sundhed.dk</a:t>
            </a:r>
          </a:p>
          <a:p>
            <a:pPr algn="ctr">
              <a:lnSpc>
                <a:spcPct val="104000"/>
              </a:lnSpc>
            </a:pPr>
            <a:r>
              <a:rPr lang="da-DK" sz="1600" dirty="0" smtClean="0">
                <a:solidFill>
                  <a:schemeClr val="bg1"/>
                </a:solidFill>
              </a:rPr>
              <a:t>Kommune.dk/borger.dk/udk.</a:t>
            </a:r>
          </a:p>
          <a:p>
            <a:pPr algn="ctr">
              <a:lnSpc>
                <a:spcPct val="104000"/>
              </a:lnSpc>
            </a:pPr>
            <a:r>
              <a:rPr lang="da-DK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Fleksibel løsning ift. kontekst</a:t>
            </a:r>
            <a:endParaRPr lang="da-DK" dirty="0" smtClean="0">
              <a:solidFill>
                <a:schemeClr val="tx1"/>
              </a:solidFill>
            </a:endParaRPr>
          </a:p>
        </p:txBody>
      </p:sp>
      <p:sp>
        <p:nvSpPr>
          <p:cNvPr id="8" name="Afrundet rektangel 7"/>
          <p:cNvSpPr/>
          <p:nvPr/>
        </p:nvSpPr>
        <p:spPr>
          <a:xfrm>
            <a:off x="3925455" y="3766275"/>
            <a:ext cx="3982815" cy="23112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r>
              <a:rPr lang="da-DK" sz="2000" b="1" dirty="0" smtClean="0">
                <a:solidFill>
                  <a:schemeClr val="bg1"/>
                </a:solidFill>
              </a:rPr>
              <a:t>Behov for et samlet overblik </a:t>
            </a:r>
            <a:r>
              <a:rPr lang="da-DK" sz="1600" dirty="0" smtClean="0">
                <a:solidFill>
                  <a:schemeClr val="bg1"/>
                </a:solidFill>
              </a:rPr>
              <a:t>Min profil</a:t>
            </a:r>
          </a:p>
          <a:p>
            <a:pPr algn="ctr">
              <a:lnSpc>
                <a:spcPct val="104000"/>
              </a:lnSpc>
            </a:pPr>
            <a:r>
              <a:rPr lang="da-DK" sz="1600" dirty="0" smtClean="0">
                <a:solidFill>
                  <a:schemeClr val="bg1"/>
                </a:solidFill>
              </a:rPr>
              <a:t>Ydelsesoverbli</a:t>
            </a:r>
            <a:r>
              <a:rPr lang="da-DK" sz="1600" b="1" dirty="0" smtClean="0">
                <a:solidFill>
                  <a:schemeClr val="bg1"/>
                </a:solidFill>
              </a:rPr>
              <a:t>k</a:t>
            </a:r>
          </a:p>
          <a:p>
            <a:pPr algn="ctr">
              <a:lnSpc>
                <a:spcPct val="104000"/>
              </a:lnSpc>
            </a:pPr>
            <a:r>
              <a:rPr lang="da-DK" sz="1600" dirty="0" smtClean="0">
                <a:solidFill>
                  <a:schemeClr val="bg1"/>
                </a:solidFill>
              </a:rPr>
              <a:t>Sagsoverblik </a:t>
            </a:r>
          </a:p>
          <a:p>
            <a:pPr algn="ctr">
              <a:lnSpc>
                <a:spcPct val="104000"/>
              </a:lnSpc>
            </a:pPr>
            <a:r>
              <a:rPr lang="da-DK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Sikre navigation til mange steder  </a:t>
            </a:r>
            <a:endParaRPr lang="da-DK" dirty="0" smtClean="0">
              <a:solidFill>
                <a:schemeClr val="tx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177" y="3810845"/>
            <a:ext cx="3113219" cy="2325306"/>
          </a:xfrm>
          <a:prstGeom prst="rect">
            <a:avLst/>
          </a:prstGeom>
        </p:spPr>
      </p:pic>
      <p:sp>
        <p:nvSpPr>
          <p:cNvPr id="11" name="Afrundet rektangel 10"/>
          <p:cNvSpPr/>
          <p:nvPr/>
        </p:nvSpPr>
        <p:spPr>
          <a:xfrm>
            <a:off x="7908270" y="1542472"/>
            <a:ext cx="3860800" cy="21058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r>
              <a:rPr lang="da-DK" b="1" dirty="0" smtClean="0">
                <a:solidFill>
                  <a:schemeClr val="bg1"/>
                </a:solidFill>
              </a:rPr>
              <a:t>Overblik for både borger og sagsbehandler</a:t>
            </a:r>
          </a:p>
          <a:p>
            <a:pPr algn="ctr">
              <a:lnSpc>
                <a:spcPct val="104000"/>
              </a:lnSpc>
            </a:pPr>
            <a:endParaRPr lang="da-DK" dirty="0" smtClean="0">
              <a:solidFill>
                <a:schemeClr val="tx1"/>
              </a:solidFill>
            </a:endParaRPr>
          </a:p>
          <a:p>
            <a:pPr algn="ctr">
              <a:lnSpc>
                <a:spcPct val="104000"/>
              </a:lnSpc>
            </a:pPr>
            <a:r>
              <a:rPr lang="da-DK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a-DK" dirty="0" smtClean="0">
                <a:solidFill>
                  <a:schemeClr val="tx1"/>
                </a:solidFill>
              </a:rPr>
              <a:t>Skal kunne håndteres for sagsbehandler, så borger ikke bliver sagsbehandler</a:t>
            </a:r>
          </a:p>
        </p:txBody>
      </p:sp>
      <p:sp>
        <p:nvSpPr>
          <p:cNvPr id="12" name="Afrundet rektangel 11"/>
          <p:cNvSpPr/>
          <p:nvPr/>
        </p:nvSpPr>
        <p:spPr>
          <a:xfrm>
            <a:off x="8030283" y="3782586"/>
            <a:ext cx="3875390" cy="22949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r>
              <a:rPr lang="da-DK" b="1" dirty="0" smtClean="0">
                <a:solidFill>
                  <a:schemeClr val="bg1"/>
                </a:solidFill>
              </a:rPr>
              <a:t>Stå på data vi har – stor omstilling at udstille journalnotater/sagsakter</a:t>
            </a:r>
            <a:endParaRPr lang="da-DK" b="1" dirty="0" smtClean="0">
              <a:solidFill>
                <a:schemeClr val="tx1"/>
              </a:solidFill>
            </a:endParaRPr>
          </a:p>
          <a:p>
            <a:pPr algn="ctr">
              <a:lnSpc>
                <a:spcPct val="104000"/>
              </a:lnSpc>
            </a:pPr>
            <a:r>
              <a:rPr lang="da-DK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For lidt vs. </a:t>
            </a:r>
            <a:r>
              <a:rPr lang="da-DK" dirty="0">
                <a:solidFill>
                  <a:schemeClr val="tx1"/>
                </a:solidFill>
                <a:sym typeface="Wingdings" panose="05000000000000000000" pitchFamily="2" charset="2"/>
              </a:rPr>
              <a:t>f</a:t>
            </a:r>
            <a:r>
              <a:rPr lang="da-DK" dirty="0" smtClean="0">
                <a:solidFill>
                  <a:schemeClr val="tx1"/>
                </a:solidFill>
                <a:sym typeface="Wingdings" panose="05000000000000000000" pitchFamily="2" charset="2"/>
              </a:rPr>
              <a:t>or meget</a:t>
            </a:r>
            <a:endParaRPr lang="da-DK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/>
          <a:srcRect l="36953" t="9697" r="36953" b="8552"/>
          <a:stretch/>
        </p:blipFill>
        <p:spPr>
          <a:xfrm>
            <a:off x="967519" y="951525"/>
            <a:ext cx="2643900" cy="5176930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967519" y="564963"/>
            <a:ext cx="2643900" cy="2387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b="1" dirty="0" smtClean="0">
                <a:solidFill>
                  <a:schemeClr val="accent1"/>
                </a:solidFill>
              </a:rPr>
              <a:t>Sagsoverblik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3"/>
          <a:srcRect l="37542" t="9562" r="37458" b="8148"/>
          <a:stretch/>
        </p:blipFill>
        <p:spPr>
          <a:xfrm>
            <a:off x="9347738" y="946906"/>
            <a:ext cx="2509754" cy="5163165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9548100" y="374488"/>
            <a:ext cx="2643900" cy="512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b="1" dirty="0" smtClean="0">
                <a:solidFill>
                  <a:schemeClr val="accent1"/>
                </a:solidFill>
              </a:rPr>
              <a:t>Sendes videre til udk (borger.dk) 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4"/>
          <a:srcRect l="37458" t="9697" r="37542" b="8283"/>
          <a:stretch/>
        </p:blipFill>
        <p:spPr>
          <a:xfrm>
            <a:off x="3849872" y="951525"/>
            <a:ext cx="2513492" cy="5153929"/>
          </a:xfrm>
          <a:prstGeom prst="rect">
            <a:avLst/>
          </a:prstGeom>
        </p:spPr>
      </p:pic>
      <p:sp>
        <p:nvSpPr>
          <p:cNvPr id="14" name="Tekstfelt 13"/>
          <p:cNvSpPr txBox="1"/>
          <p:nvPr/>
        </p:nvSpPr>
        <p:spPr>
          <a:xfrm>
            <a:off x="3849872" y="118392"/>
            <a:ext cx="2643900" cy="768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b="1" dirty="0" smtClean="0">
                <a:solidFill>
                  <a:schemeClr val="accent1"/>
                </a:solidFill>
              </a:rPr>
              <a:t>Overblik over en enkelt sag (journalnotater og sagshistorik)</a:t>
            </a: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5"/>
          <a:srcRect l="37542" t="9562" r="37458" b="7744"/>
          <a:stretch/>
        </p:blipFill>
        <p:spPr>
          <a:xfrm>
            <a:off x="6601817" y="948096"/>
            <a:ext cx="2507468" cy="5183788"/>
          </a:xfrm>
          <a:prstGeom prst="rect">
            <a:avLst/>
          </a:prstGeom>
        </p:spPr>
      </p:pic>
      <p:sp>
        <p:nvSpPr>
          <p:cNvPr id="18" name="Tekstfelt 17"/>
          <p:cNvSpPr txBox="1"/>
          <p:nvPr/>
        </p:nvSpPr>
        <p:spPr>
          <a:xfrm>
            <a:off x="6564381" y="118391"/>
            <a:ext cx="2643900" cy="768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b="1" dirty="0" smtClean="0">
                <a:solidFill>
                  <a:schemeClr val="accent1"/>
                </a:solidFill>
              </a:rPr>
              <a:t>Overblik over en enkelt sag (journalnotater og sagshistorik - fortsat)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5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 februar 2018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It-arkitekturrådet</a:t>
            </a:r>
            <a:endParaRPr lang="en-GB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/>
          <a:srcRect l="37374" t="9832" r="37206" b="8417"/>
          <a:stretch/>
        </p:blipFill>
        <p:spPr>
          <a:xfrm>
            <a:off x="1293091" y="791999"/>
            <a:ext cx="2789382" cy="560647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/>
          <a:srcRect l="37289" t="9967" r="37374" b="8283"/>
          <a:stretch/>
        </p:blipFill>
        <p:spPr>
          <a:xfrm>
            <a:off x="4313382" y="791998"/>
            <a:ext cx="2780146" cy="560647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/>
          <a:srcRect l="37374" t="9562" r="37458" b="7879"/>
          <a:stretch/>
        </p:blipFill>
        <p:spPr>
          <a:xfrm>
            <a:off x="7324437" y="791998"/>
            <a:ext cx="2761673" cy="5661891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1293091" y="506550"/>
            <a:ext cx="2576625" cy="2387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dirty="0" smtClean="0">
                <a:solidFill>
                  <a:schemeClr val="accent1"/>
                </a:solidFill>
              </a:rPr>
              <a:t>Ydelsesoverblik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4313382" y="250454"/>
            <a:ext cx="2576625" cy="512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dirty="0" smtClean="0">
                <a:solidFill>
                  <a:schemeClr val="accent1"/>
                </a:solidFill>
              </a:rPr>
              <a:t>Overblik over en enkelt ydelse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7324437" y="495181"/>
            <a:ext cx="2576625" cy="2387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dirty="0" smtClean="0">
                <a:solidFill>
                  <a:schemeClr val="accent1"/>
                </a:solidFill>
              </a:rPr>
              <a:t>Detaljeret overblik </a:t>
            </a:r>
          </a:p>
        </p:txBody>
      </p:sp>
    </p:spTree>
    <p:extLst>
      <p:ext uri="{BB962C8B-B14F-4D97-AF65-F5344CB8AC3E}">
        <p14:creationId xmlns:p14="http://schemas.microsoft.com/office/powerpoint/2010/main" val="18145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L blå">
      <a:dk1>
        <a:sysClr val="windowText" lastClr="000000"/>
      </a:dk1>
      <a:lt1>
        <a:sysClr val="window" lastClr="FFFFFF"/>
      </a:lt1>
      <a:dk2>
        <a:srgbClr val="003B7A"/>
      </a:dk2>
      <a:lt2>
        <a:srgbClr val="E6E6E6"/>
      </a:lt2>
      <a:accent1>
        <a:srgbClr val="003B7A"/>
      </a:accent1>
      <a:accent2>
        <a:srgbClr val="0084C9"/>
      </a:accent2>
      <a:accent3>
        <a:srgbClr val="73BBE1"/>
      </a:accent3>
      <a:accent4>
        <a:srgbClr val="565656"/>
      </a:accent4>
      <a:accent5>
        <a:srgbClr val="9B9B9B"/>
      </a:accent5>
      <a:accent6>
        <a:srgbClr val="8493B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tlCol="0" anchor="ctr"/>
      <a:lstStyle>
        <a:defPPr algn="ctr">
          <a:lnSpc>
            <a:spcPct val="104000"/>
          </a:lnSpc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4000"/>
          </a:lnSpc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L 4-3" id="{1B07B580-9EDD-432D-9779-416A21540967}" vid="{410260B3-D937-4ABA-B8B3-35452AAB9D15}"/>
    </a:ext>
  </a:extLst>
</a:theme>
</file>

<file path=ppt/theme/theme2.xml><?xml version="1.0" encoding="utf-8"?>
<a:theme xmlns:a="http://schemas.openxmlformats.org/drawingml/2006/main" name="1_Blank">
  <a:themeElements>
    <a:clrScheme name="KL blå">
      <a:dk1>
        <a:sysClr val="windowText" lastClr="000000"/>
      </a:dk1>
      <a:lt1>
        <a:sysClr val="window" lastClr="FFFFFF"/>
      </a:lt1>
      <a:dk2>
        <a:srgbClr val="003B7A"/>
      </a:dk2>
      <a:lt2>
        <a:srgbClr val="E6E6E6"/>
      </a:lt2>
      <a:accent1>
        <a:srgbClr val="003B7A"/>
      </a:accent1>
      <a:accent2>
        <a:srgbClr val="0084C9"/>
      </a:accent2>
      <a:accent3>
        <a:srgbClr val="73BBE1"/>
      </a:accent3>
      <a:accent4>
        <a:srgbClr val="565656"/>
      </a:accent4>
      <a:accent5>
        <a:srgbClr val="9B9B9B"/>
      </a:accent5>
      <a:accent6>
        <a:srgbClr val="8493B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tlCol="0" anchor="ctr"/>
      <a:lstStyle>
        <a:defPPr algn="ctr">
          <a:lnSpc>
            <a:spcPct val="104000"/>
          </a:lnSpc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4000"/>
          </a:lnSpc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L 4-3" id="{1B07B580-9EDD-432D-9779-416A21540967}" vid="{410260B3-D937-4ABA-B8B3-35452AAB9D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ype xmlns="DDDB22C9-276D-49CF-9C24-082A74D0AEE0">Andet dokument</Dokumenttype>
    <CCMAgendaDocumentStatus xmlns="DDDB22C9-276D-49CF-9C24-082A74D0AEE0" xsi:nil="true"/>
    <CCMAgendaStatus xmlns="DDDB22C9-276D-49CF-9C24-082A74D0AEE0" xsi:nil="true"/>
    <AgendaStatusIcon xmlns="DDDB22C9-276D-49CF-9C24-082A74D0AEE0" xsi:nil="true"/>
    <CCMMeetingCaseInstanceId xmlns="DDDB22C9-276D-49CF-9C24-082A74D0AEE0" xsi:nil="true"/>
    <CCMMeetingCaseId xmlns="DDDB22C9-276D-49CF-9C24-082A74D0AEE0" xsi:nil="true"/>
    <CCMMeetingCaseLink xmlns="DDDB22C9-276D-49CF-9C24-082A74D0AEE0">
      <Url xsi:nil="true"/>
      <Description xsi:nil="true"/>
    </CCMMeetingCaseLink>
    <CCMAgendaItemId xmlns="DDDB22C9-276D-49CF-9C24-082A74D0AEE0" xsi:nil="true"/>
    <DocumentDescription xmlns="DDDB22C9-276D-49CF-9C24-082A74D0AEE0" xsi:nil="true"/>
    <LocalAttachment xmlns="http://schemas.microsoft.com/sharepoint/v3">false</LocalAttachment>
    <CaseRecordNumber xmlns="http://schemas.microsoft.com/sharepoint/v3">0</CaseRecordNumber>
    <CaseID xmlns="http://schemas.microsoft.com/sharepoint/v3">SAG-2016-06256</CaseID>
    <RegistrationDate xmlns="http://schemas.microsoft.com/sharepoint/v3" xsi:nil="true"/>
    <Related xmlns="http://schemas.microsoft.com/sharepoint/v3">false</Related>
    <CCMSystemID xmlns="http://schemas.microsoft.com/sharepoint/v3">ca7dc1c5-fc98-48bd-8345-b1ffede9fa82</CCMSystemID>
    <CCMVisualId xmlns="http://schemas.microsoft.com/sharepoint/v3">SAG-2016-06256</CCMVisualId>
    <Finalized xmlns="http://schemas.microsoft.com/sharepoint/v3">false</Finalized>
    <DocID xmlns="http://schemas.microsoft.com/sharepoint/v3">2493505</DocID>
    <CCMTemplateID xmlns="http://schemas.microsoft.com/sharepoint/v3">0</CCMTemplate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998167BEB4C6FE4097590F6128573225" ma:contentTypeVersion="1" ma:contentTypeDescription="GetOrganized dokument" ma:contentTypeScope="" ma:versionID="a0007227cefb310af7296d5c4b1897bc">
  <xsd:schema xmlns:xsd="http://www.w3.org/2001/XMLSchema" xmlns:xs="http://www.w3.org/2001/XMLSchema" xmlns:p="http://schemas.microsoft.com/office/2006/metadata/properties" xmlns:ns1="http://schemas.microsoft.com/sharepoint/v3" xmlns:ns2="DDDB22C9-276D-49CF-9C24-082A74D0AEE0" targetNamespace="http://schemas.microsoft.com/office/2006/metadata/properties" ma:root="true" ma:fieldsID="423990d6777e2d8bd569094db80db461" ns1:_="" ns2:_="">
    <xsd:import namespace="http://schemas.microsoft.com/sharepoint/v3"/>
    <xsd:import namespace="DDDB22C9-276D-49CF-9C24-082A74D0AEE0"/>
    <xsd:element name="properties">
      <xsd:complexType>
        <xsd:sequence>
          <xsd:element name="documentManagement">
            <xsd:complexType>
              <xsd:all>
                <xsd:element ref="ns2:Dokumenttype"/>
                <xsd:element ref="ns2:DocumentDescription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AgendaStatusIc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2:CCMMeetingCaseId" minOccurs="0"/>
                <xsd:element ref="ns2:CCMMeetingCaseInstanceId" minOccurs="0"/>
                <xsd:element ref="ns2:CCMAgendaItemId" minOccurs="0"/>
                <xsd:element ref="ns1:CCMTemplateID" minOccurs="0"/>
                <xsd:element ref="ns1:CCMVisualId" minOccurs="0"/>
                <xsd:element ref="ns1:CCMConversation" minOccurs="0"/>
                <xsd:element ref="ns1:CCMOriginal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14" nillable="true" ma:displayName="Sags ID" ma:default="Tildeler" ma:internalName="CaseID" ma:readOnly="true">
      <xsd:simpleType>
        <xsd:restriction base="dms:Text"/>
      </xsd:simpleType>
    </xsd:element>
    <xsd:element name="DocID" ma:index="15" nillable="true" ma:displayName="Dok ID" ma:default="Tildeler" ma:internalName="DocID" ma:readOnly="true">
      <xsd:simpleType>
        <xsd:restriction base="dms:Text"/>
      </xsd:simpleType>
    </xsd:element>
    <xsd:element name="Finalized" ma:index="16" nillable="true" ma:displayName="Endeligt" ma:default="False" ma:internalName="Finalized" ma:readOnly="true">
      <xsd:simpleType>
        <xsd:restriction base="dms:Boolean"/>
      </xsd:simpleType>
    </xsd:element>
    <xsd:element name="Related" ma:index="17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18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9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0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21" nillable="true" ma:displayName="Skabelon navn" ma:internalName="CCMTemplateName" ma:readOnly="true">
      <xsd:simpleType>
        <xsd:restriction base="dms:Text"/>
      </xsd:simpleType>
    </xsd:element>
    <xsd:element name="CCMTemplateVersion" ma:index="22" nillable="true" ma:displayName="Skabelon version" ma:internalName="CCMTemplateVersion" ma:readOnly="true">
      <xsd:simpleType>
        <xsd:restriction base="dms:Text"/>
      </xsd:simpleType>
    </xsd:element>
    <xsd:element name="CCMSystemID" ma:index="23" nillable="true" ma:displayName="CCMSystemID" ma:hidden="true" ma:internalName="CCMSystemID" ma:readOnly="true">
      <xsd:simpleType>
        <xsd:restriction base="dms:Text"/>
      </xsd:simpleType>
    </xsd:element>
    <xsd:element name="WasEncrypted" ma:index="24" nillable="true" ma:displayName="Krypteret" ma:default="False" ma:internalName="WasEncrypted" ma:readOnly="true">
      <xsd:simpleType>
        <xsd:restriction base="dms:Boolean"/>
      </xsd:simpleType>
    </xsd:element>
    <xsd:element name="WasSigned" ma:index="25" nillable="true" ma:displayName="Signeret" ma:default="False" ma:internalName="WasSigned" ma:readOnly="true">
      <xsd:simpleType>
        <xsd:restriction base="dms:Boolean"/>
      </xsd:simpleType>
    </xsd:element>
    <xsd:element name="MailHasAttachments" ma:index="26" nillable="true" ma:displayName="E-mail har vedhæftede filer" ma:default="False" ma:internalName="MailHasAttachments" ma:readOnly="true">
      <xsd:simpleType>
        <xsd:restriction base="dms:Boolean"/>
      </xsd:simpleType>
    </xsd:element>
    <xsd:element name="CCMTemplateID" ma:index="31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VisualId" ma:index="32" nillable="true" ma:displayName="Sags ID" ma:default="Tildeler" ma:internalName="CCMVisualId" ma:readOnly="true">
      <xsd:simpleType>
        <xsd:restriction base="dms:Text"/>
      </xsd:simpleType>
    </xsd:element>
    <xsd:element name="CCMConversation" ma:index="33" nillable="true" ma:displayName="Samtale" ma:internalName="CCMConversation" ma:readOnly="true">
      <xsd:simpleType>
        <xsd:restriction base="dms:Text"/>
      </xsd:simpleType>
    </xsd:element>
    <xsd:element name="CCMOriginalDocID" ma:index="35" nillable="true" ma:displayName="Originalt Dok ID" ma:description="" ma:internalName="CCMOriginal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B22C9-276D-49CF-9C24-082A74D0AEE0" elementFormDefault="qualified">
    <xsd:import namespace="http://schemas.microsoft.com/office/2006/documentManagement/types"/>
    <xsd:import namespace="http://schemas.microsoft.com/office/infopath/2007/PartnerControls"/>
    <xsd:element name="Dokumenttype" ma:index="2" ma:displayName="Dokumenttype" ma:default="Notat" ma:format="Dropdown" ma:internalName="Dokumenttype">
      <xsd:simpleType>
        <xsd:restriction base="dms:Choice">
          <xsd:enumeration value="Administrativ information"/>
          <xsd:enumeration value="Andet dokument"/>
          <xsd:enumeration value="Brev"/>
          <xsd:enumeration value="Centralt modtaget post"/>
          <xsd:enumeration value="Dagsorden"/>
          <xsd:enumeration value="Fremstilling"/>
          <xsd:enumeration value="Høringssvar"/>
          <xsd:enumeration value="Kontrakt"/>
          <xsd:enumeration value="Notat"/>
          <xsd:enumeration value="Overenskomst"/>
          <xsd:enumeration value="Presseberedskab"/>
          <xsd:enumeration value="Pressemeddelelse"/>
          <xsd:enumeration value="Rapport"/>
          <xsd:enumeration value="Referat"/>
          <xsd:enumeration value="Tale"/>
          <xsd:enumeration value="Temadrøftelse"/>
          <xsd:enumeration value="Projektbeskrivelse"/>
          <xsd:enumeration value="Analysenotat"/>
        </xsd:restriction>
      </xsd:simpleType>
    </xsd:element>
    <xsd:element name="DocumentDescription" ma:index="3" nillable="true" ma:displayName="Beskrivelse" ma:internalName="DocumentDescription">
      <xsd:simpleType>
        <xsd:restriction base="dms:Note">
          <xsd:maxLength value="255"/>
        </xsd:restriction>
      </xsd:simpleType>
    </xsd:element>
    <xsd:element name="CCMAgendaDocumentStatus" ma:index="4" nillable="true" ma:displayName="Status  for manchet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5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6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gendaStatusIcon" ma:index="7" nillable="true" ma:displayName="." ma:internalName="AgendaStatusIcon" ma:readOnly="false">
      <xsd:simpleType>
        <xsd:restriction base="dms:Unknown"/>
      </xsd:simpleType>
    </xsd:element>
    <xsd:element name="CCMMeetingCaseId" ma:index="2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2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29" nillable="true" ma:displayName="CCMAgendaItemId" ma:decimals="0" ma:hidden="true" ma:internalName="CCMAgendaItemId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CF9BA8-E65B-4242-9792-3B3D92CFF5B4}">
  <ds:schemaRefs>
    <ds:schemaRef ds:uri="http://www.w3.org/XML/1998/namespace"/>
    <ds:schemaRef ds:uri="http://purl.org/dc/dcmitype/"/>
    <ds:schemaRef ds:uri="DDDB22C9-276D-49CF-9C24-082A74D0AEE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A489168-EBB7-4041-9622-95E2A8153C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D0D753-62C7-4F8D-BD67-541587C27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DB22C9-276D-49CF-9C24-082A74D0AE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1267</Words>
  <Application>Microsoft Office PowerPoint</Application>
  <PresentationFormat>Widescreen</PresentationFormat>
  <Paragraphs>201</Paragraphs>
  <Slides>13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HelveticaNeueLT Std Lt Cn</vt:lpstr>
      <vt:lpstr>Wingdings</vt:lpstr>
      <vt:lpstr>Blank</vt:lpstr>
      <vt:lpstr>1_Blank</vt:lpstr>
      <vt:lpstr>Borgerens adgang til egne data - prototype</vt:lpstr>
      <vt:lpstr>Agenda</vt:lpstr>
      <vt:lpstr>Siden sidst</vt:lpstr>
      <vt:lpstr>PowerPoint-præsentation</vt:lpstr>
      <vt:lpstr>Prototype og brugerinddragelse  Formål med Peytz &amp; Co. </vt:lpstr>
      <vt:lpstr>PowerPoint-præsentation</vt:lpstr>
      <vt:lpstr>Kortlægning af proces og behov</vt:lpstr>
      <vt:lpstr>PowerPoint-præsentation</vt:lpstr>
      <vt:lpstr>PowerPoint-præsentation</vt:lpstr>
      <vt:lpstr>PowerPoint-præsentation</vt:lpstr>
      <vt:lpstr>Findings</vt:lpstr>
      <vt:lpstr>PowerPoint-præsentation</vt:lpstr>
      <vt:lpstr>Resultater fra spørgeskemaundersøgelse</vt:lpstr>
    </vt:vector>
  </TitlesOfParts>
  <Company>KL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IT-Arkitekturråd d. 23.2 - oplæg om pilot</dc:title>
  <dc:creator>KL</dc:creator>
  <cp:lastModifiedBy>Thilde Krog</cp:lastModifiedBy>
  <cp:revision>108</cp:revision>
  <dcterms:created xsi:type="dcterms:W3CDTF">2015-09-18T12:44:32Z</dcterms:created>
  <dcterms:modified xsi:type="dcterms:W3CDTF">2018-10-18T07:25:42Z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0x010100AC085CFC53BC46CEA2EADE194AD9D48200998167BEB4C6FE4097590F6128573225</vt:lpwstr>
  </property>
  <property fmtid="{D5CDD505-2E9C-101B-9397-08002B2CF9AE}" pid="4" name="CCMIsSharedOnOneDrive">
    <vt:bool>false</vt:bool>
  </property>
  <property fmtid="{D5CDD505-2E9C-101B-9397-08002B2CF9AE}" pid="5" name="CCMOneDriveID">
    <vt:lpwstr/>
  </property>
  <property fmtid="{D5CDD505-2E9C-101B-9397-08002B2CF9AE}" pid="6" name="CCMOneDriveOwnerID">
    <vt:lpwstr/>
  </property>
  <property fmtid="{D5CDD505-2E9C-101B-9397-08002B2CF9AE}" pid="7" name="CCMOneDriveItemID">
    <vt:lpwstr/>
  </property>
  <property fmtid="{D5CDD505-2E9C-101B-9397-08002B2CF9AE}" pid="8" name="CCMSystem">
    <vt:lpwstr> </vt:lpwstr>
  </property>
  <property fmtid="{D5CDD505-2E9C-101B-9397-08002B2CF9AE}" pid="9" name="CCMEventContext">
    <vt:lpwstr>1527472b-d4fc-4dfd-bbb4-db9a3ec0ec71</vt:lpwstr>
  </property>
</Properties>
</file>