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 id="2147483712" r:id="rId6"/>
    <p:sldMasterId id="2147483744" r:id="rId7"/>
    <p:sldMasterId id="2147483758" r:id="rId8"/>
    <p:sldMasterId id="2147483765" r:id="rId9"/>
    <p:sldMasterId id="2147483775" r:id="rId10"/>
    <p:sldMasterId id="2147483807" r:id="rId11"/>
  </p:sldMasterIdLst>
  <p:notesMasterIdLst>
    <p:notesMasterId r:id="rId71"/>
  </p:notesMasterIdLst>
  <p:sldIdLst>
    <p:sldId id="264" r:id="rId12"/>
    <p:sldId id="277" r:id="rId13"/>
    <p:sldId id="267" r:id="rId14"/>
    <p:sldId id="269" r:id="rId15"/>
    <p:sldId id="340" r:id="rId16"/>
    <p:sldId id="298" r:id="rId17"/>
    <p:sldId id="514" r:id="rId18"/>
    <p:sldId id="515" r:id="rId19"/>
    <p:sldId id="516" r:id="rId20"/>
    <p:sldId id="517" r:id="rId21"/>
    <p:sldId id="518" r:id="rId22"/>
    <p:sldId id="519" r:id="rId23"/>
    <p:sldId id="520" r:id="rId24"/>
    <p:sldId id="324" r:id="rId25"/>
    <p:sldId id="521" r:id="rId26"/>
    <p:sldId id="522" r:id="rId27"/>
    <p:sldId id="523" r:id="rId28"/>
    <p:sldId id="524" r:id="rId29"/>
    <p:sldId id="528" r:id="rId30"/>
    <p:sldId id="529" r:id="rId31"/>
    <p:sldId id="530" r:id="rId32"/>
    <p:sldId id="531" r:id="rId33"/>
    <p:sldId id="532" r:id="rId34"/>
    <p:sldId id="313" r:id="rId35"/>
    <p:sldId id="533" r:id="rId36"/>
    <p:sldId id="534" r:id="rId37"/>
    <p:sldId id="317" r:id="rId38"/>
    <p:sldId id="535" r:id="rId39"/>
    <p:sldId id="536" r:id="rId40"/>
    <p:sldId id="537" r:id="rId41"/>
    <p:sldId id="288" r:id="rId42"/>
    <p:sldId id="284" r:id="rId43"/>
    <p:sldId id="294" r:id="rId44"/>
    <p:sldId id="509" r:id="rId45"/>
    <p:sldId id="510" r:id="rId46"/>
    <p:sldId id="525" r:id="rId47"/>
    <p:sldId id="341" r:id="rId48"/>
    <p:sldId id="286" r:id="rId49"/>
    <p:sldId id="287" r:id="rId50"/>
    <p:sldId id="336" r:id="rId51"/>
    <p:sldId id="337" r:id="rId52"/>
    <p:sldId id="295" r:id="rId53"/>
    <p:sldId id="299" r:id="rId54"/>
    <p:sldId id="326" r:id="rId55"/>
    <p:sldId id="338" r:id="rId56"/>
    <p:sldId id="327" r:id="rId57"/>
    <p:sldId id="330" r:id="rId58"/>
    <p:sldId id="331" r:id="rId59"/>
    <p:sldId id="332" r:id="rId60"/>
    <p:sldId id="333" r:id="rId61"/>
    <p:sldId id="334" r:id="rId62"/>
    <p:sldId id="329" r:id="rId63"/>
    <p:sldId id="328" r:id="rId64"/>
    <p:sldId id="335" r:id="rId65"/>
    <p:sldId id="293" r:id="rId66"/>
    <p:sldId id="511" r:id="rId67"/>
    <p:sldId id="290" r:id="rId68"/>
    <p:sldId id="292" r:id="rId69"/>
    <p:sldId id="29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CC"/>
    <a:srgbClr val="D4EE36"/>
    <a:srgbClr val="D18953"/>
    <a:srgbClr val="DDA747"/>
    <a:srgbClr val="C1BF79"/>
    <a:srgbClr val="D9D8AD"/>
    <a:srgbClr val="006666"/>
    <a:srgbClr val="003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1" autoAdjust="0"/>
    <p:restoredTop sz="75205" autoAdjust="0"/>
  </p:normalViewPr>
  <p:slideViewPr>
    <p:cSldViewPr snapToGrid="0" showGuides="1">
      <p:cViewPr varScale="1">
        <p:scale>
          <a:sx n="80" d="100"/>
          <a:sy n="80" d="100"/>
        </p:scale>
        <p:origin x="1446"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'Ark1'!$B$1</c:f>
              <c:strCache>
                <c:ptCount val="1"/>
                <c:pt idx="0">
                  <c:v>Løbende afregning</c:v>
                </c:pt>
              </c:strCache>
            </c:strRef>
          </c:tx>
          <c:spPr>
            <a:ln w="63500" cap="rnd">
              <a:solidFill>
                <a:srgbClr val="0070C0"/>
              </a:solidFill>
              <a:round/>
            </a:ln>
            <a:effectLst/>
          </c:spPr>
          <c:marker>
            <c:symbol val="none"/>
          </c:marker>
          <c:cat>
            <c:numRef>
              <c:f>'Ark1'!$A$2:$A$12</c:f>
              <c:numCache>
                <c:formatCode>General</c:formatCode>
                <c:ptCount val="11"/>
                <c:pt idx="0">
                  <c:v>2021</c:v>
                </c:pt>
                <c:pt idx="1">
                  <c:v>2026</c:v>
                </c:pt>
                <c:pt idx="2">
                  <c:v>2031</c:v>
                </c:pt>
                <c:pt idx="3">
                  <c:v>2036</c:v>
                </c:pt>
                <c:pt idx="4">
                  <c:v>2041</c:v>
                </c:pt>
                <c:pt idx="5">
                  <c:v>2046</c:v>
                </c:pt>
                <c:pt idx="6">
                  <c:v>2051</c:v>
                </c:pt>
                <c:pt idx="7">
                  <c:v>2056</c:v>
                </c:pt>
                <c:pt idx="8">
                  <c:v>2061</c:v>
                </c:pt>
                <c:pt idx="9">
                  <c:v>2066</c:v>
                </c:pt>
                <c:pt idx="10">
                  <c:v>2071</c:v>
                </c:pt>
              </c:numCache>
            </c:numRef>
          </c:cat>
          <c:val>
            <c:numRef>
              <c:f>'Ark1'!$B$2:$B$12</c:f>
              <c:numCache>
                <c:formatCode>General</c:formatCode>
                <c:ptCount val="11"/>
                <c:pt idx="0">
                  <c:v>50</c:v>
                </c:pt>
                <c:pt idx="1">
                  <c:v>45</c:v>
                </c:pt>
                <c:pt idx="2">
                  <c:v>40</c:v>
                </c:pt>
                <c:pt idx="3">
                  <c:v>35</c:v>
                </c:pt>
                <c:pt idx="4">
                  <c:v>30</c:v>
                </c:pt>
                <c:pt idx="5">
                  <c:v>25</c:v>
                </c:pt>
                <c:pt idx="6">
                  <c:v>20</c:v>
                </c:pt>
                <c:pt idx="7">
                  <c:v>15</c:v>
                </c:pt>
                <c:pt idx="8">
                  <c:v>10</c:v>
                </c:pt>
                <c:pt idx="9">
                  <c:v>5</c:v>
                </c:pt>
                <c:pt idx="10">
                  <c:v>0</c:v>
                </c:pt>
              </c:numCache>
            </c:numRef>
          </c:val>
          <c:smooth val="0"/>
          <c:extLst>
            <c:ext xmlns:c16="http://schemas.microsoft.com/office/drawing/2014/chart" uri="{C3380CC4-5D6E-409C-BE32-E72D297353CC}">
              <c16:uniqueId val="{00000000-C971-4C78-8A99-D3FC4B2A5138}"/>
            </c:ext>
          </c:extLst>
        </c:ser>
        <c:ser>
          <c:idx val="1"/>
          <c:order val="1"/>
          <c:tx>
            <c:strRef>
              <c:f>'Ark1'!$C$1</c:f>
              <c:strCache>
                <c:ptCount val="1"/>
                <c:pt idx="0">
                  <c:v>Afregning over 10 år</c:v>
                </c:pt>
              </c:strCache>
            </c:strRef>
          </c:tx>
          <c:spPr>
            <a:ln w="63500" cap="rnd">
              <a:solidFill>
                <a:srgbClr val="C1BF79"/>
              </a:solidFill>
              <a:round/>
            </a:ln>
            <a:effectLst/>
          </c:spPr>
          <c:marker>
            <c:symbol val="none"/>
          </c:marker>
          <c:cat>
            <c:numRef>
              <c:f>'Ark1'!$A$2:$A$12</c:f>
              <c:numCache>
                <c:formatCode>General</c:formatCode>
                <c:ptCount val="11"/>
                <c:pt idx="0">
                  <c:v>2021</c:v>
                </c:pt>
                <c:pt idx="1">
                  <c:v>2026</c:v>
                </c:pt>
                <c:pt idx="2">
                  <c:v>2031</c:v>
                </c:pt>
                <c:pt idx="3">
                  <c:v>2036</c:v>
                </c:pt>
                <c:pt idx="4">
                  <c:v>2041</c:v>
                </c:pt>
                <c:pt idx="5">
                  <c:v>2046</c:v>
                </c:pt>
                <c:pt idx="6">
                  <c:v>2051</c:v>
                </c:pt>
                <c:pt idx="7">
                  <c:v>2056</c:v>
                </c:pt>
                <c:pt idx="8">
                  <c:v>2061</c:v>
                </c:pt>
                <c:pt idx="9">
                  <c:v>2066</c:v>
                </c:pt>
                <c:pt idx="10">
                  <c:v>2071</c:v>
                </c:pt>
              </c:numCache>
            </c:numRef>
          </c:cat>
          <c:val>
            <c:numRef>
              <c:f>'Ark1'!$C$2:$C$12</c:f>
              <c:numCache>
                <c:formatCode>General</c:formatCode>
                <c:ptCount val="11"/>
                <c:pt idx="0">
                  <c:v>50</c:v>
                </c:pt>
                <c:pt idx="1">
                  <c:v>25</c:v>
                </c:pt>
                <c:pt idx="2">
                  <c:v>0</c:v>
                </c:pt>
                <c:pt idx="3">
                  <c:v>0</c:v>
                </c:pt>
                <c:pt idx="4">
                  <c:v>0</c:v>
                </c:pt>
                <c:pt idx="5">
                  <c:v>0</c:v>
                </c:pt>
                <c:pt idx="6">
                  <c:v>0</c:v>
                </c:pt>
                <c:pt idx="7">
                  <c:v>0</c:v>
                </c:pt>
                <c:pt idx="8">
                  <c:v>0</c:v>
                </c:pt>
                <c:pt idx="9">
                  <c:v>0</c:v>
                </c:pt>
                <c:pt idx="10">
                  <c:v>0</c:v>
                </c:pt>
              </c:numCache>
            </c:numRef>
          </c:val>
          <c:smooth val="0"/>
          <c:extLst>
            <c:ext xmlns:c16="http://schemas.microsoft.com/office/drawing/2014/chart" uri="{C3380CC4-5D6E-409C-BE32-E72D297353CC}">
              <c16:uniqueId val="{00000001-C971-4C78-8A99-D3FC4B2A5138}"/>
            </c:ext>
          </c:extLst>
        </c:ser>
        <c:ser>
          <c:idx val="2"/>
          <c:order val="2"/>
          <c:tx>
            <c:strRef>
              <c:f>'Ark1'!$D$1</c:f>
              <c:strCache>
                <c:ptCount val="1"/>
                <c:pt idx="0">
                  <c:v>Gradvis afregning</c:v>
                </c:pt>
              </c:strCache>
            </c:strRef>
          </c:tx>
          <c:spPr>
            <a:ln w="63500" cap="rnd">
              <a:solidFill>
                <a:schemeClr val="accent4"/>
              </a:solidFill>
              <a:round/>
            </a:ln>
            <a:effectLst/>
          </c:spPr>
          <c:marker>
            <c:symbol val="none"/>
          </c:marker>
          <c:cat>
            <c:numRef>
              <c:f>'Ark1'!$A$2:$A$12</c:f>
              <c:numCache>
                <c:formatCode>General</c:formatCode>
                <c:ptCount val="11"/>
                <c:pt idx="0">
                  <c:v>2021</c:v>
                </c:pt>
                <c:pt idx="1">
                  <c:v>2026</c:v>
                </c:pt>
                <c:pt idx="2">
                  <c:v>2031</c:v>
                </c:pt>
                <c:pt idx="3">
                  <c:v>2036</c:v>
                </c:pt>
                <c:pt idx="4">
                  <c:v>2041</c:v>
                </c:pt>
                <c:pt idx="5">
                  <c:v>2046</c:v>
                </c:pt>
                <c:pt idx="6">
                  <c:v>2051</c:v>
                </c:pt>
                <c:pt idx="7">
                  <c:v>2056</c:v>
                </c:pt>
                <c:pt idx="8">
                  <c:v>2061</c:v>
                </c:pt>
                <c:pt idx="9">
                  <c:v>2066</c:v>
                </c:pt>
                <c:pt idx="10">
                  <c:v>2071</c:v>
                </c:pt>
              </c:numCache>
            </c:numRef>
          </c:cat>
          <c:val>
            <c:numRef>
              <c:f>'Ark1'!$D$2:$D$12</c:f>
              <c:numCache>
                <c:formatCode>General</c:formatCode>
                <c:ptCount val="11"/>
                <c:pt idx="0">
                  <c:v>50</c:v>
                </c:pt>
                <c:pt idx="1">
                  <c:v>35</c:v>
                </c:pt>
                <c:pt idx="2">
                  <c:v>35</c:v>
                </c:pt>
                <c:pt idx="3">
                  <c:v>20</c:v>
                </c:pt>
                <c:pt idx="4">
                  <c:v>20</c:v>
                </c:pt>
                <c:pt idx="5">
                  <c:v>5</c:v>
                </c:pt>
                <c:pt idx="6">
                  <c:v>5</c:v>
                </c:pt>
                <c:pt idx="7">
                  <c:v>0</c:v>
                </c:pt>
                <c:pt idx="8">
                  <c:v>0</c:v>
                </c:pt>
                <c:pt idx="9">
                  <c:v>0</c:v>
                </c:pt>
                <c:pt idx="10">
                  <c:v>0</c:v>
                </c:pt>
              </c:numCache>
            </c:numRef>
          </c:val>
          <c:smooth val="0"/>
          <c:extLst>
            <c:ext xmlns:c16="http://schemas.microsoft.com/office/drawing/2014/chart" uri="{C3380CC4-5D6E-409C-BE32-E72D297353CC}">
              <c16:uniqueId val="{00000002-C971-4C78-8A99-D3FC4B2A5138}"/>
            </c:ext>
          </c:extLst>
        </c:ser>
        <c:dLbls>
          <c:showLegendKey val="0"/>
          <c:showVal val="0"/>
          <c:showCatName val="0"/>
          <c:showSerName val="0"/>
          <c:showPercent val="0"/>
          <c:showBubbleSize val="0"/>
        </c:dLbls>
        <c:smooth val="0"/>
        <c:axId val="588982064"/>
        <c:axId val="588975008"/>
      </c:lineChart>
      <c:catAx>
        <c:axId val="58898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a-DK"/>
          </a:p>
        </c:txPr>
        <c:crossAx val="588975008"/>
        <c:crosses val="autoZero"/>
        <c:auto val="1"/>
        <c:lblAlgn val="ctr"/>
        <c:lblOffset val="100"/>
        <c:noMultiLvlLbl val="0"/>
      </c:catAx>
      <c:valAx>
        <c:axId val="5889750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da-DK" sz="1400"/>
                  <a:t>Indefrosne feriemidler</a:t>
                </a:r>
              </a:p>
            </c:rich>
          </c:tx>
          <c:layout>
            <c:manualLayout>
              <c:xMode val="edge"/>
              <c:yMode val="edge"/>
              <c:x val="2.0752269779507133E-2"/>
              <c:y val="7.778824297680493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a-DK"/>
            </a:p>
          </c:txPr>
        </c:title>
        <c:numFmt formatCode="General" sourceLinked="1"/>
        <c:majorTickMark val="none"/>
        <c:minorTickMark val="none"/>
        <c:tickLblPos val="nextTo"/>
        <c:crossAx val="58898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3B7A"/>
      </a:solidFill>
    </a:ln>
    <a:effectLst/>
  </c:spPr>
  <c:txPr>
    <a:bodyPr/>
    <a:lstStyle/>
    <a:p>
      <a:pPr>
        <a:defRPr sz="1200">
          <a:solidFill>
            <a:schemeClr val="tx1"/>
          </a:solidFill>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'Ark1'!$D$4</c:f>
              <c:strCache>
                <c:ptCount val="1"/>
                <c:pt idx="0">
                  <c:v>Mulig indeksering</c:v>
                </c:pt>
              </c:strCache>
            </c:strRef>
          </c:tx>
          <c:spPr>
            <a:ln w="63500" cap="rnd">
              <a:solidFill>
                <a:srgbClr val="002060"/>
              </a:solidFill>
              <a:round/>
            </a:ln>
            <a:effectLst/>
          </c:spPr>
          <c:marker>
            <c:symbol val="none"/>
          </c:marker>
          <c:cat>
            <c:numRef>
              <c:f>'Ark1'!$C$5:$C$13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'Ark1'!$D$5:$D$13</c:f>
              <c:numCache>
                <c:formatCode>General</c:formatCode>
                <c:ptCount val="9"/>
                <c:pt idx="0">
                  <c:v>2.8</c:v>
                </c:pt>
                <c:pt idx="1">
                  <c:v>1.3</c:v>
                </c:pt>
                <c:pt idx="2">
                  <c:v>2.2999999999999998</c:v>
                </c:pt>
                <c:pt idx="3">
                  <c:v>1.6</c:v>
                </c:pt>
                <c:pt idx="4">
                  <c:v>1.1000000000000001</c:v>
                </c:pt>
                <c:pt idx="5">
                  <c:v>1.9</c:v>
                </c:pt>
                <c:pt idx="6">
                  <c:v>2.2999999999999998</c:v>
                </c:pt>
                <c:pt idx="7">
                  <c:v>2.2000000000000002</c:v>
                </c:pt>
                <c:pt idx="8">
                  <c:v>2.4</c:v>
                </c:pt>
              </c:numCache>
            </c:numRef>
          </c:val>
          <c:smooth val="0"/>
          <c:extLst>
            <c:ext xmlns:c16="http://schemas.microsoft.com/office/drawing/2014/chart" uri="{C3380CC4-5D6E-409C-BE32-E72D297353CC}">
              <c16:uniqueId val="{00000000-4FA7-4F19-AC15-76C5F8560DDC}"/>
            </c:ext>
          </c:extLst>
        </c:ser>
        <c:ser>
          <c:idx val="1"/>
          <c:order val="1"/>
          <c:tx>
            <c:strRef>
              <c:f>'Ark1'!$E$4</c:f>
              <c:strCache>
                <c:ptCount val="1"/>
                <c:pt idx="0">
                  <c:v>Effektiv rente af statsobligationer</c:v>
                </c:pt>
              </c:strCache>
            </c:strRef>
          </c:tx>
          <c:spPr>
            <a:ln w="63500" cap="rnd">
              <a:solidFill>
                <a:schemeClr val="bg2">
                  <a:lumMod val="75000"/>
                </a:schemeClr>
              </a:solidFill>
              <a:round/>
            </a:ln>
            <a:effectLst/>
          </c:spPr>
          <c:marker>
            <c:symbol val="none"/>
          </c:marker>
          <c:cat>
            <c:numRef>
              <c:f>'Ark1'!$C$5:$C$13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'Ark1'!$E$5:$E$13</c:f>
              <c:numCache>
                <c:formatCode>General</c:formatCode>
                <c:ptCount val="9"/>
                <c:pt idx="0">
                  <c:v>2.9</c:v>
                </c:pt>
                <c:pt idx="1">
                  <c:v>2.7</c:v>
                </c:pt>
                <c:pt idx="2">
                  <c:v>1.4</c:v>
                </c:pt>
                <c:pt idx="3">
                  <c:v>1.7</c:v>
                </c:pt>
                <c:pt idx="4">
                  <c:v>1.3</c:v>
                </c:pt>
                <c:pt idx="5">
                  <c:v>0.7</c:v>
                </c:pt>
                <c:pt idx="6">
                  <c:v>0.3</c:v>
                </c:pt>
                <c:pt idx="7">
                  <c:v>0.5</c:v>
                </c:pt>
                <c:pt idx="8">
                  <c:v>0.5</c:v>
                </c:pt>
              </c:numCache>
            </c:numRef>
          </c:val>
          <c:smooth val="0"/>
          <c:extLst>
            <c:ext xmlns:c16="http://schemas.microsoft.com/office/drawing/2014/chart" uri="{C3380CC4-5D6E-409C-BE32-E72D297353CC}">
              <c16:uniqueId val="{00000001-4FA7-4F19-AC15-76C5F8560DDC}"/>
            </c:ext>
          </c:extLst>
        </c:ser>
        <c:dLbls>
          <c:showLegendKey val="0"/>
          <c:showVal val="0"/>
          <c:showCatName val="0"/>
          <c:showSerName val="0"/>
          <c:showPercent val="0"/>
          <c:showBubbleSize val="0"/>
        </c:dLbls>
        <c:smooth val="0"/>
        <c:axId val="588982456"/>
        <c:axId val="588982848"/>
      </c:lineChart>
      <c:catAx>
        <c:axId val="58898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a-DK"/>
          </a:p>
        </c:txPr>
        <c:crossAx val="588982848"/>
        <c:crosses val="autoZero"/>
        <c:auto val="1"/>
        <c:lblAlgn val="ctr"/>
        <c:lblOffset val="100"/>
        <c:noMultiLvlLbl val="0"/>
      </c:catAx>
      <c:valAx>
        <c:axId val="588982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a-DK"/>
          </a:p>
        </c:txPr>
        <c:crossAx val="588982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3B7A"/>
      </a:solidFill>
    </a:ln>
    <a:effectLst/>
  </c:spPr>
  <c:txPr>
    <a:bodyPr/>
    <a:lstStyle/>
    <a:p>
      <a:pPr>
        <a:defRPr sz="1400">
          <a:solidFill>
            <a:sysClr val="windowText" lastClr="000000"/>
          </a:solidFill>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26/04/2023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‹nr.›</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137782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Talenoter</a:t>
            </a:r>
            <a:r>
              <a:rPr lang="da-DK" dirty="0"/>
              <a:t>:</a:t>
            </a:r>
          </a:p>
          <a:p>
            <a:r>
              <a:rPr lang="da-DK" dirty="0"/>
              <a:t>Bidraget fra arbejdsgivere, der indbetaler ATP-bidrag for deres ansatte til Arbejdsmarkedets Tillægspension, fastsættes for 2019 til 28 kr. for hver gang arbejdsgiveren betaler et beløb, der svarer til et fuldt års ATP-bidrag</a:t>
            </a:r>
          </a:p>
          <a:p>
            <a:endParaRPr lang="da-DK" dirty="0"/>
          </a:p>
          <a:p>
            <a:pPr marL="330830" indent="-330830">
              <a:buFont typeface="Arial" panose="020B0604020202020204" pitchFamily="34" charset="0"/>
              <a:buChar char="•"/>
            </a:pPr>
            <a:r>
              <a:rPr lang="da-DK" dirty="0"/>
              <a:t>Afstemning af indberettede feriemidler</a:t>
            </a:r>
          </a:p>
          <a:p>
            <a:pPr marL="716798" lvl="1" indent="-275692">
              <a:buFont typeface="Arial" panose="020B0604020202020204" pitchFamily="34" charset="0"/>
              <a:buChar char="•"/>
            </a:pPr>
            <a:r>
              <a:rPr lang="da-DK" dirty="0"/>
              <a:t>Når overgangsperioden slutter d. 31. august 2020 vil der være mulighed for, at arbejdsgiver kan afstemme sine indberetninger inden indberetningsfristen den 31. december 2020. Fonden vil i afstemningsperioden orientere arbejdsgiver om de indberettede feriemidler. </a:t>
            </a:r>
          </a:p>
          <a:p>
            <a:pPr marL="330830" indent="-330830">
              <a:buFont typeface="Arial" panose="020B0604020202020204" pitchFamily="34" charset="0"/>
              <a:buChar char="•"/>
            </a:pPr>
            <a:r>
              <a:rPr lang="da-DK" dirty="0"/>
              <a:t>Medarbejder præsenteres for  indberetninger</a:t>
            </a:r>
          </a:p>
          <a:p>
            <a:pPr marL="716798" lvl="1" indent="-275692">
              <a:buFont typeface="Arial" panose="020B0604020202020204" pitchFamily="34" charset="0"/>
              <a:buChar char="•"/>
            </a:pPr>
            <a:r>
              <a:rPr lang="da-DK" dirty="0"/>
              <a:t>Efter arbejdsgivers indberetningsfrist den 31. december 2020 vil lønmodtagerne blive præsenteret for indberetningerne og have mulighed for at gøre indsigelse overfor arbejdsgiver.</a:t>
            </a:r>
          </a:p>
          <a:p>
            <a:pPr marL="330830" indent="-330830">
              <a:buFont typeface="Arial" panose="020B0604020202020204" pitchFamily="34" charset="0"/>
              <a:buChar char="•"/>
            </a:pPr>
            <a:r>
              <a:rPr lang="da-DK" dirty="0"/>
              <a:t>Korrektioner efter indberetningsfristen</a:t>
            </a:r>
          </a:p>
          <a:p>
            <a:pPr marL="716798" lvl="1" indent="-275692">
              <a:buFont typeface="Arial" panose="020B0604020202020204" pitchFamily="34" charset="0"/>
              <a:buChar char="•"/>
            </a:pPr>
            <a:r>
              <a:rPr lang="da-DK" dirty="0"/>
              <a:t>Er der behov for korrektion eller indberetning efter 31. december 2020 vil korrektion eller indberetning skulle ske i enighed mellem arbejdsgiver og medarbejder - eller efter fx arbejdsretlig afgørelse.</a:t>
            </a:r>
          </a:p>
          <a:p>
            <a:pPr marL="716798" lvl="1" indent="-275692">
              <a:buFont typeface="Arial" panose="020B0604020202020204" pitchFamily="34" charset="0"/>
              <a:buChar char="•"/>
            </a:pPr>
            <a:r>
              <a:rPr lang="da-DK" dirty="0"/>
              <a:t>Sidste </a:t>
            </a:r>
            <a:r>
              <a:rPr lang="da-DK" dirty="0">
                <a:solidFill>
                  <a:srgbClr val="000000"/>
                </a:solidFill>
              </a:rPr>
              <a:t>frist for, at lønmodtager eller arbejdsgiver kan indlede en sag om indberetning/korrektion af indberetning, </a:t>
            </a:r>
            <a:r>
              <a:rPr lang="da-DK" dirty="0"/>
              <a:t>er 30. juni 2025.</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7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Talenoter</a:t>
            </a:r>
            <a:r>
              <a:rPr lang="da-DK"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skal indberette ferie til FerieKonto og Feriepengeinfo, som I plejer.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Så sender FerieKonto eller Feriepengeinfo indberetningerne for perioden videre til Lønmodtagernes Feriemidler.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er i dialog med feriekasserne om nærmere procedurer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For alle øvrige medarbejdere skal I indberette direkte til Lønmodtagernes Feriemidler.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Alle indberetninger skal ske via </a:t>
            </a:r>
            <a:r>
              <a:rPr lang="da-DK" dirty="0" err="1"/>
              <a:t>eIndkomst</a:t>
            </a: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Du kan indberette for overgangsåret fra august 2019. Du kan indberette løbende i forbindelse med hver lønafregning i overgangsåret.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bestemmer selv, om I vil indberette funktionærer i fortsat ansættelse på én gang, eller </a:t>
            </a:r>
            <a:r>
              <a:rPr lang="da-DK" dirty="0">
                <a:solidFill>
                  <a:schemeClr val="bg2"/>
                </a:solidFill>
              </a:rPr>
              <a:t>løbende i overgangsåret.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2"/>
                </a:solidFill>
              </a:rPr>
              <a:t>Hvis du vil lave ændringer efter den 31. december 2020, kræver det medarbejderens accept.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2"/>
                </a:solidFill>
              </a:rPr>
              <a:t>Hvis I bruger et lønservicebureau til at indberette i dag, kan I tale med dem om, hvordan I skal indberette</a:t>
            </a:r>
            <a:r>
              <a:rPr lang="da-DK" dirty="0">
                <a:solidFill>
                  <a:schemeClr val="bg2"/>
                </a:solidFill>
                <a:highlight>
                  <a:srgbClr val="FFFF00"/>
                </a:highligh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66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Talenoter</a:t>
            </a:r>
            <a:r>
              <a:rPr lang="da-DK" dirty="0"/>
              <a:t>: </a:t>
            </a:r>
          </a:p>
          <a:p>
            <a:pPr marL="171450" indent="-171450">
              <a:buFont typeface="Arial" panose="020B0604020202020204" pitchFamily="34" charset="0"/>
              <a:buChar char="•"/>
            </a:pPr>
            <a:r>
              <a:rPr lang="da-DK" dirty="0"/>
              <a:t>Virksomheder som har betalt alt – evt. via FK/Feriekasse, kommer ikke til at være del af årshjulet.</a:t>
            </a:r>
          </a:p>
          <a:p>
            <a:pPr marL="171450" indent="-171450">
              <a:buFont typeface="Arial" panose="020B0604020202020204" pitchFamily="34" charset="0"/>
              <a:buChar char="•"/>
            </a:pPr>
            <a:r>
              <a:rPr lang="da-DK" dirty="0"/>
              <a:t>Vi hopper ind i årshjulet i juni 21.</a:t>
            </a:r>
          </a:p>
          <a:p>
            <a:pPr marL="171450" indent="-171450">
              <a:buFont typeface="Arial" panose="020B0604020202020204" pitchFamily="34" charset="0"/>
              <a:buChar char="•"/>
            </a:pPr>
            <a:r>
              <a:rPr lang="da-DK" dirty="0"/>
              <a:t>Første indbetalingsfrist samt frist for angive at ville beholde pengene er september 2021</a:t>
            </a:r>
          </a:p>
          <a:p>
            <a:endParaRPr lang="da-DK"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668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Talenoter</a:t>
            </a:r>
            <a:r>
              <a:rPr lang="da-DK" dirty="0"/>
              <a:t>:</a:t>
            </a:r>
          </a:p>
          <a:p>
            <a:pPr marL="171450" indent="-171450">
              <a:buFont typeface="Arial" panose="020B0604020202020204" pitchFamily="34" charset="0"/>
              <a:buChar char="•"/>
            </a:pPr>
            <a:r>
              <a:rPr lang="da-DK" dirty="0"/>
              <a:t>I sommeren 2021 får I for første gang brev om, at I skal tage stilling til, hvordan I vil betale til Lønmodtagernes Feriemidler. </a:t>
            </a:r>
          </a:p>
          <a:p>
            <a:pPr marL="171450" indent="-171450">
              <a:buFont typeface="Arial" panose="020B0604020202020204" pitchFamily="34" charset="0"/>
              <a:buChar char="•"/>
            </a:pPr>
            <a:r>
              <a:rPr lang="da-DK" dirty="0"/>
              <a:t>Samtidig får I en opkrævning for de medarbejdere, der allerede har nået folkepensionsalderen eller forladt arbejdsmarkedet.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For resten af medarbejderne kan I vælge mellem 3 muligheder: </a:t>
            </a:r>
          </a:p>
          <a:p>
            <a:pPr marL="171450" indent="-171450">
              <a:buFont typeface="Arial" panose="020B0604020202020204" pitchFamily="34" charset="0"/>
              <a:buChar char="•"/>
            </a:pPr>
            <a:r>
              <a:rPr lang="da-DK" dirty="0"/>
              <a:t>1 Betale det hele</a:t>
            </a:r>
          </a:p>
          <a:p>
            <a:pPr marL="171450" indent="-171450">
              <a:buFont typeface="Arial" panose="020B0604020202020204" pitchFamily="34" charset="0"/>
              <a:buChar char="•"/>
            </a:pPr>
            <a:r>
              <a:rPr lang="da-DK" dirty="0"/>
              <a:t>2 Beholde pengene i virksomheden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3 Lave en kombination, hvor I betaler delvist. Fx kan </a:t>
            </a:r>
            <a:r>
              <a:rPr lang="da-DK" sz="1200" b="0" dirty="0">
                <a:solidFill>
                  <a:schemeClr val="bg1"/>
                </a:solidFill>
              </a:rPr>
              <a:t>I  vælge at betale for fratrådte medarbejdere, for ungarbejdere med begrænset ansættelse eller for de ældste medarbejdere.</a:t>
            </a:r>
          </a:p>
          <a:p>
            <a:pPr marL="171450" indent="-171450">
              <a:buFont typeface="Arial" panose="020B0604020202020204" pitchFamily="34" charset="0"/>
              <a:buChar char="•"/>
            </a:pP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Hvis I vælger at beholde pengene i virksomheden - helt eller delvist - er det mod en årlig indeksering, der beregnes på baggrund af det beløb, I har valgt at beholde. Indekseringen afspejler lønudviklingen det foregående kalender år og fastsættes én gang årligt inden den 31. maj. </a:t>
            </a:r>
            <a:r>
              <a:rPr lang="da-DK" u="none" dirty="0"/>
              <a:t>Det koster noget</a:t>
            </a:r>
            <a:r>
              <a:rPr lang="da-DK" u="none" baseline="0" dirty="0"/>
              <a:t> at beholde pengene. Så overvej, hvad der bedst betaler sig.</a:t>
            </a:r>
            <a:endParaRPr lang="da-DK" u="none"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Beholder I pengene, skal I herefter hvert år bekræfte, at I fortsat vil beholde pengene. Samtidig får I en opkrævning for de medarbejdere, der har nået folkepensionsalderen eller forladt arbejdsmarkedet i løbet af det sidste år. Det vil ske, indtil I ikke længere har en forpligtelse overfor Lønmodtagernes Feriemidler.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Selvom I har valgt at beholde pengene i virksomheden, kan I altid vælge at betale pengene, fx når en medarbejder fratræder.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Feriepenge der er indberettet til FerieKonto/anden feriekasse skal dog betales, som I plejer. </a:t>
            </a:r>
            <a:r>
              <a:rPr lang="da-DK" sz="1200" b="0" dirty="0">
                <a:solidFill>
                  <a:schemeClr val="bg1"/>
                </a:solidFill>
              </a:rPr>
              <a:t>Så overfører FerieKonto eller feriekassen indbetalingen til fonden.</a:t>
            </a:r>
            <a:endParaRPr lang="da-DK" dirty="0"/>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4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Talenoter</a:t>
            </a:r>
            <a:r>
              <a:rPr lang="da-DK" dirty="0"/>
              <a:t>:</a:t>
            </a:r>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63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Talenoter</a:t>
            </a:r>
            <a:r>
              <a:rPr lang="da-DK" dirty="0"/>
              <a:t>:</a:t>
            </a:r>
          </a:p>
          <a:p>
            <a:r>
              <a:rPr lang="da-DK" dirty="0"/>
              <a:t>- Følg med via nyhedsbrevene fra FerieKonto og Feriepengeinfo. </a:t>
            </a:r>
          </a:p>
          <a:p>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1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489805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48572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06427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04904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Gennemgang af program</a:t>
            </a:r>
          </a:p>
          <a:p>
            <a:r>
              <a:rPr lang="da-DK" dirty="0"/>
              <a:t>Præsentation af oplægsholdere</a:t>
            </a:r>
          </a:p>
        </p:txBody>
      </p:sp>
      <p:sp>
        <p:nvSpPr>
          <p:cNvPr id="4" name="Pladsholder til slidenummer 3"/>
          <p:cNvSpPr>
            <a:spLocks noGrp="1"/>
          </p:cNvSpPr>
          <p:nvPr>
            <p:ph type="sldNum" sz="quarter" idx="10"/>
          </p:nvPr>
        </p:nvSpPr>
        <p:spPr/>
        <p:txBody>
          <a:bodyPr/>
          <a:lstStyle/>
          <a:p>
            <a:fld id="{49436F85-577F-4A92-A47F-D540A2BCC821}" type="slidenum">
              <a:rPr lang="en-GB" smtClean="0"/>
              <a:t>2</a:t>
            </a:fld>
            <a:endParaRPr lang="en-GB"/>
          </a:p>
        </p:txBody>
      </p:sp>
    </p:spTree>
    <p:extLst>
      <p:ext uri="{BB962C8B-B14F-4D97-AF65-F5344CB8AC3E}">
        <p14:creationId xmlns:p14="http://schemas.microsoft.com/office/powerpoint/2010/main" val="183858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2285205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962465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20252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321050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651786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876726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678752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1218786"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404040"/>
                </a:solidFill>
                <a:effectLst/>
                <a:uLnTx/>
                <a:uFillTx/>
                <a:latin typeface="Trebuchet MS"/>
                <a:ea typeface="+mn-ea"/>
                <a:cs typeface="+mn-cs"/>
              </a:rPr>
              <a:pPr marL="0" marR="0" lvl="0" indent="0" algn="r" defTabSz="1218786"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203151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32</a:t>
            </a:fld>
            <a:endParaRPr lang="en-GB"/>
          </a:p>
        </p:txBody>
      </p:sp>
    </p:spTree>
    <p:extLst>
      <p:ext uri="{BB962C8B-B14F-4D97-AF65-F5344CB8AC3E}">
        <p14:creationId xmlns:p14="http://schemas.microsoft.com/office/powerpoint/2010/main" val="2363540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33</a:t>
            </a:fld>
            <a:endParaRPr lang="en-GB"/>
          </a:p>
        </p:txBody>
      </p:sp>
    </p:spTree>
    <p:extLst>
      <p:ext uri="{BB962C8B-B14F-4D97-AF65-F5344CB8AC3E}">
        <p14:creationId xmlns:p14="http://schemas.microsoft.com/office/powerpoint/2010/main" val="36372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a:t>
            </a:fld>
            <a:endParaRPr lang="en-GB"/>
          </a:p>
        </p:txBody>
      </p:sp>
    </p:spTree>
    <p:extLst>
      <p:ext uri="{BB962C8B-B14F-4D97-AF65-F5344CB8AC3E}">
        <p14:creationId xmlns:p14="http://schemas.microsoft.com/office/powerpoint/2010/main" val="442081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34</a:t>
            </a:fld>
            <a:endParaRPr lang="en-GB"/>
          </a:p>
        </p:txBody>
      </p:sp>
    </p:spTree>
    <p:extLst>
      <p:ext uri="{BB962C8B-B14F-4D97-AF65-F5344CB8AC3E}">
        <p14:creationId xmlns:p14="http://schemas.microsoft.com/office/powerpoint/2010/main" val="1432746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36</a:t>
            </a:fld>
            <a:endParaRPr lang="en-GB"/>
          </a:p>
        </p:txBody>
      </p:sp>
    </p:spTree>
    <p:extLst>
      <p:ext uri="{BB962C8B-B14F-4D97-AF65-F5344CB8AC3E}">
        <p14:creationId xmlns:p14="http://schemas.microsoft.com/office/powerpoint/2010/main" val="101055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37</a:t>
            </a:fld>
            <a:endParaRPr lang="en-GB"/>
          </a:p>
        </p:txBody>
      </p:sp>
    </p:spTree>
    <p:extLst>
      <p:ext uri="{BB962C8B-B14F-4D97-AF65-F5344CB8AC3E}">
        <p14:creationId xmlns:p14="http://schemas.microsoft.com/office/powerpoint/2010/main" val="2984195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38</a:t>
            </a:fld>
            <a:endParaRPr lang="en-GB"/>
          </a:p>
        </p:txBody>
      </p:sp>
    </p:spTree>
    <p:extLst>
      <p:ext uri="{BB962C8B-B14F-4D97-AF65-F5344CB8AC3E}">
        <p14:creationId xmlns:p14="http://schemas.microsoft.com/office/powerpoint/2010/main" val="2841917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39</a:t>
            </a:fld>
            <a:endParaRPr lang="en-GB"/>
          </a:p>
        </p:txBody>
      </p:sp>
    </p:spTree>
    <p:extLst>
      <p:ext uri="{BB962C8B-B14F-4D97-AF65-F5344CB8AC3E}">
        <p14:creationId xmlns:p14="http://schemas.microsoft.com/office/powerpoint/2010/main" val="353056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40</a:t>
            </a:fld>
            <a:endParaRPr lang="en-GB"/>
          </a:p>
        </p:txBody>
      </p:sp>
    </p:spTree>
    <p:extLst>
      <p:ext uri="{BB962C8B-B14F-4D97-AF65-F5344CB8AC3E}">
        <p14:creationId xmlns:p14="http://schemas.microsoft.com/office/powerpoint/2010/main" val="3230581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42</a:t>
            </a:fld>
            <a:endParaRPr lang="en-GB"/>
          </a:p>
        </p:txBody>
      </p:sp>
    </p:spTree>
    <p:extLst>
      <p:ext uri="{BB962C8B-B14F-4D97-AF65-F5344CB8AC3E}">
        <p14:creationId xmlns:p14="http://schemas.microsoft.com/office/powerpoint/2010/main" val="1507112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43</a:t>
            </a:fld>
            <a:endParaRPr lang="en-GB"/>
          </a:p>
        </p:txBody>
      </p:sp>
    </p:spTree>
    <p:extLst>
      <p:ext uri="{BB962C8B-B14F-4D97-AF65-F5344CB8AC3E}">
        <p14:creationId xmlns:p14="http://schemas.microsoft.com/office/powerpoint/2010/main" val="3393686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 kan diskutere hvor mange år man skal afdrage henover, og om afdelingernes budgetter skal nedjusteres med 100 pct.</a:t>
            </a:r>
          </a:p>
        </p:txBody>
      </p:sp>
      <p:sp>
        <p:nvSpPr>
          <p:cNvPr id="4" name="Pladsholder til slidenummer 3"/>
          <p:cNvSpPr>
            <a:spLocks noGrp="1"/>
          </p:cNvSpPr>
          <p:nvPr>
            <p:ph type="sldNum" sz="quarter" idx="5"/>
          </p:nvPr>
        </p:nvSpPr>
        <p:spPr/>
        <p:txBody>
          <a:bodyPr/>
          <a:lstStyle/>
          <a:p>
            <a:fld id="{49436F85-577F-4A92-A47F-D540A2BCC821}" type="slidenum">
              <a:rPr lang="en-GB" smtClean="0"/>
              <a:t>44</a:t>
            </a:fld>
            <a:endParaRPr lang="en-GB"/>
          </a:p>
        </p:txBody>
      </p:sp>
    </p:spTree>
    <p:extLst>
      <p:ext uri="{BB962C8B-B14F-4D97-AF65-F5344CB8AC3E}">
        <p14:creationId xmlns:p14="http://schemas.microsoft.com/office/powerpoint/2010/main" val="1778342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45</a:t>
            </a:fld>
            <a:endParaRPr lang="en-GB"/>
          </a:p>
        </p:txBody>
      </p:sp>
    </p:spTree>
    <p:extLst>
      <p:ext uri="{BB962C8B-B14F-4D97-AF65-F5344CB8AC3E}">
        <p14:creationId xmlns:p14="http://schemas.microsoft.com/office/powerpoint/2010/main" val="135080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143189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46</a:t>
            </a:fld>
            <a:endParaRPr lang="en-GB"/>
          </a:p>
        </p:txBody>
      </p:sp>
    </p:spTree>
    <p:extLst>
      <p:ext uri="{BB962C8B-B14F-4D97-AF65-F5344CB8AC3E}">
        <p14:creationId xmlns:p14="http://schemas.microsoft.com/office/powerpoint/2010/main" val="2240475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47</a:t>
            </a:fld>
            <a:endParaRPr lang="en-GB"/>
          </a:p>
        </p:txBody>
      </p:sp>
    </p:spTree>
    <p:extLst>
      <p:ext uri="{BB962C8B-B14F-4D97-AF65-F5344CB8AC3E}">
        <p14:creationId xmlns:p14="http://schemas.microsoft.com/office/powerpoint/2010/main" val="2221311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48</a:t>
            </a:fld>
            <a:endParaRPr lang="en-GB"/>
          </a:p>
        </p:txBody>
      </p:sp>
    </p:spTree>
    <p:extLst>
      <p:ext uri="{BB962C8B-B14F-4D97-AF65-F5344CB8AC3E}">
        <p14:creationId xmlns:p14="http://schemas.microsoft.com/office/powerpoint/2010/main" val="1042203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udbetales mindre opsparet ferie, men der kan samtidig tidligere afholdes ferie.</a:t>
            </a:r>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49</a:t>
            </a:fld>
            <a:endParaRPr lang="en-GB"/>
          </a:p>
        </p:txBody>
      </p:sp>
    </p:spTree>
    <p:extLst>
      <p:ext uri="{BB962C8B-B14F-4D97-AF65-F5344CB8AC3E}">
        <p14:creationId xmlns:p14="http://schemas.microsoft.com/office/powerpoint/2010/main" val="4032640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50</a:t>
            </a:fld>
            <a:endParaRPr lang="en-GB"/>
          </a:p>
        </p:txBody>
      </p:sp>
    </p:spTree>
    <p:extLst>
      <p:ext uri="{BB962C8B-B14F-4D97-AF65-F5344CB8AC3E}">
        <p14:creationId xmlns:p14="http://schemas.microsoft.com/office/powerpoint/2010/main" val="3125543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51</a:t>
            </a:fld>
            <a:endParaRPr lang="en-GB"/>
          </a:p>
        </p:txBody>
      </p:sp>
    </p:spTree>
    <p:extLst>
      <p:ext uri="{BB962C8B-B14F-4D97-AF65-F5344CB8AC3E}">
        <p14:creationId xmlns:p14="http://schemas.microsoft.com/office/powerpoint/2010/main" val="2389523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52</a:t>
            </a:fld>
            <a:endParaRPr lang="en-GB"/>
          </a:p>
        </p:txBody>
      </p:sp>
    </p:spTree>
    <p:extLst>
      <p:ext uri="{BB962C8B-B14F-4D97-AF65-F5344CB8AC3E}">
        <p14:creationId xmlns:p14="http://schemas.microsoft.com/office/powerpoint/2010/main" val="537307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53</a:t>
            </a:fld>
            <a:endParaRPr lang="en-GB"/>
          </a:p>
        </p:txBody>
      </p:sp>
    </p:spTree>
    <p:extLst>
      <p:ext uri="{BB962C8B-B14F-4D97-AF65-F5344CB8AC3E}">
        <p14:creationId xmlns:p14="http://schemas.microsoft.com/office/powerpoint/2010/main" val="325193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ÆNDRET HER.</a:t>
            </a:r>
          </a:p>
        </p:txBody>
      </p:sp>
      <p:sp>
        <p:nvSpPr>
          <p:cNvPr id="4" name="Pladsholder til slidenummer 3"/>
          <p:cNvSpPr>
            <a:spLocks noGrp="1"/>
          </p:cNvSpPr>
          <p:nvPr>
            <p:ph type="sldNum" sz="quarter" idx="5"/>
          </p:nvPr>
        </p:nvSpPr>
        <p:spPr/>
        <p:txBody>
          <a:bodyPr/>
          <a:lstStyle/>
          <a:p>
            <a:fld id="{49436F85-577F-4A92-A47F-D540A2BCC821}" type="slidenum">
              <a:rPr lang="en-GB" smtClean="0"/>
              <a:t>54</a:t>
            </a:fld>
            <a:endParaRPr lang="en-GB"/>
          </a:p>
        </p:txBody>
      </p:sp>
    </p:spTree>
    <p:extLst>
      <p:ext uri="{BB962C8B-B14F-4D97-AF65-F5344CB8AC3E}">
        <p14:creationId xmlns:p14="http://schemas.microsoft.com/office/powerpoint/2010/main" val="3343756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55</a:t>
            </a:fld>
            <a:endParaRPr lang="en-GB"/>
          </a:p>
        </p:txBody>
      </p:sp>
    </p:spTree>
    <p:extLst>
      <p:ext uri="{BB962C8B-B14F-4D97-AF65-F5344CB8AC3E}">
        <p14:creationId xmlns:p14="http://schemas.microsoft.com/office/powerpoint/2010/main" val="405526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5</a:t>
            </a:fld>
            <a:endParaRPr lang="en-GB"/>
          </a:p>
        </p:txBody>
      </p:sp>
    </p:spTree>
    <p:extLst>
      <p:ext uri="{BB962C8B-B14F-4D97-AF65-F5344CB8AC3E}">
        <p14:creationId xmlns:p14="http://schemas.microsoft.com/office/powerpoint/2010/main" val="2874444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56</a:t>
            </a:fld>
            <a:endParaRPr lang="en-GB"/>
          </a:p>
        </p:txBody>
      </p:sp>
    </p:spTree>
    <p:extLst>
      <p:ext uri="{BB962C8B-B14F-4D97-AF65-F5344CB8AC3E}">
        <p14:creationId xmlns:p14="http://schemas.microsoft.com/office/powerpoint/2010/main" val="3182229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58</a:t>
            </a:fld>
            <a:endParaRPr lang="en-GB"/>
          </a:p>
        </p:txBody>
      </p:sp>
    </p:spTree>
    <p:extLst>
      <p:ext uri="{BB962C8B-B14F-4D97-AF65-F5344CB8AC3E}">
        <p14:creationId xmlns:p14="http://schemas.microsoft.com/office/powerpoint/2010/main" val="1122323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6</a:t>
            </a:fld>
            <a:endParaRPr lang="en-GB"/>
          </a:p>
        </p:txBody>
      </p:sp>
    </p:spTree>
    <p:extLst>
      <p:ext uri="{BB962C8B-B14F-4D97-AF65-F5344CB8AC3E}">
        <p14:creationId xmlns:p14="http://schemas.microsoft.com/office/powerpoint/2010/main" val="149187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Formål: repetition</a:t>
            </a:r>
            <a:r>
              <a:rPr lang="da-DK" baseline="0" dirty="0"/>
              <a:t> men ikke for reglernes skyld. For at give jer en forståelse for hvad tiden går med: 1) ´Træffer interessenter, kommunikation, styring, 2) </a:t>
            </a:r>
            <a:r>
              <a:rPr lang="da-DK" baseline="0" dirty="0" err="1"/>
              <a:t>sampsil</a:t>
            </a:r>
            <a:r>
              <a:rPr lang="da-DK" baseline="0" dirty="0"/>
              <a:t> mellem ATP og os – data, aftale, regnskab mv, og c) regelafklaring </a:t>
            </a:r>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E1AA9-E852-4426-BDD4-E6416601E3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Talenoter</a:t>
            </a:r>
            <a:r>
              <a:rPr lang="da-DK" dirty="0"/>
              <a:t>: </a:t>
            </a:r>
          </a:p>
          <a:p>
            <a:pPr marL="165415" indent="-165415">
              <a:buFont typeface="Arial" panose="020B0604020202020204" pitchFamily="34" charset="0"/>
              <a:buChar char="•"/>
            </a:pPr>
            <a:r>
              <a:rPr lang="da-DK" dirty="0"/>
              <a:t>For at få overgangen fra forskudt til samtidig ferie til at passe, kommer der til at ske to ting:</a:t>
            </a:r>
          </a:p>
          <a:p>
            <a:pPr marL="606522" lvl="1" indent="-165415">
              <a:buFont typeface="Arial" panose="020B0604020202020204" pitchFamily="34" charset="0"/>
              <a:buChar char="•"/>
            </a:pPr>
            <a:r>
              <a:rPr lang="da-DK" dirty="0"/>
              <a:t>Det sidste </a:t>
            </a:r>
            <a:r>
              <a:rPr lang="da-DK" dirty="0" err="1"/>
              <a:t>optjeningsår</a:t>
            </a:r>
            <a:r>
              <a:rPr lang="da-DK" dirty="0"/>
              <a:t> under den gamle lov bliver kortet af, og ferien herfra bliver afviklet i et forkortet </a:t>
            </a:r>
            <a:r>
              <a:rPr lang="da-DK" dirty="0" err="1"/>
              <a:t>ferieår</a:t>
            </a:r>
            <a:r>
              <a:rPr lang="da-DK" dirty="0"/>
              <a:t>. </a:t>
            </a:r>
          </a:p>
          <a:p>
            <a:pPr marL="606522" lvl="1" indent="-165415">
              <a:buFont typeface="Arial" panose="020B0604020202020204" pitchFamily="34" charset="0"/>
              <a:buChar char="•"/>
            </a:pPr>
            <a:r>
              <a:rPr lang="da-DK" dirty="0"/>
              <a:t>Efter det korte optjeningsår, vil der være et overgangsår som sikrer at feriemønstret i den nuværende lov så vidt muligt opretholdes. Feriepenge, der er optjent i overgangsåret, skal indberettes til den nye fond, Lønmodtagernes Feriemidler.</a:t>
            </a:r>
          </a:p>
          <a:p>
            <a:endParaRPr lang="da-DK" dirty="0"/>
          </a:p>
          <a:p>
            <a:pPr marL="165415" indent="-165415">
              <a:buFont typeface="Arial" panose="020B0604020202020204" pitchFamily="34" charset="0"/>
              <a:buChar char="•"/>
            </a:pPr>
            <a:r>
              <a:rPr lang="da-DK" dirty="0"/>
              <a:t>Herefter er vi klar til den nye ferielov</a:t>
            </a:r>
          </a:p>
          <a:p>
            <a:endParaRPr lang="da-DK" dirty="0"/>
          </a:p>
          <a:p>
            <a:pPr marL="165415" indent="-165415">
              <a:buFont typeface="Arial" panose="020B0604020202020204" pitchFamily="34" charset="0"/>
              <a:buChar char="•"/>
            </a:pPr>
            <a:r>
              <a:rPr lang="da-DK" dirty="0"/>
              <a:t>Tidligere brugte begreber ændres:</a:t>
            </a:r>
          </a:p>
          <a:p>
            <a:pPr marL="165415" indent="-165415">
              <a:buFont typeface="Arial" panose="020B0604020202020204" pitchFamily="34" charset="0"/>
              <a:buChar char="•"/>
            </a:pPr>
            <a:r>
              <a:rPr lang="da-DK" dirty="0"/>
              <a:t>Optjening</a:t>
            </a:r>
          </a:p>
          <a:p>
            <a:pPr marL="606522" lvl="1" indent="-165415">
              <a:buFont typeface="Arial" panose="020B0604020202020204" pitchFamily="34" charset="0"/>
              <a:buChar char="•"/>
            </a:pPr>
            <a:r>
              <a:rPr lang="da-DK" dirty="0"/>
              <a:t>hedder fremover ”</a:t>
            </a:r>
            <a:r>
              <a:rPr lang="da-DK" dirty="0" err="1"/>
              <a:t>Ferieår</a:t>
            </a:r>
            <a:r>
              <a:rPr lang="da-DK" dirty="0"/>
              <a:t>” </a:t>
            </a:r>
          </a:p>
          <a:p>
            <a:pPr marL="606522" lvl="1" indent="-165415">
              <a:buFont typeface="Arial" panose="020B0604020202020204" pitchFamily="34" charset="0"/>
              <a:buChar char="•"/>
            </a:pPr>
            <a:r>
              <a:rPr lang="da-DK" dirty="0"/>
              <a:t>går fra 1. september - 31. august (12 måneder)</a:t>
            </a:r>
          </a:p>
          <a:p>
            <a:pPr marL="165415" indent="-165415">
              <a:buFont typeface="Arial" panose="020B0604020202020204" pitchFamily="34" charset="0"/>
              <a:buChar char="•"/>
            </a:pPr>
            <a:endParaRPr lang="da-DK" dirty="0"/>
          </a:p>
          <a:p>
            <a:pPr marL="165415" indent="-165415">
              <a:buFont typeface="Arial" panose="020B0604020202020204" pitchFamily="34" charset="0"/>
              <a:buChar char="•"/>
            </a:pPr>
            <a:r>
              <a:rPr lang="da-DK" dirty="0"/>
              <a:t>Afholdelse</a:t>
            </a:r>
          </a:p>
          <a:p>
            <a:pPr marL="606522" lvl="1" indent="-165415">
              <a:buFont typeface="Arial" panose="020B0604020202020204" pitchFamily="34" charset="0"/>
              <a:buChar char="•"/>
            </a:pPr>
            <a:r>
              <a:rPr lang="da-DK" dirty="0"/>
              <a:t>Den periode, hvor ferien kan holdes, hedder fremover ”Ferieafholdelsesperiode”</a:t>
            </a:r>
          </a:p>
          <a:p>
            <a:pPr marL="606522" lvl="1" indent="-165415">
              <a:buFont typeface="Arial" panose="020B0604020202020204" pitchFamily="34" charset="0"/>
              <a:buChar char="•"/>
            </a:pPr>
            <a:r>
              <a:rPr lang="da-DK" dirty="0"/>
              <a:t>går fra 1. september - 31. december det efterfølgende år (16 måneder)</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68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Talenoter</a:t>
            </a:r>
            <a:r>
              <a:rPr lang="da-DK" dirty="0"/>
              <a:t>: </a:t>
            </a:r>
          </a:p>
          <a:p>
            <a:pPr marL="171450" indent="-171450">
              <a:buFont typeface="Arial" panose="020B0604020202020204" pitchFamily="34" charset="0"/>
              <a:buChar char="•"/>
            </a:pPr>
            <a:r>
              <a:rPr lang="da-DK" dirty="0"/>
              <a:t>Som en del af overgangsåret oprettes en ny fond under LD</a:t>
            </a:r>
          </a:p>
          <a:p>
            <a:pPr marL="171450" indent="-171450">
              <a:buFont typeface="Arial" panose="020B0604020202020204" pitchFamily="34" charset="0"/>
              <a:buChar char="•"/>
            </a:pPr>
            <a:r>
              <a:rPr lang="da-DK" dirty="0"/>
              <a:t>Forvalter feriepenge optjent i overgangsåret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0" baseline="0" dirty="0"/>
              <a:t>Fonden har to formål:</a:t>
            </a:r>
          </a:p>
          <a:p>
            <a:pPr marL="685800" lvl="1" indent="-228600">
              <a:buAutoNum type="arabicParenR"/>
            </a:pPr>
            <a:r>
              <a:rPr lang="da-DK" b="0" baseline="0" dirty="0"/>
              <a:t>At sikre lønmodtagerens feriemidler. Lønmodtageren skal ikke bekymre sig om, hvor pengene står.</a:t>
            </a:r>
          </a:p>
          <a:p>
            <a:pPr marL="685800" lvl="1" indent="-228600">
              <a:buAutoNum type="arabicParenR"/>
            </a:pPr>
            <a:r>
              <a:rPr lang="da-DK" b="0" baseline="0" dirty="0"/>
              <a:t>At gøre det muligt for arbejdsgiverne at beholde feriemidlerne for overgangsåret længst muligt – dvs. frem til udbetaling til lønmodtageren.</a:t>
            </a:r>
            <a:endParaRPr lang="da-DK" b="0"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I må ikke udbetale feriepenge, der er optjent i overgangsåret.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Udbetalingsforbuddet gælder fx også ved pensionering, førtidspensionering og udrejse.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Fonden udbetaler, </a:t>
            </a:r>
            <a:r>
              <a:rPr lang="da-DK" sz="1200" kern="1200" dirty="0">
                <a:solidFill>
                  <a:schemeClr val="tx1"/>
                </a:solidFill>
                <a:effectLst/>
                <a:latin typeface="+mn-lt"/>
                <a:ea typeface="+mn-ea"/>
                <a:cs typeface="+mn-cs"/>
              </a:rPr>
              <a:t>når lønmodtageren fx når folkepensionsalderen eller forlader det danske arbejdsmarkedet.</a:t>
            </a:r>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3F7BAFC-8515-49F5-B71E-6D2B6A6D33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827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0.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3.emf"/><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1.xml"/><Relationship Id="rId5" Type="http://schemas.openxmlformats.org/officeDocument/2006/relationships/image" Target="../media/image23.jpg"/><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jp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3.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jpg"/><Relationship Id="rId4" Type="http://schemas.openxmlformats.org/officeDocument/2006/relationships/image" Target="../media/image3.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r>
              <a:rPr lang="da-DK"/>
              <a:t>Temadag om økonomi ift. ny ferielov</a:t>
            </a:r>
            <a:endParaRPr lang="en-GB" dirty="0"/>
          </a:p>
        </p:txBody>
      </p:sp>
      <p:sp>
        <p:nvSpPr>
          <p:cNvPr id="12" name="Pladsholder til sidefod 11"/>
          <p:cNvSpPr>
            <a:spLocks noGrp="1"/>
          </p:cNvSpPr>
          <p:nvPr>
            <p:ph type="ftr" sz="quarter" idx="11"/>
          </p:nvPr>
        </p:nvSpPr>
        <p:spPr/>
        <p:txBody>
          <a:bodyPr/>
          <a:lstStyle>
            <a:lvl1pPr>
              <a:defRPr sz="1000"/>
            </a:lvl1pPr>
          </a:lstStyle>
          <a:p>
            <a:r>
              <a:rPr lang="da-DK"/>
              <a:t>København, 18. december 2019</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91521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a:t>Temadag om økonomi ift. ny ferielov</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396846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as til diagram">
    <p:spTree>
      <p:nvGrpSpPr>
        <p:cNvPr id="1" name=""/>
        <p:cNvGrpSpPr/>
        <p:nvPr/>
      </p:nvGrpSpPr>
      <p:grpSpPr>
        <a:xfrm>
          <a:off x="0" y="0"/>
          <a:ext cx="0" cy="0"/>
          <a:chOff x="0" y="0"/>
          <a:chExt cx="0" cy="0"/>
        </a:xfrm>
      </p:grpSpPr>
      <p:sp>
        <p:nvSpPr>
          <p:cNvPr id="35" name="Pladsholder til tekst 34"/>
          <p:cNvSpPr>
            <a:spLocks noGrp="1"/>
          </p:cNvSpPr>
          <p:nvPr>
            <p:ph type="body" sz="quarter" idx="11" hasCustomPrompt="1"/>
          </p:nvPr>
        </p:nvSpPr>
        <p:spPr>
          <a:xfrm>
            <a:off x="960967" y="360000"/>
            <a:ext cx="10718400" cy="1216137"/>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stStyle>
          <a:p>
            <a:pPr lvl="0"/>
            <a:r>
              <a:rPr lang="da-DK" dirty="0"/>
              <a:t>Overskrift</a:t>
            </a:r>
          </a:p>
        </p:txBody>
      </p:sp>
      <p:cxnSp>
        <p:nvCxnSpPr>
          <p:cNvPr id="7" name="Lige forbindelse 6"/>
          <p:cNvCxnSpPr/>
          <p:nvPr userDrawn="1"/>
        </p:nvCxnSpPr>
        <p:spPr>
          <a:xfrm>
            <a:off x="336000" y="5976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Lige forbindelse 7"/>
          <p:cNvCxnSpPr/>
          <p:nvPr userDrawn="1"/>
        </p:nvCxnSpPr>
        <p:spPr>
          <a:xfrm>
            <a:off x="336000" y="1692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4"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37949215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Overskrift og 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3" name="Pladsholder til indhold 2"/>
          <p:cNvSpPr>
            <a:spLocks noGrp="1"/>
          </p:cNvSpPr>
          <p:nvPr>
            <p:ph idx="1" hasCustomPrompt="1"/>
          </p:nvPr>
        </p:nvSpPr>
        <p:spPr/>
        <p:txBody>
          <a:bodyPr/>
          <a:lstStyle>
            <a:lvl1pPr>
              <a:defRPr/>
            </a:lvl1pPr>
          </a:lstStyle>
          <a:p>
            <a:pPr lvl="0"/>
            <a:r>
              <a:rPr lang="da-DK" dirty="0"/>
              <a:t>Indsæt graf, billede etc. via menuen ’ATP’ eller indsæt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iasnummer 6"/>
          <p:cNvSpPr>
            <a:spLocks noGrp="1"/>
          </p:cNvSpPr>
          <p:nvPr>
            <p:ph type="sldNum" sz="quarter" idx="10"/>
          </p:nvPr>
        </p:nvSpPr>
        <p:spPr/>
        <p:txBody>
          <a:bodyPr/>
          <a:lstStyle/>
          <a:p>
            <a:fld id="{667EC89C-17A0-4E64-A6D2-B825673CEEDF}" type="slidenum">
              <a:rPr lang="da-DK" smtClean="0"/>
              <a:pPr/>
              <a:t>‹nr.›</a:t>
            </a:fld>
            <a:endParaRPr lang="da-DK" dirty="0"/>
          </a:p>
        </p:txBody>
      </p:sp>
      <p:sp>
        <p:nvSpPr>
          <p:cNvPr id="5" name="AutoShape 4"/>
          <p:cNvSpPr>
            <a:spLocks/>
          </p:cNvSpPr>
          <p:nvPr userDrawn="1"/>
        </p:nvSpPr>
        <p:spPr bwMode="gray">
          <a:xfrm>
            <a:off x="-2258016" y="1736322"/>
            <a:ext cx="2142517"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 </a:t>
            </a:r>
          </a:p>
          <a:p>
            <a:pPr marL="0" indent="0" algn="r" eaLnBrk="1" hangingPunct="1">
              <a:spcBef>
                <a:spcPct val="0"/>
              </a:spcBef>
              <a:buFontTx/>
              <a:buNone/>
              <a:defRPr/>
            </a:pPr>
            <a:r>
              <a:rPr lang="da-DK" altLang="da-DK" sz="900" baseline="0" noProof="1">
                <a:latin typeface="+mn-lt"/>
                <a:cs typeface="Arial" charset="0"/>
              </a:rPr>
              <a:t>1. Niveau = Punktliste Grøn bold 21 pkt</a:t>
            </a:r>
            <a:br>
              <a:rPr lang="da-DK" altLang="da-DK" sz="900" baseline="0" noProof="1">
                <a:latin typeface="+mn-lt"/>
                <a:cs typeface="Arial" charset="0"/>
              </a:rPr>
            </a:br>
            <a:r>
              <a:rPr lang="da-DK" altLang="da-DK" sz="900" baseline="0" noProof="1">
                <a:latin typeface="+mn-lt"/>
                <a:cs typeface="Arial" charset="0"/>
              </a:rPr>
              <a:t>2. Niveau = Punktliste Sort bold 18 pkt</a:t>
            </a:r>
            <a:br>
              <a:rPr lang="da-DK" altLang="da-DK" sz="900" baseline="0" noProof="1">
                <a:latin typeface="+mn-lt"/>
                <a:cs typeface="Arial" charset="0"/>
              </a:rPr>
            </a:br>
            <a:r>
              <a:rPr lang="da-DK" altLang="da-DK" sz="900" baseline="0" noProof="1">
                <a:latin typeface="+mn-lt"/>
                <a:cs typeface="Arial" charset="0"/>
              </a:rPr>
              <a:t>3.- 5. Niveau = </a:t>
            </a:r>
            <a:r>
              <a:rPr lang="da-DK" altLang="da-DK" sz="900" kern="1200" baseline="0" noProof="1">
                <a:solidFill>
                  <a:schemeClr val="tx1"/>
                </a:solidFill>
                <a:latin typeface="Arial" charset="0"/>
                <a:ea typeface="+mn-ea"/>
                <a:cs typeface="Arial" charset="0"/>
              </a:rPr>
              <a:t>Punktliste </a:t>
            </a:r>
            <a:r>
              <a:rPr lang="da-DK" altLang="da-DK" sz="900" baseline="0" noProof="1">
                <a:latin typeface="+mn-lt"/>
                <a:cs typeface="Arial" charset="0"/>
              </a:rPr>
              <a:t>Grå </a:t>
            </a:r>
            <a:r>
              <a:rPr lang="da-DK" altLang="da-DK" sz="900" kern="1200" baseline="0" noProof="1">
                <a:solidFill>
                  <a:schemeClr val="tx1"/>
                </a:solidFill>
                <a:latin typeface="Arial" charset="0"/>
                <a:ea typeface="+mn-ea"/>
                <a:cs typeface="Arial" charset="0"/>
              </a:rPr>
              <a:t>14 pkt</a:t>
            </a:r>
            <a:endParaRPr lang="da-DK" altLang="da-DK" sz="900" noProof="1">
              <a:latin typeface="+mn-lt"/>
              <a:cs typeface="Arial" charset="0"/>
            </a:endParaRPr>
          </a:p>
        </p:txBody>
      </p:sp>
    </p:spTree>
    <p:extLst>
      <p:ext uri="{BB962C8B-B14F-4D97-AF65-F5344CB8AC3E}">
        <p14:creationId xmlns:p14="http://schemas.microsoft.com/office/powerpoint/2010/main" val="1957224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Overskrift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3" name="Pladsholder til diasnummer 2"/>
          <p:cNvSpPr>
            <a:spLocks noGrp="1"/>
          </p:cNvSpPr>
          <p:nvPr>
            <p:ph type="sldNum" sz="quarter" idx="10"/>
          </p:nvPr>
        </p:nvSpPr>
        <p:spPr/>
        <p:txBody>
          <a:bodyPr/>
          <a:lstStyle/>
          <a:p>
            <a:fld id="{667EC89C-17A0-4E64-A6D2-B825673CEEDF}" type="slidenum">
              <a:rPr lang="da-DK" smtClean="0"/>
              <a:pPr/>
              <a:t>‹nr.›</a:t>
            </a:fld>
            <a:endParaRPr lang="da-DK" dirty="0"/>
          </a:p>
        </p:txBody>
      </p:sp>
      <p:sp>
        <p:nvSpPr>
          <p:cNvPr id="4" name="Pladsholder til tekst 2"/>
          <p:cNvSpPr>
            <a:spLocks noGrp="1"/>
          </p:cNvSpPr>
          <p:nvPr>
            <p:ph type="body" sz="quarter" idx="11"/>
          </p:nvPr>
        </p:nvSpPr>
        <p:spPr>
          <a:xfrm>
            <a:off x="538233" y="1736323"/>
            <a:ext cx="11112358" cy="4391596"/>
          </a:xfrm>
        </p:spPr>
        <p:txBody>
          <a:bodyPr/>
          <a:lstStyle>
            <a:lvl1pPr marL="0" indent="0">
              <a:spcBef>
                <a:spcPts val="0"/>
              </a:spcBef>
              <a:buFontTx/>
              <a:buNone/>
              <a:defRPr sz="2100"/>
            </a:lvl1pPr>
            <a:lvl2pPr marL="0" indent="0">
              <a:spcBef>
                <a:spcPts val="0"/>
              </a:spcBef>
              <a:buFontTx/>
              <a:buNone/>
              <a:defRPr>
                <a:solidFill>
                  <a:schemeClr val="tx1"/>
                </a:solidFill>
              </a:defRPr>
            </a:lvl2pPr>
            <a:lvl3pPr marL="0" indent="0">
              <a:spcBef>
                <a:spcPts val="0"/>
              </a:spcBef>
              <a:buFontTx/>
              <a:buNone/>
              <a:defRPr sz="1800"/>
            </a:lvl3pPr>
            <a:lvl4pPr marL="287942">
              <a:spcBef>
                <a:spcPts val="1000"/>
              </a:spcBef>
              <a:spcAft>
                <a:spcPts val="0"/>
              </a:spcAft>
              <a:defRPr sz="1400"/>
            </a:lvl4pPr>
            <a:lvl5pPr marL="575885">
              <a:spcBef>
                <a:spcPts val="1000"/>
              </a:spcBef>
              <a:spcAft>
                <a:spcPts val="0"/>
              </a:spcAft>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uppe 18"/>
          <p:cNvGrpSpPr/>
          <p:nvPr userDrawn="1"/>
        </p:nvGrpSpPr>
        <p:grpSpPr>
          <a:xfrm>
            <a:off x="-1969946" y="1736323"/>
            <a:ext cx="1830626" cy="2082157"/>
            <a:chOff x="-1969690" y="1736725"/>
            <a:chExt cx="1830388" cy="2082639"/>
          </a:xfrm>
        </p:grpSpPr>
        <p:sp>
          <p:nvSpPr>
            <p:cNvPr id="20" name="AutoShape 4"/>
            <p:cNvSpPr>
              <a:spLocks/>
            </p:cNvSpPr>
            <p:nvPr userDrawn="1"/>
          </p:nvSpPr>
          <p:spPr bwMode="gray">
            <a:xfrm>
              <a:off x="-1969690" y="1736725"/>
              <a:ext cx="1830388"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a:t>
              </a:r>
            </a:p>
            <a:p>
              <a:pPr marL="0" indent="0" algn="r" eaLnBrk="1" hangingPunct="1">
                <a:spcBef>
                  <a:spcPct val="0"/>
                </a:spcBef>
                <a:buFontTx/>
                <a:buNone/>
                <a:defRPr/>
              </a:pPr>
              <a:r>
                <a:rPr lang="da-DK" altLang="da-DK" sz="900" baseline="0" noProof="1">
                  <a:latin typeface="+mn-lt"/>
                  <a:cs typeface="Arial" charset="0"/>
                </a:rPr>
                <a:t>1. Niveau = Grøn bold 21 pkt</a:t>
              </a:r>
              <a:br>
                <a:rPr lang="da-DK" altLang="da-DK" sz="900" baseline="0" noProof="1">
                  <a:latin typeface="+mn-lt"/>
                  <a:cs typeface="Arial" charset="0"/>
                </a:rPr>
              </a:br>
              <a:r>
                <a:rPr lang="da-DK" altLang="da-DK" sz="900" baseline="0" noProof="1">
                  <a:latin typeface="+mn-lt"/>
                  <a:cs typeface="Arial" charset="0"/>
                </a:rPr>
                <a:t>2. Niveau = Grå bold 18 pkt</a:t>
              </a:r>
              <a:br>
                <a:rPr lang="da-DK" altLang="da-DK" sz="900" baseline="0" noProof="1">
                  <a:latin typeface="+mn-lt"/>
                  <a:cs typeface="Arial" charset="0"/>
                </a:rPr>
              </a:br>
              <a:r>
                <a:rPr lang="da-DK" altLang="da-DK" sz="900" baseline="0" noProof="1">
                  <a:latin typeface="+mn-lt"/>
                  <a:cs typeface="Arial" charset="0"/>
                </a:rPr>
                <a:t>3. Niveau = Grå regular 18 pkt</a:t>
              </a:r>
            </a:p>
            <a:p>
              <a:pPr marL="0" indent="0" algn="r" eaLnBrk="1" hangingPunct="1">
                <a:spcBef>
                  <a:spcPct val="0"/>
                </a:spcBef>
                <a:buFontTx/>
                <a:buNone/>
                <a:defRPr/>
              </a:pPr>
              <a:r>
                <a:rPr lang="da-DK" altLang="da-DK" sz="900" baseline="0" noProof="1">
                  <a:latin typeface="+mn-lt"/>
                  <a:cs typeface="Arial" charset="0"/>
                </a:rPr>
                <a:t>4. Niveau = Punktliste 14 pkt</a:t>
              </a:r>
              <a:br>
                <a:rPr lang="da-DK" altLang="da-DK" sz="900" baseline="0" noProof="1">
                  <a:latin typeface="+mn-lt"/>
                  <a:cs typeface="Arial" charset="0"/>
                </a:rPr>
              </a:br>
              <a:r>
                <a:rPr lang="da-DK" altLang="da-DK" sz="900" baseline="0" noProof="1">
                  <a:latin typeface="+mn-lt"/>
                  <a:cs typeface="Arial" charset="0"/>
                </a:rPr>
                <a:t>5. Niveau = Punktliste 14 pkt</a:t>
              </a:r>
              <a:endParaRPr lang="da-DK" altLang="da-DK" sz="900" noProof="1">
                <a:latin typeface="+mn-lt"/>
                <a:cs typeface="Arial" charset="0"/>
              </a:endParaRPr>
            </a:p>
            <a:p>
              <a:pPr algn="r" eaLnBrk="1" hangingPunct="1">
                <a:spcBef>
                  <a:spcPct val="0"/>
                </a:spcBef>
                <a:buFontTx/>
                <a:buNone/>
                <a:defRPr/>
              </a:pPr>
              <a:endParaRPr lang="da-DK" altLang="da-DK" sz="900" noProof="1">
                <a:latin typeface="+mn-lt"/>
                <a:cs typeface="Arial" charset="0"/>
              </a:endParaRPr>
            </a:p>
            <a:p>
              <a:pPr algn="r" eaLnBrk="1" hangingPunct="1">
                <a:spcBef>
                  <a:spcPct val="0"/>
                </a:spcBef>
                <a:buFontTx/>
                <a:buNone/>
                <a:defRPr/>
              </a:pPr>
              <a:r>
                <a:rPr lang="da-DK" altLang="da-DK" sz="900" noProof="1">
                  <a:latin typeface="+mn-lt"/>
                  <a:cs typeface="Arial" charset="0"/>
                </a:rPr>
                <a:t>For at få korrekt typografi /punktopstilling</a:t>
              </a:r>
              <a:br>
                <a:rPr lang="da-DK" altLang="da-DK" sz="900" noProof="1">
                  <a:latin typeface="+mn-lt"/>
                  <a:cs typeface="Arial" charset="0"/>
                </a:rPr>
              </a:br>
              <a:r>
                <a:rPr lang="da-DK" altLang="da-DK" sz="900" noProof="1">
                  <a:latin typeface="+mn-lt"/>
                  <a:cs typeface="Arial" charset="0"/>
                </a:rPr>
                <a:t>brug </a:t>
              </a:r>
              <a:r>
                <a:rPr lang="da-DK" altLang="da-DK" sz="900" b="1" noProof="1">
                  <a:latin typeface="+mn-lt"/>
                  <a:cs typeface="Arial" charset="0"/>
                </a:rPr>
                <a:t>‘Forøg listeniveau’</a:t>
              </a:r>
            </a:p>
            <a:p>
              <a:pPr algn="r" eaLnBrk="1" hangingPunct="1">
                <a:spcBef>
                  <a:spcPct val="0"/>
                </a:spcBef>
                <a:buFontTx/>
                <a:buNone/>
                <a:defRPr/>
              </a:pPr>
              <a:endParaRPr lang="da-DK" altLang="da-DK" sz="1400" noProof="1">
                <a:latin typeface="+mn-lt"/>
                <a:cs typeface="Arial" charset="0"/>
              </a:endParaRPr>
            </a:p>
            <a:p>
              <a:pPr algn="r" eaLnBrk="1" hangingPunct="1">
                <a:spcBef>
                  <a:spcPct val="0"/>
                </a:spcBef>
                <a:buFontTx/>
                <a:buNone/>
                <a:defRPr/>
              </a:pPr>
              <a:r>
                <a:rPr lang="da-DK" altLang="da-DK" sz="900" noProof="1">
                  <a:latin typeface="+mn-lt"/>
                  <a:cs typeface="Arial" charset="0"/>
                </a:rPr>
                <a:t>For at komme tilbage, brug </a:t>
              </a:r>
              <a:r>
                <a:rPr lang="da-DK" altLang="da-DK" sz="900" b="1" noProof="1">
                  <a:latin typeface="+mn-lt"/>
                  <a:cs typeface="Arial" charset="0"/>
                </a:rPr>
                <a:t>‘Formindsk listeniveau’</a:t>
              </a:r>
            </a:p>
            <a:p>
              <a:pPr algn="r" eaLnBrk="1" hangingPunct="1">
                <a:spcBef>
                  <a:spcPct val="0"/>
                </a:spcBef>
                <a:buFontTx/>
                <a:buNone/>
                <a:defRPr/>
              </a:pPr>
              <a:endParaRPr lang="da-DK" altLang="da-DK" sz="900" noProof="1">
                <a:latin typeface="+mn-lt"/>
                <a:cs typeface="Arial" charset="0"/>
              </a:endParaRPr>
            </a:p>
          </p:txBody>
        </p:sp>
        <p:pic>
          <p:nvPicPr>
            <p:cNvPr id="2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852" y="311470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43"/>
            <p:cNvSpPr/>
            <p:nvPr userDrawn="1"/>
          </p:nvSpPr>
          <p:spPr>
            <a:xfrm>
              <a:off x="-374252" y="311470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452" y="3609814"/>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45"/>
            <p:cNvSpPr/>
            <p:nvPr userDrawn="1"/>
          </p:nvSpPr>
          <p:spPr>
            <a:xfrm>
              <a:off x="-358377" y="3609814"/>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5" name="Rounded Rectangle 46"/>
            <p:cNvSpPr/>
            <p:nvPr userDrawn="1"/>
          </p:nvSpPr>
          <p:spPr>
            <a:xfrm>
              <a:off x="-572690" y="3612989"/>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Tree>
    <p:extLst>
      <p:ext uri="{BB962C8B-B14F-4D97-AF65-F5344CB8AC3E}">
        <p14:creationId xmlns:p14="http://schemas.microsoft.com/office/powerpoint/2010/main" val="3666310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3" name="Rektangel 12"/>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chemeClr val="tx1"/>
              </a:solidFill>
            </a:endParaRPr>
          </a:p>
        </p:txBody>
      </p:sp>
      <p:sp>
        <p:nvSpPr>
          <p:cNvPr id="14" name="SD_ART_Logos"/>
          <p:cNvSpPr/>
          <p:nvPr userDrawn="1"/>
        </p:nvSpPr>
        <p:spPr>
          <a:xfrm>
            <a:off x="5184206" y="593862"/>
            <a:ext cx="6493783" cy="4678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chemeClr val="tx1"/>
              </a:solidFill>
            </a:endParaRPr>
          </a:p>
        </p:txBody>
      </p:sp>
      <p:pic>
        <p:nvPicPr>
          <p:cNvPr id="17" name="SD_ART_Logos_bmkArt">
            <a:extLst>
              <a:ext uri="{FF2B5EF4-FFF2-40B4-BE49-F238E27FC236}">
                <a16:creationId xmlns:a16="http://schemas.microsoft.com/office/drawing/2014/main" id="{27174FC5-B1CF-47D4-AF2D-72192D438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4206" y="593863"/>
            <a:ext cx="6493783" cy="468815"/>
          </a:xfrm>
          <a:prstGeom prst="rect">
            <a:avLst/>
          </a:prstGeom>
        </p:spPr>
      </p:pic>
      <p:sp>
        <p:nvSpPr>
          <p:cNvPr id="3" name="Undertitel 2"/>
          <p:cNvSpPr>
            <a:spLocks noGrp="1"/>
          </p:cNvSpPr>
          <p:nvPr>
            <p:ph type="subTitle" idx="1"/>
          </p:nvPr>
        </p:nvSpPr>
        <p:spPr>
          <a:xfrm>
            <a:off x="538233" y="3742294"/>
            <a:ext cx="11112358" cy="442616"/>
          </a:xfrm>
        </p:spPr>
        <p:txBody>
          <a:bodyPr/>
          <a:lstStyle>
            <a:lvl1pPr marL="0" indent="0" algn="l">
              <a:buNone/>
              <a:defRPr>
                <a:solidFill>
                  <a:schemeClr val="tx2"/>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da-DK" dirty="0"/>
              <a:t>Klik for at redigere undertiteltypografien i masteren</a:t>
            </a:r>
          </a:p>
        </p:txBody>
      </p:sp>
      <p:sp>
        <p:nvSpPr>
          <p:cNvPr id="7" name="Pladsholder til diasnummer 6"/>
          <p:cNvSpPr>
            <a:spLocks noGrp="1"/>
          </p:cNvSpPr>
          <p:nvPr>
            <p:ph type="sldNum" sz="quarter" idx="10"/>
          </p:nvPr>
        </p:nvSpPr>
        <p:spPr/>
        <p:txBody>
          <a:bodyPr/>
          <a:lstStyle/>
          <a:p>
            <a:fld id="{667EC89C-17A0-4E64-A6D2-B825673CEEDF}" type="slidenum">
              <a:rPr lang="da-DK" smtClean="0"/>
              <a:pPr/>
              <a:t>‹nr.›</a:t>
            </a:fld>
            <a:endParaRPr lang="da-DK" dirty="0"/>
          </a:p>
        </p:txBody>
      </p:sp>
      <p:cxnSp>
        <p:nvCxnSpPr>
          <p:cNvPr id="6" name="Lige forbindelse 5"/>
          <p:cNvCxnSpPr/>
          <p:nvPr userDrawn="1"/>
        </p:nvCxnSpPr>
        <p:spPr>
          <a:xfrm>
            <a:off x="538233" y="3429112"/>
            <a:ext cx="111123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D_FLD_PresentationTitle"/>
          <p:cNvSpPr/>
          <p:nvPr userDrawn="1"/>
        </p:nvSpPr>
        <p:spPr>
          <a:xfrm>
            <a:off x="504361" y="2027716"/>
            <a:ext cx="11130722" cy="1046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defTabSz="1218926" rtl="0" eaLnBrk="1" latinLnBrk="0" hangingPunct="1">
              <a:lnSpc>
                <a:spcPct val="91000"/>
              </a:lnSpc>
              <a:spcBef>
                <a:spcPct val="0"/>
              </a:spcBef>
              <a:buNone/>
            </a:pPr>
            <a:r>
              <a:rPr lang="da-DK" sz="3599" b="1" kern="1200" noProof="0">
                <a:solidFill>
                  <a:schemeClr val="bg2"/>
                </a:solidFill>
                <a:latin typeface="+mj-lt"/>
                <a:ea typeface="+mj-ea"/>
                <a:cs typeface="+mj-cs"/>
              </a:rPr>
              <a:t>Den nye ferielov</a:t>
            </a:r>
            <a:endParaRPr lang="da-DK" sz="3599" b="1" kern="1200" noProof="0" dirty="0">
              <a:solidFill>
                <a:schemeClr val="bg2"/>
              </a:solidFill>
              <a:latin typeface="+mj-lt"/>
              <a:ea typeface="+mj-ea"/>
              <a:cs typeface="+mj-cs"/>
            </a:endParaRPr>
          </a:p>
        </p:txBody>
      </p:sp>
      <p:sp>
        <p:nvSpPr>
          <p:cNvPr id="8" name="SD_FLD_DocumentDate"/>
          <p:cNvSpPr/>
          <p:nvPr userDrawn="1"/>
        </p:nvSpPr>
        <p:spPr>
          <a:xfrm>
            <a:off x="8985948" y="3446680"/>
            <a:ext cx="2664644" cy="296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algn="r" defTabSz="1218926" rtl="0" eaLnBrk="1" latinLnBrk="0" hangingPunct="1">
              <a:lnSpc>
                <a:spcPct val="110000"/>
              </a:lnSpc>
            </a:pPr>
            <a:endParaRPr lang="da-DK" sz="1300" kern="1200" noProof="0" dirty="0">
              <a:solidFill>
                <a:schemeClr val="tx1"/>
              </a:solidFill>
              <a:latin typeface="+mn-lt"/>
              <a:ea typeface="+mn-ea"/>
              <a:cs typeface="+mn-cs"/>
            </a:endParaRPr>
          </a:p>
        </p:txBody>
      </p:sp>
      <p:sp>
        <p:nvSpPr>
          <p:cNvPr id="12" name="Pladsholder til billede 11"/>
          <p:cNvSpPr>
            <a:spLocks noGrp="1"/>
          </p:cNvSpPr>
          <p:nvPr>
            <p:ph type="pic" sz="quarter" idx="11" hasCustomPrompt="1"/>
          </p:nvPr>
        </p:nvSpPr>
        <p:spPr>
          <a:xfrm>
            <a:off x="538233" y="4436879"/>
            <a:ext cx="11112358" cy="1954623"/>
          </a:xfrm>
        </p:spPr>
        <p:txBody>
          <a:bodyPr/>
          <a:lstStyle>
            <a:lvl1pPr marL="0" indent="0" algn="ctr">
              <a:buNone/>
              <a:defRPr b="0">
                <a:solidFill>
                  <a:schemeClr val="tx1"/>
                </a:solidFill>
              </a:defRPr>
            </a:lvl1pPr>
          </a:lstStyle>
          <a:p>
            <a:r>
              <a:rPr lang="da-DK" noProof="0" dirty="0"/>
              <a:t>Klik på pladsholderen og indsæt billede via </a:t>
            </a:r>
            <a:r>
              <a:rPr lang="da-DK" noProof="0" dirty="0" err="1"/>
              <a:t>ImageShopper</a:t>
            </a:r>
            <a:endParaRPr lang="da-DK" noProof="0" dirty="0"/>
          </a:p>
        </p:txBody>
      </p:sp>
    </p:spTree>
    <p:extLst>
      <p:ext uri="{BB962C8B-B14F-4D97-AF65-F5344CB8AC3E}">
        <p14:creationId xmlns:p14="http://schemas.microsoft.com/office/powerpoint/2010/main" val="2731573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ellem fors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 y="0"/>
            <a:ext cx="12192797" cy="6858000"/>
          </a:xfrm>
          <a:prstGeom prst="rect">
            <a:avLst/>
          </a:prstGeom>
        </p:spPr>
      </p:pic>
      <p:sp>
        <p:nvSpPr>
          <p:cNvPr id="13" name="Rektangel 12"/>
          <p:cNvSpPr/>
          <p:nvPr userDrawn="1"/>
        </p:nvSpPr>
        <p:spPr>
          <a:xfrm>
            <a:off x="-1" y="0"/>
            <a:ext cx="1219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chemeClr val="tx1"/>
              </a:solidFill>
            </a:endParaRPr>
          </a:p>
        </p:txBody>
      </p:sp>
      <p:sp>
        <p:nvSpPr>
          <p:cNvPr id="3" name="Undertitel 2"/>
          <p:cNvSpPr>
            <a:spLocks noGrp="1"/>
          </p:cNvSpPr>
          <p:nvPr>
            <p:ph type="subTitle" idx="1"/>
          </p:nvPr>
        </p:nvSpPr>
        <p:spPr>
          <a:xfrm>
            <a:off x="538233" y="3742294"/>
            <a:ext cx="11112358" cy="442616"/>
          </a:xfrm>
        </p:spPr>
        <p:txBody>
          <a:bodyPr/>
          <a:lstStyle>
            <a:lvl1pPr marL="0" indent="0" algn="l">
              <a:buNone/>
              <a:defRPr>
                <a:solidFill>
                  <a:schemeClr val="tx2"/>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da-DK" dirty="0"/>
              <a:t>Klik for at redigere undertiteltypografien i masteren</a:t>
            </a:r>
          </a:p>
        </p:txBody>
      </p:sp>
      <p:sp>
        <p:nvSpPr>
          <p:cNvPr id="7" name="Pladsholder til diasnummer 6"/>
          <p:cNvSpPr>
            <a:spLocks noGrp="1"/>
          </p:cNvSpPr>
          <p:nvPr>
            <p:ph type="sldNum" sz="quarter" idx="10"/>
          </p:nvPr>
        </p:nvSpPr>
        <p:spPr/>
        <p:txBody>
          <a:bodyPr/>
          <a:lstStyle/>
          <a:p>
            <a:fld id="{667EC89C-17A0-4E64-A6D2-B825673CEEDF}" type="slidenum">
              <a:rPr lang="da-DK" smtClean="0"/>
              <a:pPr/>
              <a:t>‹nr.›</a:t>
            </a:fld>
            <a:endParaRPr lang="da-DK" dirty="0"/>
          </a:p>
        </p:txBody>
      </p:sp>
      <p:sp>
        <p:nvSpPr>
          <p:cNvPr id="9" name="Text Placeholder 8"/>
          <p:cNvSpPr>
            <a:spLocks noGrp="1"/>
          </p:cNvSpPr>
          <p:nvPr>
            <p:ph type="body" sz="quarter" idx="12" hasCustomPrompt="1"/>
          </p:nvPr>
        </p:nvSpPr>
        <p:spPr>
          <a:xfrm>
            <a:off x="538233" y="3429112"/>
            <a:ext cx="11112358" cy="298731"/>
          </a:xfrm>
        </p:spPr>
        <p:txBody>
          <a:bodyPr anchor="ctr" anchorCtr="0"/>
          <a:lstStyle>
            <a:lvl1pPr marL="0" indent="0" algn="r" defTabSz="1218926" rtl="0" eaLnBrk="1" latinLnBrk="0" hangingPunct="1">
              <a:lnSpc>
                <a:spcPct val="110000"/>
              </a:lnSpc>
              <a:buNone/>
              <a:defRPr lang="en-US" sz="1300" b="0" kern="1200" dirty="0" smtClean="0">
                <a:solidFill>
                  <a:schemeClr val="tx1"/>
                </a:solidFill>
                <a:latin typeface="+mn-lt"/>
                <a:ea typeface="+mn-ea"/>
                <a:cs typeface="+mn-cs"/>
              </a:defRPr>
            </a:lvl1pPr>
          </a:lstStyle>
          <a:p>
            <a:pPr lvl="0"/>
            <a:r>
              <a:rPr lang="da-DK" noProof="0" dirty="0"/>
              <a:t>Klik for at indsætte dato eller anden tekst</a:t>
            </a:r>
          </a:p>
        </p:txBody>
      </p:sp>
      <p:cxnSp>
        <p:nvCxnSpPr>
          <p:cNvPr id="6" name="Lige forbindelse 5"/>
          <p:cNvCxnSpPr/>
          <p:nvPr userDrawn="1"/>
        </p:nvCxnSpPr>
        <p:spPr>
          <a:xfrm>
            <a:off x="538233" y="3429112"/>
            <a:ext cx="111123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dsholder til billede 11"/>
          <p:cNvSpPr>
            <a:spLocks noGrp="1"/>
          </p:cNvSpPr>
          <p:nvPr>
            <p:ph type="pic" sz="quarter" idx="11" hasCustomPrompt="1"/>
          </p:nvPr>
        </p:nvSpPr>
        <p:spPr>
          <a:xfrm>
            <a:off x="538233" y="4436879"/>
            <a:ext cx="11112358" cy="1954623"/>
          </a:xfrm>
        </p:spPr>
        <p:txBody>
          <a:bodyPr/>
          <a:lstStyle>
            <a:lvl1pPr marL="0" indent="0" algn="ctr">
              <a:buNone/>
              <a:defRPr b="0">
                <a:solidFill>
                  <a:schemeClr val="tx1"/>
                </a:solidFill>
              </a:defRPr>
            </a:lvl1pPr>
          </a:lstStyle>
          <a:p>
            <a:r>
              <a:rPr lang="da-DK" noProof="0" dirty="0"/>
              <a:t>Klik på pladsholderen og indsæt billede via </a:t>
            </a:r>
            <a:r>
              <a:rPr lang="da-DK" noProof="0" dirty="0" err="1"/>
              <a:t>ImageShopper</a:t>
            </a:r>
            <a:endParaRPr lang="da-DK" noProof="0" dirty="0"/>
          </a:p>
        </p:txBody>
      </p:sp>
      <p:sp>
        <p:nvSpPr>
          <p:cNvPr id="2" name="Title 1"/>
          <p:cNvSpPr>
            <a:spLocks noGrp="1"/>
          </p:cNvSpPr>
          <p:nvPr>
            <p:ph type="title" hasCustomPrompt="1"/>
          </p:nvPr>
        </p:nvSpPr>
        <p:spPr>
          <a:xfrm>
            <a:off x="504361" y="2037668"/>
            <a:ext cx="11112358" cy="1047357"/>
          </a:xfrm>
        </p:spPr>
        <p:txBody>
          <a:bodyPr anchor="b" anchorCtr="0"/>
          <a:lstStyle>
            <a:lvl1pPr marL="0" algn="l" defTabSz="1218926" rtl="0" eaLnBrk="1" latinLnBrk="0" hangingPunct="1">
              <a:lnSpc>
                <a:spcPct val="91000"/>
              </a:lnSpc>
              <a:spcBef>
                <a:spcPct val="0"/>
              </a:spcBef>
              <a:buNone/>
              <a:defRPr lang="da-DK" sz="3599" b="1" kern="1200" dirty="0">
                <a:solidFill>
                  <a:schemeClr val="bg2"/>
                </a:solidFill>
                <a:latin typeface="+mj-lt"/>
                <a:ea typeface="+mj-ea"/>
                <a:cs typeface="+mj-cs"/>
              </a:defRPr>
            </a:lvl1pPr>
          </a:lstStyle>
          <a:p>
            <a:r>
              <a:rPr lang="da-DK" noProof="0" dirty="0"/>
              <a:t>Klik for at indsætte overskrift</a:t>
            </a:r>
          </a:p>
        </p:txBody>
      </p:sp>
      <p:sp>
        <p:nvSpPr>
          <p:cNvPr id="23" name="SD_ART_Logos"/>
          <p:cNvSpPr/>
          <p:nvPr userDrawn="1"/>
        </p:nvSpPr>
        <p:spPr>
          <a:xfrm>
            <a:off x="5184206" y="593862"/>
            <a:ext cx="6493783" cy="4678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chemeClr val="tx1"/>
              </a:solidFill>
            </a:endParaRPr>
          </a:p>
        </p:txBody>
      </p:sp>
      <p:pic>
        <p:nvPicPr>
          <p:cNvPr id="17" name="SD_ART_Logos_bmkArt">
            <a:extLst>
              <a:ext uri="{FF2B5EF4-FFF2-40B4-BE49-F238E27FC236}">
                <a16:creationId xmlns:a16="http://schemas.microsoft.com/office/drawing/2014/main" id="{3DBD7CF6-C79D-4E91-B6E0-E2CFA5E41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206" y="593863"/>
            <a:ext cx="6493783" cy="468815"/>
          </a:xfrm>
          <a:prstGeom prst="rect">
            <a:avLst/>
          </a:prstGeom>
        </p:spPr>
      </p:pic>
    </p:spTree>
    <p:extLst>
      <p:ext uri="{BB962C8B-B14F-4D97-AF65-F5344CB8AC3E}">
        <p14:creationId xmlns:p14="http://schemas.microsoft.com/office/powerpoint/2010/main" val="3754614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Overskrift og 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3" name="Pladsholder til indhold 2"/>
          <p:cNvSpPr>
            <a:spLocks noGrp="1"/>
          </p:cNvSpPr>
          <p:nvPr>
            <p:ph idx="1" hasCustomPrompt="1"/>
          </p:nvPr>
        </p:nvSpPr>
        <p:spPr/>
        <p:txBody>
          <a:bodyPr/>
          <a:lstStyle>
            <a:lvl1pPr>
              <a:defRPr/>
            </a:lvl1pPr>
          </a:lstStyle>
          <a:p>
            <a:pPr lvl="0"/>
            <a:r>
              <a:rPr lang="da-DK" dirty="0"/>
              <a:t>Indsæt graf, billede etc. via menuen ’ATP’ eller indsæt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iasnummer 6"/>
          <p:cNvSpPr>
            <a:spLocks noGrp="1"/>
          </p:cNvSpPr>
          <p:nvPr>
            <p:ph type="sldNum" sz="quarter" idx="10"/>
          </p:nvPr>
        </p:nvSpPr>
        <p:spPr/>
        <p:txBody>
          <a:bodyPr/>
          <a:lstStyle/>
          <a:p>
            <a:fld id="{667EC89C-17A0-4E64-A6D2-B825673CEEDF}" type="slidenum">
              <a:rPr lang="da-DK" smtClean="0"/>
              <a:pPr/>
              <a:t>‹nr.›</a:t>
            </a:fld>
            <a:endParaRPr lang="da-DK" dirty="0"/>
          </a:p>
        </p:txBody>
      </p:sp>
      <p:sp>
        <p:nvSpPr>
          <p:cNvPr id="5" name="AutoShape 4"/>
          <p:cNvSpPr>
            <a:spLocks/>
          </p:cNvSpPr>
          <p:nvPr userDrawn="1"/>
        </p:nvSpPr>
        <p:spPr bwMode="gray">
          <a:xfrm>
            <a:off x="-2258016" y="1736322"/>
            <a:ext cx="2142517"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 </a:t>
            </a:r>
          </a:p>
          <a:p>
            <a:pPr marL="0" indent="0" algn="r" eaLnBrk="1" hangingPunct="1">
              <a:spcBef>
                <a:spcPct val="0"/>
              </a:spcBef>
              <a:buFontTx/>
              <a:buNone/>
              <a:defRPr/>
            </a:pPr>
            <a:r>
              <a:rPr lang="da-DK" altLang="da-DK" sz="900" baseline="0" noProof="1">
                <a:latin typeface="+mn-lt"/>
                <a:cs typeface="Arial" charset="0"/>
              </a:rPr>
              <a:t>1. Niveau = Punktliste Grøn bold 21 pkt</a:t>
            </a:r>
            <a:br>
              <a:rPr lang="da-DK" altLang="da-DK" sz="900" baseline="0" noProof="1">
                <a:latin typeface="+mn-lt"/>
                <a:cs typeface="Arial" charset="0"/>
              </a:rPr>
            </a:br>
            <a:r>
              <a:rPr lang="da-DK" altLang="da-DK" sz="900" baseline="0" noProof="1">
                <a:latin typeface="+mn-lt"/>
                <a:cs typeface="Arial" charset="0"/>
              </a:rPr>
              <a:t>2. Niveau = Punktliste Sort bold 18 pkt</a:t>
            </a:r>
            <a:br>
              <a:rPr lang="da-DK" altLang="da-DK" sz="900" baseline="0" noProof="1">
                <a:latin typeface="+mn-lt"/>
                <a:cs typeface="Arial" charset="0"/>
              </a:rPr>
            </a:br>
            <a:r>
              <a:rPr lang="da-DK" altLang="da-DK" sz="900" baseline="0" noProof="1">
                <a:latin typeface="+mn-lt"/>
                <a:cs typeface="Arial" charset="0"/>
              </a:rPr>
              <a:t>3.- 5. Niveau = </a:t>
            </a:r>
            <a:r>
              <a:rPr lang="da-DK" altLang="da-DK" sz="900" kern="1200" baseline="0" noProof="1">
                <a:solidFill>
                  <a:schemeClr val="tx1"/>
                </a:solidFill>
                <a:latin typeface="Arial" charset="0"/>
                <a:ea typeface="+mn-ea"/>
                <a:cs typeface="Arial" charset="0"/>
              </a:rPr>
              <a:t>Punktliste </a:t>
            </a:r>
            <a:r>
              <a:rPr lang="da-DK" altLang="da-DK" sz="900" baseline="0" noProof="1">
                <a:latin typeface="+mn-lt"/>
                <a:cs typeface="Arial" charset="0"/>
              </a:rPr>
              <a:t>Grå </a:t>
            </a:r>
            <a:r>
              <a:rPr lang="da-DK" altLang="da-DK" sz="900" kern="1200" baseline="0" noProof="1">
                <a:solidFill>
                  <a:schemeClr val="tx1"/>
                </a:solidFill>
                <a:latin typeface="Arial" charset="0"/>
                <a:ea typeface="+mn-ea"/>
                <a:cs typeface="Arial" charset="0"/>
              </a:rPr>
              <a:t>14 pkt</a:t>
            </a:r>
            <a:endParaRPr lang="da-DK" altLang="da-DK" sz="900" noProof="1">
              <a:latin typeface="+mn-lt"/>
              <a:cs typeface="Arial" charset="0"/>
            </a:endParaRPr>
          </a:p>
        </p:txBody>
      </p:sp>
    </p:spTree>
    <p:extLst>
      <p:ext uri="{BB962C8B-B14F-4D97-AF65-F5344CB8AC3E}">
        <p14:creationId xmlns:p14="http://schemas.microsoft.com/office/powerpoint/2010/main" val="3572867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Overskrift og 2 punktlis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3" name="Pladsholder til indhold 2"/>
          <p:cNvSpPr>
            <a:spLocks noGrp="1"/>
          </p:cNvSpPr>
          <p:nvPr>
            <p:ph sz="half" idx="1" hasCustomPrompt="1"/>
          </p:nvPr>
        </p:nvSpPr>
        <p:spPr>
          <a:xfrm>
            <a:off x="538234" y="1736322"/>
            <a:ext cx="5196563" cy="4389841"/>
          </a:xfrm>
        </p:spPr>
        <p:txBody>
          <a:bodyPr/>
          <a:lstStyle>
            <a:lvl1pPr>
              <a:defRPr sz="2100"/>
            </a:lvl1pPr>
            <a:lvl2pPr>
              <a:defRPr sz="1800"/>
            </a:lvl2pPr>
            <a:lvl3pPr>
              <a:defRPr sz="1400"/>
            </a:lvl3pPr>
            <a:lvl4pPr>
              <a:defRPr sz="1400"/>
            </a:lvl4pPr>
            <a:lvl5pPr>
              <a:defRPr sz="1400"/>
            </a:lvl5pPr>
            <a:lvl6pPr>
              <a:defRPr sz="2400"/>
            </a:lvl6pPr>
            <a:lvl7pPr>
              <a:defRPr sz="2400"/>
            </a:lvl7pPr>
            <a:lvl8pPr>
              <a:defRPr sz="2400"/>
            </a:lvl8pPr>
            <a:lvl9pPr>
              <a:defRPr sz="2400"/>
            </a:lvl9pPr>
          </a:lstStyle>
          <a:p>
            <a:pPr lvl="0"/>
            <a:r>
              <a:rPr lang="da-DK" dirty="0"/>
              <a:t>Indsæt graf, billede etc. via menuen ’ATP’ eller indsæt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hasCustomPrompt="1"/>
          </p:nvPr>
        </p:nvSpPr>
        <p:spPr>
          <a:xfrm>
            <a:off x="6455615" y="1736322"/>
            <a:ext cx="5194977" cy="4389841"/>
          </a:xfrm>
        </p:spPr>
        <p:txBody>
          <a:bodyPr/>
          <a:lstStyle>
            <a:lvl1pPr marL="449910" marR="0" indent="-449910" algn="l" defTabSz="1218926" rtl="0" eaLnBrk="1" fontAlgn="auto" latinLnBrk="0" hangingPunct="1">
              <a:lnSpc>
                <a:spcPct val="91000"/>
              </a:lnSpc>
              <a:spcBef>
                <a:spcPts val="1000"/>
              </a:spcBef>
              <a:spcAft>
                <a:spcPts val="0"/>
              </a:spcAft>
              <a:buClrTx/>
              <a:buSzPct val="110000"/>
              <a:buFont typeface="Arial" panose="020B0604020202020204" pitchFamily="34" charset="0"/>
              <a:buChar char="●"/>
              <a:tabLst/>
              <a:defRPr sz="2100"/>
            </a:lvl1pPr>
            <a:lvl2pPr>
              <a:defRPr sz="1800"/>
            </a:lvl2pPr>
            <a:lvl3pPr>
              <a:defRPr sz="1400"/>
            </a:lvl3pPr>
            <a:lvl4pPr>
              <a:defRPr sz="1400"/>
            </a:lvl4pPr>
            <a:lvl5pPr>
              <a:defRPr sz="1400"/>
            </a:lvl5pPr>
            <a:lvl6pPr>
              <a:defRPr sz="2400"/>
            </a:lvl6pPr>
            <a:lvl7pPr>
              <a:defRPr sz="2400"/>
            </a:lvl7pPr>
            <a:lvl8pPr>
              <a:defRPr sz="2400"/>
            </a:lvl8pPr>
            <a:lvl9pPr>
              <a:defRPr sz="2400"/>
            </a:lvl9pPr>
          </a:lstStyle>
          <a:p>
            <a:pPr marL="449910" marR="0" lvl="0" indent="-449910" algn="l" defTabSz="1218926" rtl="0" eaLnBrk="1" fontAlgn="auto" latinLnBrk="0" hangingPunct="1">
              <a:lnSpc>
                <a:spcPct val="91000"/>
              </a:lnSpc>
              <a:spcBef>
                <a:spcPts val="1000"/>
              </a:spcBef>
              <a:spcAft>
                <a:spcPts val="0"/>
              </a:spcAft>
              <a:buClrTx/>
              <a:buSzPct val="110000"/>
              <a:buFont typeface="Arial" panose="020B0604020202020204" pitchFamily="34" charset="0"/>
              <a:buChar char="●"/>
              <a:tabLst/>
              <a:defRPr/>
            </a:pPr>
            <a:r>
              <a:rPr lang="da-DK" dirty="0"/>
              <a:t>Indsæt graf, billede etc. via menuen ’ATP’ eller indsæt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diasnummer 8"/>
          <p:cNvSpPr>
            <a:spLocks noGrp="1"/>
          </p:cNvSpPr>
          <p:nvPr>
            <p:ph type="sldNum" sz="quarter" idx="10"/>
          </p:nvPr>
        </p:nvSpPr>
        <p:spPr/>
        <p:txBody>
          <a:bodyPr/>
          <a:lstStyle/>
          <a:p>
            <a:fld id="{667EC89C-17A0-4E64-A6D2-B825673CEEDF}" type="slidenum">
              <a:rPr lang="da-DK" smtClean="0"/>
              <a:pPr/>
              <a:t>‹nr.›</a:t>
            </a:fld>
            <a:endParaRPr lang="da-DK" dirty="0"/>
          </a:p>
        </p:txBody>
      </p:sp>
      <p:sp>
        <p:nvSpPr>
          <p:cNvPr id="6" name="AutoShape 4"/>
          <p:cNvSpPr>
            <a:spLocks/>
          </p:cNvSpPr>
          <p:nvPr userDrawn="1"/>
        </p:nvSpPr>
        <p:spPr bwMode="gray">
          <a:xfrm>
            <a:off x="-2258016" y="1736322"/>
            <a:ext cx="2142517"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 </a:t>
            </a:r>
          </a:p>
          <a:p>
            <a:pPr marL="0" indent="0" algn="r" eaLnBrk="1" hangingPunct="1">
              <a:spcBef>
                <a:spcPct val="0"/>
              </a:spcBef>
              <a:buFontTx/>
              <a:buNone/>
              <a:defRPr/>
            </a:pPr>
            <a:r>
              <a:rPr lang="da-DK" altLang="da-DK" sz="900" baseline="0" noProof="1">
                <a:latin typeface="+mn-lt"/>
                <a:cs typeface="Arial" charset="0"/>
              </a:rPr>
              <a:t>1. Niveau = Punktliste Grøn bold 21 pkt</a:t>
            </a:r>
            <a:br>
              <a:rPr lang="da-DK" altLang="da-DK" sz="900" baseline="0" noProof="1">
                <a:latin typeface="+mn-lt"/>
                <a:cs typeface="Arial" charset="0"/>
              </a:rPr>
            </a:br>
            <a:r>
              <a:rPr lang="da-DK" altLang="da-DK" sz="900" baseline="0" noProof="1">
                <a:latin typeface="+mn-lt"/>
                <a:cs typeface="Arial" charset="0"/>
              </a:rPr>
              <a:t>2. Niveau = Punktliste Sort bold 18 pkt</a:t>
            </a:r>
            <a:br>
              <a:rPr lang="da-DK" altLang="da-DK" sz="900" baseline="0" noProof="1">
                <a:latin typeface="+mn-lt"/>
                <a:cs typeface="Arial" charset="0"/>
              </a:rPr>
            </a:br>
            <a:r>
              <a:rPr lang="da-DK" altLang="da-DK" sz="900" baseline="0" noProof="1">
                <a:latin typeface="+mn-lt"/>
                <a:cs typeface="Arial" charset="0"/>
              </a:rPr>
              <a:t>3.- 5. Niveau = </a:t>
            </a:r>
            <a:r>
              <a:rPr lang="da-DK" altLang="da-DK" sz="900" kern="1200" baseline="0" noProof="1">
                <a:solidFill>
                  <a:schemeClr val="tx1"/>
                </a:solidFill>
                <a:latin typeface="Arial" charset="0"/>
                <a:ea typeface="+mn-ea"/>
                <a:cs typeface="Arial" charset="0"/>
              </a:rPr>
              <a:t>Punktliste </a:t>
            </a:r>
            <a:r>
              <a:rPr lang="da-DK" altLang="da-DK" sz="900" baseline="0" noProof="1">
                <a:latin typeface="+mn-lt"/>
                <a:cs typeface="Arial" charset="0"/>
              </a:rPr>
              <a:t>Grå </a:t>
            </a:r>
            <a:r>
              <a:rPr lang="da-DK" altLang="da-DK" sz="900" kern="1200" baseline="0" noProof="1">
                <a:solidFill>
                  <a:schemeClr val="tx1"/>
                </a:solidFill>
                <a:latin typeface="Arial" charset="0"/>
                <a:ea typeface="+mn-ea"/>
                <a:cs typeface="Arial" charset="0"/>
              </a:rPr>
              <a:t>14 pkt</a:t>
            </a:r>
            <a:endParaRPr lang="da-DK" altLang="da-DK" sz="900" noProof="1">
              <a:latin typeface="+mn-lt"/>
              <a:cs typeface="Arial" charset="0"/>
            </a:endParaRPr>
          </a:p>
        </p:txBody>
      </p:sp>
    </p:spTree>
    <p:extLst>
      <p:ext uri="{BB962C8B-B14F-4D97-AF65-F5344CB8AC3E}">
        <p14:creationId xmlns:p14="http://schemas.microsoft.com/office/powerpoint/2010/main" val="12580580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og billede/graf/etc">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5" name="Pladsholder til tekst 2"/>
          <p:cNvSpPr>
            <a:spLocks noGrp="1"/>
          </p:cNvSpPr>
          <p:nvPr>
            <p:ph type="body" sz="quarter" idx="11"/>
          </p:nvPr>
        </p:nvSpPr>
        <p:spPr>
          <a:xfrm>
            <a:off x="538234" y="1736323"/>
            <a:ext cx="5196563" cy="4391596"/>
          </a:xfrm>
        </p:spPr>
        <p:txBody>
          <a:bodyPr/>
          <a:lstStyle>
            <a:lvl1pPr marL="0" indent="0">
              <a:spcBef>
                <a:spcPts val="0"/>
              </a:spcBef>
              <a:buFontTx/>
              <a:buNone/>
              <a:defRPr sz="2100"/>
            </a:lvl1pPr>
            <a:lvl2pPr marL="0" indent="0">
              <a:spcBef>
                <a:spcPts val="0"/>
              </a:spcBef>
              <a:buFontTx/>
              <a:buNone/>
              <a:defRPr>
                <a:solidFill>
                  <a:schemeClr val="tx1"/>
                </a:solidFill>
              </a:defRPr>
            </a:lvl2pPr>
            <a:lvl3pPr marL="0" indent="0">
              <a:spcBef>
                <a:spcPts val="0"/>
              </a:spcBef>
              <a:buFontTx/>
              <a:buNone/>
              <a:defRPr sz="1800"/>
            </a:lvl3pPr>
            <a:lvl4pPr marL="287942">
              <a:spcBef>
                <a:spcPts val="1000"/>
              </a:spcBef>
              <a:spcAft>
                <a:spcPts val="0"/>
              </a:spcAft>
              <a:defRPr sz="1400"/>
            </a:lvl4pPr>
            <a:lvl5pPr marL="575885">
              <a:spcBef>
                <a:spcPts val="1000"/>
              </a:spcBef>
              <a:spcAft>
                <a:spcPts val="0"/>
              </a:spcAft>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indhold 3"/>
          <p:cNvSpPr>
            <a:spLocks noGrp="1"/>
          </p:cNvSpPr>
          <p:nvPr>
            <p:ph sz="quarter" idx="12" hasCustomPrompt="1"/>
          </p:nvPr>
        </p:nvSpPr>
        <p:spPr>
          <a:xfrm>
            <a:off x="6455614" y="1736323"/>
            <a:ext cx="5194977" cy="4391595"/>
          </a:xfrm>
        </p:spPr>
        <p:txBody>
          <a:bodyPr/>
          <a:lstStyle>
            <a:lvl1pPr>
              <a:defRPr/>
            </a:lvl1pPr>
          </a:lstStyle>
          <a:p>
            <a:pPr lvl="0"/>
            <a:r>
              <a:rPr lang="da-DK" dirty="0"/>
              <a:t>Indsæt graf, billede etc. via menuen ’ATP’ eller indsæt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0"/>
          </p:nvPr>
        </p:nvSpPr>
        <p:spPr/>
        <p:txBody>
          <a:bodyPr/>
          <a:lstStyle/>
          <a:p>
            <a:fld id="{667EC89C-17A0-4E64-A6D2-B825673CEEDF}" type="slidenum">
              <a:rPr lang="da-DK" smtClean="0"/>
              <a:pPr/>
              <a:t>‹nr.›</a:t>
            </a:fld>
            <a:endParaRPr lang="da-DK" dirty="0"/>
          </a:p>
        </p:txBody>
      </p:sp>
      <p:grpSp>
        <p:nvGrpSpPr>
          <p:cNvPr id="4" name="Gruppe 3"/>
          <p:cNvGrpSpPr/>
          <p:nvPr userDrawn="1"/>
        </p:nvGrpSpPr>
        <p:grpSpPr>
          <a:xfrm>
            <a:off x="-1969946" y="1736323"/>
            <a:ext cx="1830626" cy="2082157"/>
            <a:chOff x="-1969690" y="1736725"/>
            <a:chExt cx="1830388" cy="2082639"/>
          </a:xfrm>
        </p:grpSpPr>
        <p:sp>
          <p:nvSpPr>
            <p:cNvPr id="7" name="AutoShape 4"/>
            <p:cNvSpPr>
              <a:spLocks/>
            </p:cNvSpPr>
            <p:nvPr userDrawn="1"/>
          </p:nvSpPr>
          <p:spPr bwMode="gray">
            <a:xfrm>
              <a:off x="-1969690" y="1736725"/>
              <a:ext cx="1830388"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 venstre spalte</a:t>
              </a:r>
            </a:p>
            <a:p>
              <a:pPr marL="0" indent="0" algn="r" eaLnBrk="1" hangingPunct="1">
                <a:spcBef>
                  <a:spcPct val="0"/>
                </a:spcBef>
                <a:buFontTx/>
                <a:buNone/>
                <a:defRPr/>
              </a:pPr>
              <a:r>
                <a:rPr lang="da-DK" altLang="da-DK" sz="900" baseline="0" noProof="1">
                  <a:latin typeface="+mn-lt"/>
                  <a:cs typeface="Arial" charset="0"/>
                </a:rPr>
                <a:t>1. Niveau = Grøn bold 21 pkt</a:t>
              </a:r>
              <a:br>
                <a:rPr lang="da-DK" altLang="da-DK" sz="900" baseline="0" noProof="1">
                  <a:latin typeface="+mn-lt"/>
                  <a:cs typeface="Arial" charset="0"/>
                </a:rPr>
              </a:br>
              <a:r>
                <a:rPr lang="da-DK" altLang="da-DK" sz="900" baseline="0" noProof="1">
                  <a:latin typeface="+mn-lt"/>
                  <a:cs typeface="Arial" charset="0"/>
                </a:rPr>
                <a:t>2. Niveau = Grå bold 18 pkt</a:t>
              </a:r>
              <a:br>
                <a:rPr lang="da-DK" altLang="da-DK" sz="900" baseline="0" noProof="1">
                  <a:latin typeface="+mn-lt"/>
                  <a:cs typeface="Arial" charset="0"/>
                </a:rPr>
              </a:br>
              <a:r>
                <a:rPr lang="da-DK" altLang="da-DK" sz="900" baseline="0" noProof="1">
                  <a:latin typeface="+mn-lt"/>
                  <a:cs typeface="Arial" charset="0"/>
                </a:rPr>
                <a:t>3. Niveau = Grå regular 18 pkt</a:t>
              </a:r>
            </a:p>
            <a:p>
              <a:pPr marL="0" indent="0" algn="r" eaLnBrk="1" hangingPunct="1">
                <a:spcBef>
                  <a:spcPct val="0"/>
                </a:spcBef>
                <a:buFontTx/>
                <a:buNone/>
                <a:defRPr/>
              </a:pPr>
              <a:r>
                <a:rPr lang="da-DK" altLang="da-DK" sz="900" baseline="0" noProof="1">
                  <a:latin typeface="+mn-lt"/>
                  <a:cs typeface="Arial" charset="0"/>
                </a:rPr>
                <a:t>4. Niveau = Punktliste 14 pkt</a:t>
              </a:r>
              <a:br>
                <a:rPr lang="da-DK" altLang="da-DK" sz="900" baseline="0" noProof="1">
                  <a:latin typeface="+mn-lt"/>
                  <a:cs typeface="Arial" charset="0"/>
                </a:rPr>
              </a:br>
              <a:r>
                <a:rPr lang="da-DK" altLang="da-DK" sz="900" baseline="0" noProof="1">
                  <a:latin typeface="+mn-lt"/>
                  <a:cs typeface="Arial" charset="0"/>
                </a:rPr>
                <a:t>5. Niveau = Punktliste 14 pkt</a:t>
              </a:r>
              <a:endParaRPr lang="da-DK" altLang="da-DK" sz="900" noProof="1">
                <a:latin typeface="+mn-lt"/>
                <a:cs typeface="Arial" charset="0"/>
              </a:endParaRPr>
            </a:p>
            <a:p>
              <a:pPr algn="r" eaLnBrk="1" hangingPunct="1">
                <a:spcBef>
                  <a:spcPct val="0"/>
                </a:spcBef>
                <a:buFontTx/>
                <a:buNone/>
                <a:defRPr/>
              </a:pPr>
              <a:endParaRPr lang="da-DK" altLang="da-DK" sz="900" noProof="1">
                <a:latin typeface="+mn-lt"/>
                <a:cs typeface="Arial" charset="0"/>
              </a:endParaRPr>
            </a:p>
            <a:p>
              <a:pPr algn="r" eaLnBrk="1" hangingPunct="1">
                <a:spcBef>
                  <a:spcPct val="0"/>
                </a:spcBef>
                <a:buFontTx/>
                <a:buNone/>
                <a:defRPr/>
              </a:pPr>
              <a:r>
                <a:rPr lang="da-DK" altLang="da-DK" sz="900" noProof="1">
                  <a:latin typeface="+mn-lt"/>
                  <a:cs typeface="Arial" charset="0"/>
                </a:rPr>
                <a:t>For at få korrekt typografi /punktopstilling</a:t>
              </a:r>
              <a:br>
                <a:rPr lang="da-DK" altLang="da-DK" sz="900" noProof="1">
                  <a:latin typeface="+mn-lt"/>
                  <a:cs typeface="Arial" charset="0"/>
                </a:rPr>
              </a:br>
              <a:r>
                <a:rPr lang="da-DK" altLang="da-DK" sz="900" noProof="1">
                  <a:latin typeface="+mn-lt"/>
                  <a:cs typeface="Arial" charset="0"/>
                </a:rPr>
                <a:t>brug </a:t>
              </a:r>
              <a:r>
                <a:rPr lang="da-DK" altLang="da-DK" sz="900" b="1" noProof="1">
                  <a:latin typeface="+mn-lt"/>
                  <a:cs typeface="Arial" charset="0"/>
                </a:rPr>
                <a:t>‘Forøg listeniveau’</a:t>
              </a:r>
            </a:p>
            <a:p>
              <a:pPr algn="r" eaLnBrk="1" hangingPunct="1">
                <a:spcBef>
                  <a:spcPct val="0"/>
                </a:spcBef>
                <a:buFontTx/>
                <a:buNone/>
                <a:defRPr/>
              </a:pPr>
              <a:endParaRPr lang="da-DK" altLang="da-DK" sz="1400" noProof="1">
                <a:latin typeface="+mn-lt"/>
                <a:cs typeface="Arial" charset="0"/>
              </a:endParaRPr>
            </a:p>
            <a:p>
              <a:pPr algn="r" eaLnBrk="1" hangingPunct="1">
                <a:spcBef>
                  <a:spcPct val="0"/>
                </a:spcBef>
                <a:buFontTx/>
                <a:buNone/>
                <a:defRPr/>
              </a:pPr>
              <a:r>
                <a:rPr lang="da-DK" altLang="da-DK" sz="900" noProof="1">
                  <a:latin typeface="+mn-lt"/>
                  <a:cs typeface="Arial" charset="0"/>
                </a:rPr>
                <a:t>For at komme tilbage, brug </a:t>
              </a:r>
              <a:r>
                <a:rPr lang="da-DK" altLang="da-DK" sz="900" b="1" noProof="1">
                  <a:latin typeface="+mn-lt"/>
                  <a:cs typeface="Arial" charset="0"/>
                </a:rPr>
                <a:t>‘Formindsk listeniveau’</a:t>
              </a:r>
            </a:p>
            <a:p>
              <a:pPr algn="r" eaLnBrk="1" hangingPunct="1">
                <a:spcBef>
                  <a:spcPct val="0"/>
                </a:spcBef>
                <a:buFontTx/>
                <a:buNone/>
                <a:defRPr/>
              </a:pPr>
              <a:endParaRPr lang="da-DK" altLang="da-DK" sz="900" noProof="1">
                <a:latin typeface="+mn-lt"/>
                <a:cs typeface="Arial" charset="0"/>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852" y="311470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43"/>
            <p:cNvSpPr/>
            <p:nvPr userDrawn="1"/>
          </p:nvSpPr>
          <p:spPr>
            <a:xfrm>
              <a:off x="-374252" y="311470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452" y="3609814"/>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5"/>
            <p:cNvSpPr/>
            <p:nvPr userDrawn="1"/>
          </p:nvSpPr>
          <p:spPr>
            <a:xfrm>
              <a:off x="-358377" y="3609814"/>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13" name="Rounded Rectangle 46"/>
            <p:cNvSpPr/>
            <p:nvPr userDrawn="1"/>
          </p:nvSpPr>
          <p:spPr>
            <a:xfrm>
              <a:off x="-572690" y="3612989"/>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15" name="AutoShape 4"/>
          <p:cNvSpPr>
            <a:spLocks/>
          </p:cNvSpPr>
          <p:nvPr userDrawn="1"/>
        </p:nvSpPr>
        <p:spPr bwMode="gray">
          <a:xfrm>
            <a:off x="12271489" y="1736322"/>
            <a:ext cx="2142517" cy="5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marL="0" marR="0" indent="0" algn="l" defTabSz="457109" rtl="0" eaLnBrk="1" fontAlgn="auto" latinLnBrk="0" hangingPunct="1">
              <a:lnSpc>
                <a:spcPct val="100000"/>
              </a:lnSpc>
              <a:spcBef>
                <a:spcPct val="0"/>
              </a:spcBef>
              <a:spcAft>
                <a:spcPts val="0"/>
              </a:spcAft>
              <a:buClrTx/>
              <a:buSzTx/>
              <a:buFontTx/>
              <a:buNone/>
              <a:tabLst>
                <a:tab pos="177764" algn="l"/>
              </a:tabLst>
              <a:defRPr/>
            </a:pPr>
            <a:r>
              <a:rPr lang="da-DK" altLang="da-DK" sz="900" b="1" noProof="1">
                <a:latin typeface="+mn-lt"/>
                <a:cs typeface="Arial" charset="0"/>
              </a:rPr>
              <a:t>Typografier </a:t>
            </a:r>
            <a:r>
              <a:rPr lang="da-DK" altLang="da-DK" sz="900" b="1" kern="1200" noProof="1">
                <a:solidFill>
                  <a:schemeClr val="tx1"/>
                </a:solidFill>
                <a:latin typeface="Arial" charset="0"/>
                <a:ea typeface="+mn-ea"/>
                <a:cs typeface="Arial" charset="0"/>
              </a:rPr>
              <a:t>højre spalte</a:t>
            </a:r>
            <a:endParaRPr lang="da-DK" altLang="da-DK" sz="900" b="1" noProof="1">
              <a:latin typeface="+mn-lt"/>
              <a:cs typeface="Arial" charset="0"/>
            </a:endParaRPr>
          </a:p>
          <a:p>
            <a:pPr marL="0" indent="0" algn="l" eaLnBrk="1" hangingPunct="1">
              <a:spcBef>
                <a:spcPct val="0"/>
              </a:spcBef>
              <a:buFontTx/>
              <a:buNone/>
              <a:defRPr/>
            </a:pPr>
            <a:r>
              <a:rPr lang="da-DK" altLang="da-DK" sz="900" baseline="0" noProof="1">
                <a:latin typeface="+mn-lt"/>
                <a:cs typeface="Arial" charset="0"/>
              </a:rPr>
              <a:t>1. Niveau = Punktliste Grøn bold 21 pkt</a:t>
            </a:r>
            <a:br>
              <a:rPr lang="da-DK" altLang="da-DK" sz="900" baseline="0" noProof="1">
                <a:latin typeface="+mn-lt"/>
                <a:cs typeface="Arial" charset="0"/>
              </a:rPr>
            </a:br>
            <a:r>
              <a:rPr lang="da-DK" altLang="da-DK" sz="900" baseline="0" noProof="1">
                <a:latin typeface="+mn-lt"/>
                <a:cs typeface="Arial" charset="0"/>
              </a:rPr>
              <a:t>2. Niveau = Punktliste Sort bold 18 pkt</a:t>
            </a:r>
            <a:br>
              <a:rPr lang="da-DK" altLang="da-DK" sz="900" baseline="0" noProof="1">
                <a:latin typeface="+mn-lt"/>
                <a:cs typeface="Arial" charset="0"/>
              </a:rPr>
            </a:br>
            <a:r>
              <a:rPr lang="da-DK" altLang="da-DK" sz="900" baseline="0" noProof="1">
                <a:latin typeface="+mn-lt"/>
                <a:cs typeface="Arial" charset="0"/>
              </a:rPr>
              <a:t>3.- 5. Niveau = </a:t>
            </a:r>
            <a:r>
              <a:rPr lang="da-DK" altLang="da-DK" sz="900" kern="1200" baseline="0" noProof="1">
                <a:solidFill>
                  <a:schemeClr val="tx1"/>
                </a:solidFill>
                <a:latin typeface="Arial" charset="0"/>
                <a:ea typeface="+mn-ea"/>
                <a:cs typeface="Arial" charset="0"/>
              </a:rPr>
              <a:t>Punktliste </a:t>
            </a:r>
            <a:r>
              <a:rPr lang="da-DK" altLang="da-DK" sz="900" baseline="0" noProof="1">
                <a:latin typeface="+mn-lt"/>
                <a:cs typeface="Arial" charset="0"/>
              </a:rPr>
              <a:t>Grå </a:t>
            </a:r>
            <a:r>
              <a:rPr lang="da-DK" altLang="da-DK" sz="900" kern="1200" baseline="0" noProof="1">
                <a:solidFill>
                  <a:schemeClr val="tx1"/>
                </a:solidFill>
                <a:latin typeface="Arial" charset="0"/>
                <a:ea typeface="+mn-ea"/>
                <a:cs typeface="Arial" charset="0"/>
              </a:rPr>
              <a:t>14 pkt</a:t>
            </a:r>
            <a:endParaRPr lang="da-DK" altLang="da-DK" sz="900" noProof="1">
              <a:latin typeface="+mn-lt"/>
              <a:cs typeface="Arial" charset="0"/>
            </a:endParaRPr>
          </a:p>
        </p:txBody>
      </p:sp>
    </p:spTree>
    <p:extLst>
      <p:ext uri="{BB962C8B-B14F-4D97-AF65-F5344CB8AC3E}">
        <p14:creationId xmlns:p14="http://schemas.microsoft.com/office/powerpoint/2010/main" val="807958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4" name="Pladsholder til tekst 2"/>
          <p:cNvSpPr>
            <a:spLocks noGrp="1"/>
          </p:cNvSpPr>
          <p:nvPr>
            <p:ph type="body" sz="quarter" idx="11"/>
          </p:nvPr>
        </p:nvSpPr>
        <p:spPr>
          <a:xfrm>
            <a:off x="538234" y="1736323"/>
            <a:ext cx="5196563" cy="4391596"/>
          </a:xfrm>
        </p:spPr>
        <p:txBody>
          <a:bodyPr/>
          <a:lstStyle>
            <a:lvl1pPr marL="0" indent="0">
              <a:spcBef>
                <a:spcPts val="0"/>
              </a:spcBef>
              <a:buFontTx/>
              <a:buNone/>
              <a:defRPr sz="2100"/>
            </a:lvl1pPr>
            <a:lvl2pPr marL="0" indent="0">
              <a:spcBef>
                <a:spcPts val="0"/>
              </a:spcBef>
              <a:buFontTx/>
              <a:buNone/>
              <a:defRPr>
                <a:solidFill>
                  <a:schemeClr val="tx1"/>
                </a:solidFill>
              </a:defRPr>
            </a:lvl2pPr>
            <a:lvl3pPr marL="0" indent="0">
              <a:spcBef>
                <a:spcPts val="0"/>
              </a:spcBef>
              <a:buFontTx/>
              <a:buNone/>
              <a:defRPr sz="1800"/>
            </a:lvl3pPr>
            <a:lvl4pPr marL="287942">
              <a:spcBef>
                <a:spcPts val="1000"/>
              </a:spcBef>
              <a:spcAft>
                <a:spcPts val="0"/>
              </a:spcAft>
              <a:defRPr sz="1400"/>
            </a:lvl4pPr>
            <a:lvl5pPr marL="575885">
              <a:spcBef>
                <a:spcPts val="1000"/>
              </a:spcBef>
              <a:spcAft>
                <a:spcPts val="0"/>
              </a:spcAft>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3"/>
          <p:cNvSpPr>
            <a:spLocks noGrp="1"/>
          </p:cNvSpPr>
          <p:nvPr>
            <p:ph type="body" sz="quarter" idx="12"/>
          </p:nvPr>
        </p:nvSpPr>
        <p:spPr>
          <a:xfrm>
            <a:off x="6452749" y="1736323"/>
            <a:ext cx="5197842" cy="4391596"/>
          </a:xfrm>
        </p:spPr>
        <p:txBody>
          <a:bodyPr/>
          <a:lstStyle>
            <a:lvl1pPr marL="0" indent="0">
              <a:spcBef>
                <a:spcPts val="0"/>
              </a:spcBef>
              <a:buFontTx/>
              <a:buNone/>
              <a:defRPr sz="2100"/>
            </a:lvl1pPr>
            <a:lvl2pPr marL="0" indent="0">
              <a:spcBef>
                <a:spcPts val="0"/>
              </a:spcBef>
              <a:buFontTx/>
              <a:buNone/>
              <a:defRPr>
                <a:solidFill>
                  <a:schemeClr val="tx1"/>
                </a:solidFill>
              </a:defRPr>
            </a:lvl2pPr>
            <a:lvl3pPr marL="0" indent="0">
              <a:spcBef>
                <a:spcPts val="0"/>
              </a:spcBef>
              <a:buFontTx/>
              <a:buNone/>
              <a:defRPr sz="1800"/>
            </a:lvl3pPr>
            <a:lvl4pPr marL="287942">
              <a:spcBef>
                <a:spcPts val="1000"/>
              </a:spcBef>
              <a:spcAft>
                <a:spcPts val="0"/>
              </a:spcAft>
              <a:defRPr sz="1400"/>
            </a:lvl4pPr>
            <a:lvl5pPr marL="575885">
              <a:spcBef>
                <a:spcPts val="1000"/>
              </a:spcBef>
              <a:spcAft>
                <a:spcPts val="0"/>
              </a:spcAft>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0"/>
          </p:nvPr>
        </p:nvSpPr>
        <p:spPr/>
        <p:txBody>
          <a:bodyPr/>
          <a:lstStyle/>
          <a:p>
            <a:fld id="{667EC89C-17A0-4E64-A6D2-B825673CEEDF}" type="slidenum">
              <a:rPr lang="da-DK" smtClean="0"/>
              <a:pPr/>
              <a:t>‹nr.›</a:t>
            </a:fld>
            <a:endParaRPr lang="da-DK" dirty="0"/>
          </a:p>
        </p:txBody>
      </p:sp>
      <p:grpSp>
        <p:nvGrpSpPr>
          <p:cNvPr id="13" name="Gruppe 12"/>
          <p:cNvGrpSpPr/>
          <p:nvPr userDrawn="1"/>
        </p:nvGrpSpPr>
        <p:grpSpPr>
          <a:xfrm>
            <a:off x="-1969946" y="1736323"/>
            <a:ext cx="1830626" cy="2082157"/>
            <a:chOff x="-1969690" y="1736725"/>
            <a:chExt cx="1830388" cy="2082639"/>
          </a:xfrm>
        </p:grpSpPr>
        <p:sp>
          <p:nvSpPr>
            <p:cNvPr id="14" name="AutoShape 4"/>
            <p:cNvSpPr>
              <a:spLocks/>
            </p:cNvSpPr>
            <p:nvPr userDrawn="1"/>
          </p:nvSpPr>
          <p:spPr bwMode="gray">
            <a:xfrm>
              <a:off x="-1969690" y="1736725"/>
              <a:ext cx="1830388"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a:t>
              </a:r>
            </a:p>
            <a:p>
              <a:pPr marL="0" indent="0" algn="r" eaLnBrk="1" hangingPunct="1">
                <a:spcBef>
                  <a:spcPct val="0"/>
                </a:spcBef>
                <a:buFontTx/>
                <a:buNone/>
                <a:defRPr/>
              </a:pPr>
              <a:r>
                <a:rPr lang="da-DK" altLang="da-DK" sz="900" baseline="0" noProof="1">
                  <a:latin typeface="+mn-lt"/>
                  <a:cs typeface="Arial" charset="0"/>
                </a:rPr>
                <a:t>1. Niveau = Grøn bold 21 pkt</a:t>
              </a:r>
              <a:br>
                <a:rPr lang="da-DK" altLang="da-DK" sz="900" baseline="0" noProof="1">
                  <a:latin typeface="+mn-lt"/>
                  <a:cs typeface="Arial" charset="0"/>
                </a:rPr>
              </a:br>
              <a:r>
                <a:rPr lang="da-DK" altLang="da-DK" sz="900" baseline="0" noProof="1">
                  <a:latin typeface="+mn-lt"/>
                  <a:cs typeface="Arial" charset="0"/>
                </a:rPr>
                <a:t>2. Niveau = Grå bold 18 pkt</a:t>
              </a:r>
              <a:br>
                <a:rPr lang="da-DK" altLang="da-DK" sz="900" baseline="0" noProof="1">
                  <a:latin typeface="+mn-lt"/>
                  <a:cs typeface="Arial" charset="0"/>
                </a:rPr>
              </a:br>
              <a:r>
                <a:rPr lang="da-DK" altLang="da-DK" sz="900" baseline="0" noProof="1">
                  <a:latin typeface="+mn-lt"/>
                  <a:cs typeface="Arial" charset="0"/>
                </a:rPr>
                <a:t>3. Niveau = Grå regular 18 pkt</a:t>
              </a:r>
            </a:p>
            <a:p>
              <a:pPr marL="0" indent="0" algn="r" eaLnBrk="1" hangingPunct="1">
                <a:spcBef>
                  <a:spcPct val="0"/>
                </a:spcBef>
                <a:buFontTx/>
                <a:buNone/>
                <a:defRPr/>
              </a:pPr>
              <a:r>
                <a:rPr lang="da-DK" altLang="da-DK" sz="900" baseline="0" noProof="1">
                  <a:latin typeface="+mn-lt"/>
                  <a:cs typeface="Arial" charset="0"/>
                </a:rPr>
                <a:t>4. Niveau = Punktliste 14 pkt</a:t>
              </a:r>
              <a:br>
                <a:rPr lang="da-DK" altLang="da-DK" sz="900" baseline="0" noProof="1">
                  <a:latin typeface="+mn-lt"/>
                  <a:cs typeface="Arial" charset="0"/>
                </a:rPr>
              </a:br>
              <a:r>
                <a:rPr lang="da-DK" altLang="da-DK" sz="900" baseline="0" noProof="1">
                  <a:latin typeface="+mn-lt"/>
                  <a:cs typeface="Arial" charset="0"/>
                </a:rPr>
                <a:t>5. Niveau = Punktliste 14 pkt</a:t>
              </a:r>
              <a:endParaRPr lang="da-DK" altLang="da-DK" sz="900" noProof="1">
                <a:latin typeface="+mn-lt"/>
                <a:cs typeface="Arial" charset="0"/>
              </a:endParaRPr>
            </a:p>
            <a:p>
              <a:pPr algn="r" eaLnBrk="1" hangingPunct="1">
                <a:spcBef>
                  <a:spcPct val="0"/>
                </a:spcBef>
                <a:buFontTx/>
                <a:buNone/>
                <a:defRPr/>
              </a:pPr>
              <a:endParaRPr lang="da-DK" altLang="da-DK" sz="900" noProof="1">
                <a:latin typeface="+mn-lt"/>
                <a:cs typeface="Arial" charset="0"/>
              </a:endParaRPr>
            </a:p>
            <a:p>
              <a:pPr algn="r" eaLnBrk="1" hangingPunct="1">
                <a:spcBef>
                  <a:spcPct val="0"/>
                </a:spcBef>
                <a:buFontTx/>
                <a:buNone/>
                <a:defRPr/>
              </a:pPr>
              <a:r>
                <a:rPr lang="da-DK" altLang="da-DK" sz="900" noProof="1">
                  <a:latin typeface="+mn-lt"/>
                  <a:cs typeface="Arial" charset="0"/>
                </a:rPr>
                <a:t>For at få korrekt typografi /punktopstilling</a:t>
              </a:r>
              <a:br>
                <a:rPr lang="da-DK" altLang="da-DK" sz="900" noProof="1">
                  <a:latin typeface="+mn-lt"/>
                  <a:cs typeface="Arial" charset="0"/>
                </a:rPr>
              </a:br>
              <a:r>
                <a:rPr lang="da-DK" altLang="da-DK" sz="900" noProof="1">
                  <a:latin typeface="+mn-lt"/>
                  <a:cs typeface="Arial" charset="0"/>
                </a:rPr>
                <a:t>brug </a:t>
              </a:r>
              <a:r>
                <a:rPr lang="da-DK" altLang="da-DK" sz="900" b="1" noProof="1">
                  <a:latin typeface="+mn-lt"/>
                  <a:cs typeface="Arial" charset="0"/>
                </a:rPr>
                <a:t>‘Forøg listeniveau’</a:t>
              </a:r>
            </a:p>
            <a:p>
              <a:pPr algn="r" eaLnBrk="1" hangingPunct="1">
                <a:spcBef>
                  <a:spcPct val="0"/>
                </a:spcBef>
                <a:buFontTx/>
                <a:buNone/>
                <a:defRPr/>
              </a:pPr>
              <a:endParaRPr lang="da-DK" altLang="da-DK" sz="1400" noProof="1">
                <a:latin typeface="+mn-lt"/>
                <a:cs typeface="Arial" charset="0"/>
              </a:endParaRPr>
            </a:p>
            <a:p>
              <a:pPr algn="r" eaLnBrk="1" hangingPunct="1">
                <a:spcBef>
                  <a:spcPct val="0"/>
                </a:spcBef>
                <a:buFontTx/>
                <a:buNone/>
                <a:defRPr/>
              </a:pPr>
              <a:r>
                <a:rPr lang="da-DK" altLang="da-DK" sz="900" noProof="1">
                  <a:latin typeface="+mn-lt"/>
                  <a:cs typeface="Arial" charset="0"/>
                </a:rPr>
                <a:t>For at komme tilbage, brug </a:t>
              </a:r>
              <a:r>
                <a:rPr lang="da-DK" altLang="da-DK" sz="900" b="1" noProof="1">
                  <a:latin typeface="+mn-lt"/>
                  <a:cs typeface="Arial" charset="0"/>
                </a:rPr>
                <a:t>‘Formindsk listeniveau’</a:t>
              </a:r>
            </a:p>
            <a:p>
              <a:pPr algn="r" eaLnBrk="1" hangingPunct="1">
                <a:spcBef>
                  <a:spcPct val="0"/>
                </a:spcBef>
                <a:buFontTx/>
                <a:buNone/>
                <a:defRPr/>
              </a:pPr>
              <a:endParaRPr lang="da-DK" altLang="da-DK" sz="900" noProof="1">
                <a:latin typeface="+mn-lt"/>
                <a:cs typeface="Arial" charset="0"/>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852" y="311470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43"/>
            <p:cNvSpPr/>
            <p:nvPr userDrawn="1"/>
          </p:nvSpPr>
          <p:spPr>
            <a:xfrm>
              <a:off x="-374252" y="311470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1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452" y="3609814"/>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5"/>
            <p:cNvSpPr/>
            <p:nvPr userDrawn="1"/>
          </p:nvSpPr>
          <p:spPr>
            <a:xfrm>
              <a:off x="-358377" y="3609814"/>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19" name="Rounded Rectangle 46"/>
            <p:cNvSpPr/>
            <p:nvPr userDrawn="1"/>
          </p:nvSpPr>
          <p:spPr>
            <a:xfrm>
              <a:off x="-572690" y="3612989"/>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Tree>
    <p:extLst>
      <p:ext uri="{BB962C8B-B14F-4D97-AF65-F5344CB8AC3E}">
        <p14:creationId xmlns:p14="http://schemas.microsoft.com/office/powerpoint/2010/main" val="7595074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3" name="Pladsholder til diasnummer 2"/>
          <p:cNvSpPr>
            <a:spLocks noGrp="1"/>
          </p:cNvSpPr>
          <p:nvPr>
            <p:ph type="sldNum" sz="quarter" idx="10"/>
          </p:nvPr>
        </p:nvSpPr>
        <p:spPr/>
        <p:txBody>
          <a:bodyPr/>
          <a:lstStyle/>
          <a:p>
            <a:fld id="{667EC89C-17A0-4E64-A6D2-B825673CEEDF}" type="slidenum">
              <a:rPr lang="da-DK" smtClean="0"/>
              <a:pPr/>
              <a:t>‹nr.›</a:t>
            </a:fld>
            <a:endParaRPr lang="da-DK" dirty="0"/>
          </a:p>
        </p:txBody>
      </p:sp>
      <p:sp>
        <p:nvSpPr>
          <p:cNvPr id="4" name="Pladsholder til tekst 2"/>
          <p:cNvSpPr>
            <a:spLocks noGrp="1"/>
          </p:cNvSpPr>
          <p:nvPr>
            <p:ph type="body" sz="quarter" idx="11"/>
          </p:nvPr>
        </p:nvSpPr>
        <p:spPr>
          <a:xfrm>
            <a:off x="538233" y="1736323"/>
            <a:ext cx="11112358" cy="4391596"/>
          </a:xfrm>
        </p:spPr>
        <p:txBody>
          <a:bodyPr/>
          <a:lstStyle>
            <a:lvl1pPr marL="0" indent="0">
              <a:spcBef>
                <a:spcPts val="0"/>
              </a:spcBef>
              <a:buFontTx/>
              <a:buNone/>
              <a:defRPr sz="2100"/>
            </a:lvl1pPr>
            <a:lvl2pPr marL="0" indent="0">
              <a:spcBef>
                <a:spcPts val="0"/>
              </a:spcBef>
              <a:buFontTx/>
              <a:buNone/>
              <a:defRPr>
                <a:solidFill>
                  <a:schemeClr val="tx1"/>
                </a:solidFill>
              </a:defRPr>
            </a:lvl2pPr>
            <a:lvl3pPr marL="0" indent="0">
              <a:spcBef>
                <a:spcPts val="0"/>
              </a:spcBef>
              <a:buFontTx/>
              <a:buNone/>
              <a:defRPr sz="1800"/>
            </a:lvl3pPr>
            <a:lvl4pPr marL="287942">
              <a:spcBef>
                <a:spcPts val="1000"/>
              </a:spcBef>
              <a:spcAft>
                <a:spcPts val="0"/>
              </a:spcAft>
              <a:defRPr sz="1400"/>
            </a:lvl4pPr>
            <a:lvl5pPr marL="575885">
              <a:spcBef>
                <a:spcPts val="1000"/>
              </a:spcBef>
              <a:spcAft>
                <a:spcPts val="0"/>
              </a:spcAft>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uppe 18"/>
          <p:cNvGrpSpPr/>
          <p:nvPr userDrawn="1"/>
        </p:nvGrpSpPr>
        <p:grpSpPr>
          <a:xfrm>
            <a:off x="-1969946" y="1736323"/>
            <a:ext cx="1830626" cy="2082157"/>
            <a:chOff x="-1969690" y="1736725"/>
            <a:chExt cx="1830388" cy="2082639"/>
          </a:xfrm>
        </p:grpSpPr>
        <p:sp>
          <p:nvSpPr>
            <p:cNvPr id="20" name="AutoShape 4"/>
            <p:cNvSpPr>
              <a:spLocks/>
            </p:cNvSpPr>
            <p:nvPr userDrawn="1"/>
          </p:nvSpPr>
          <p:spPr bwMode="gray">
            <a:xfrm>
              <a:off x="-1969690" y="1736725"/>
              <a:ext cx="1830388"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a:latin typeface="+mn-lt"/>
                  <a:cs typeface="Arial" charset="0"/>
                </a:rPr>
                <a:t>Typografier</a:t>
              </a:r>
            </a:p>
            <a:p>
              <a:pPr marL="0" indent="0" algn="r" eaLnBrk="1" hangingPunct="1">
                <a:spcBef>
                  <a:spcPct val="0"/>
                </a:spcBef>
                <a:buFontTx/>
                <a:buNone/>
                <a:defRPr/>
              </a:pPr>
              <a:r>
                <a:rPr lang="da-DK" altLang="da-DK" sz="900" baseline="0" noProof="1">
                  <a:latin typeface="+mn-lt"/>
                  <a:cs typeface="Arial" charset="0"/>
                </a:rPr>
                <a:t>1. Niveau = Grøn bold 21 pkt</a:t>
              </a:r>
              <a:br>
                <a:rPr lang="da-DK" altLang="da-DK" sz="900" baseline="0" noProof="1">
                  <a:latin typeface="+mn-lt"/>
                  <a:cs typeface="Arial" charset="0"/>
                </a:rPr>
              </a:br>
              <a:r>
                <a:rPr lang="da-DK" altLang="da-DK" sz="900" baseline="0" noProof="1">
                  <a:latin typeface="+mn-lt"/>
                  <a:cs typeface="Arial" charset="0"/>
                </a:rPr>
                <a:t>2. Niveau = Grå bold 18 pkt</a:t>
              </a:r>
              <a:br>
                <a:rPr lang="da-DK" altLang="da-DK" sz="900" baseline="0" noProof="1">
                  <a:latin typeface="+mn-lt"/>
                  <a:cs typeface="Arial" charset="0"/>
                </a:rPr>
              </a:br>
              <a:r>
                <a:rPr lang="da-DK" altLang="da-DK" sz="900" baseline="0" noProof="1">
                  <a:latin typeface="+mn-lt"/>
                  <a:cs typeface="Arial" charset="0"/>
                </a:rPr>
                <a:t>3. Niveau = Grå regular 18 pkt</a:t>
              </a:r>
            </a:p>
            <a:p>
              <a:pPr marL="0" indent="0" algn="r" eaLnBrk="1" hangingPunct="1">
                <a:spcBef>
                  <a:spcPct val="0"/>
                </a:spcBef>
                <a:buFontTx/>
                <a:buNone/>
                <a:defRPr/>
              </a:pPr>
              <a:r>
                <a:rPr lang="da-DK" altLang="da-DK" sz="900" baseline="0" noProof="1">
                  <a:latin typeface="+mn-lt"/>
                  <a:cs typeface="Arial" charset="0"/>
                </a:rPr>
                <a:t>4. Niveau = Punktliste 14 pkt</a:t>
              </a:r>
              <a:br>
                <a:rPr lang="da-DK" altLang="da-DK" sz="900" baseline="0" noProof="1">
                  <a:latin typeface="+mn-lt"/>
                  <a:cs typeface="Arial" charset="0"/>
                </a:rPr>
              </a:br>
              <a:r>
                <a:rPr lang="da-DK" altLang="da-DK" sz="900" baseline="0" noProof="1">
                  <a:latin typeface="+mn-lt"/>
                  <a:cs typeface="Arial" charset="0"/>
                </a:rPr>
                <a:t>5. Niveau = Punktliste 14 pkt</a:t>
              </a:r>
              <a:endParaRPr lang="da-DK" altLang="da-DK" sz="900" noProof="1">
                <a:latin typeface="+mn-lt"/>
                <a:cs typeface="Arial" charset="0"/>
              </a:endParaRPr>
            </a:p>
            <a:p>
              <a:pPr algn="r" eaLnBrk="1" hangingPunct="1">
                <a:spcBef>
                  <a:spcPct val="0"/>
                </a:spcBef>
                <a:buFontTx/>
                <a:buNone/>
                <a:defRPr/>
              </a:pPr>
              <a:endParaRPr lang="da-DK" altLang="da-DK" sz="900" noProof="1">
                <a:latin typeface="+mn-lt"/>
                <a:cs typeface="Arial" charset="0"/>
              </a:endParaRPr>
            </a:p>
            <a:p>
              <a:pPr algn="r" eaLnBrk="1" hangingPunct="1">
                <a:spcBef>
                  <a:spcPct val="0"/>
                </a:spcBef>
                <a:buFontTx/>
                <a:buNone/>
                <a:defRPr/>
              </a:pPr>
              <a:r>
                <a:rPr lang="da-DK" altLang="da-DK" sz="900" noProof="1">
                  <a:latin typeface="+mn-lt"/>
                  <a:cs typeface="Arial" charset="0"/>
                </a:rPr>
                <a:t>For at få korrekt typografi /punktopstilling</a:t>
              </a:r>
              <a:br>
                <a:rPr lang="da-DK" altLang="da-DK" sz="900" noProof="1">
                  <a:latin typeface="+mn-lt"/>
                  <a:cs typeface="Arial" charset="0"/>
                </a:rPr>
              </a:br>
              <a:r>
                <a:rPr lang="da-DK" altLang="da-DK" sz="900" noProof="1">
                  <a:latin typeface="+mn-lt"/>
                  <a:cs typeface="Arial" charset="0"/>
                </a:rPr>
                <a:t>brug </a:t>
              </a:r>
              <a:r>
                <a:rPr lang="da-DK" altLang="da-DK" sz="900" b="1" noProof="1">
                  <a:latin typeface="+mn-lt"/>
                  <a:cs typeface="Arial" charset="0"/>
                </a:rPr>
                <a:t>‘Forøg listeniveau’</a:t>
              </a:r>
            </a:p>
            <a:p>
              <a:pPr algn="r" eaLnBrk="1" hangingPunct="1">
                <a:spcBef>
                  <a:spcPct val="0"/>
                </a:spcBef>
                <a:buFontTx/>
                <a:buNone/>
                <a:defRPr/>
              </a:pPr>
              <a:endParaRPr lang="da-DK" altLang="da-DK" sz="1400" noProof="1">
                <a:latin typeface="+mn-lt"/>
                <a:cs typeface="Arial" charset="0"/>
              </a:endParaRPr>
            </a:p>
            <a:p>
              <a:pPr algn="r" eaLnBrk="1" hangingPunct="1">
                <a:spcBef>
                  <a:spcPct val="0"/>
                </a:spcBef>
                <a:buFontTx/>
                <a:buNone/>
                <a:defRPr/>
              </a:pPr>
              <a:r>
                <a:rPr lang="da-DK" altLang="da-DK" sz="900" noProof="1">
                  <a:latin typeface="+mn-lt"/>
                  <a:cs typeface="Arial" charset="0"/>
                </a:rPr>
                <a:t>For at komme tilbage, brug </a:t>
              </a:r>
              <a:r>
                <a:rPr lang="da-DK" altLang="da-DK" sz="900" b="1" noProof="1">
                  <a:latin typeface="+mn-lt"/>
                  <a:cs typeface="Arial" charset="0"/>
                </a:rPr>
                <a:t>‘Formindsk listeniveau’</a:t>
              </a:r>
            </a:p>
            <a:p>
              <a:pPr algn="r" eaLnBrk="1" hangingPunct="1">
                <a:spcBef>
                  <a:spcPct val="0"/>
                </a:spcBef>
                <a:buFontTx/>
                <a:buNone/>
                <a:defRPr/>
              </a:pPr>
              <a:endParaRPr lang="da-DK" altLang="da-DK" sz="900" noProof="1">
                <a:latin typeface="+mn-lt"/>
                <a:cs typeface="Arial" charset="0"/>
              </a:endParaRPr>
            </a:p>
          </p:txBody>
        </p:sp>
        <p:pic>
          <p:nvPicPr>
            <p:cNvPr id="2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852" y="311470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43"/>
            <p:cNvSpPr/>
            <p:nvPr userDrawn="1"/>
          </p:nvSpPr>
          <p:spPr>
            <a:xfrm>
              <a:off x="-374252" y="311470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452" y="3609814"/>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45"/>
            <p:cNvSpPr/>
            <p:nvPr userDrawn="1"/>
          </p:nvSpPr>
          <p:spPr>
            <a:xfrm>
              <a:off x="-358377" y="3609814"/>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5" name="Rounded Rectangle 46"/>
            <p:cNvSpPr/>
            <p:nvPr userDrawn="1"/>
          </p:nvSpPr>
          <p:spPr>
            <a:xfrm>
              <a:off x="-572690" y="3612989"/>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Tree>
    <p:extLst>
      <p:ext uri="{BB962C8B-B14F-4D97-AF65-F5344CB8AC3E}">
        <p14:creationId xmlns:p14="http://schemas.microsoft.com/office/powerpoint/2010/main" val="253707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6"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7" name="Billed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714070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titeltypografien i masteren</a:t>
            </a:r>
          </a:p>
        </p:txBody>
      </p:sp>
      <p:sp>
        <p:nvSpPr>
          <p:cNvPr id="6" name="Pladsholder til diasnummer 5"/>
          <p:cNvSpPr>
            <a:spLocks noGrp="1"/>
          </p:cNvSpPr>
          <p:nvPr>
            <p:ph type="sldNum" sz="quarter" idx="10"/>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2736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dsholder til diasnummer 4"/>
          <p:cNvSpPr>
            <a:spLocks noGrp="1"/>
          </p:cNvSpPr>
          <p:nvPr>
            <p:ph type="sldNum" sz="quarter" idx="10"/>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829946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591DE5CA-2CDA-41ED-9C4E-F5D80A696D7C}"/>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4289251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6" name="Title Placeholder 1">
            <a:extLst>
              <a:ext uri="{FF2B5EF4-FFF2-40B4-BE49-F238E27FC236}">
                <a16:creationId xmlns:a16="http://schemas.microsoft.com/office/drawing/2014/main" id="{2F79E65A-D865-4AE9-8FC8-CFE0ADDE9EA8}"/>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1907513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7" name="Rektangel 26">
            <a:extLst>
              <a:ext uri="{FF2B5EF4-FFF2-40B4-BE49-F238E27FC236}">
                <a16:creationId xmlns:a16="http://schemas.microsoft.com/office/drawing/2014/main" id="{76347D7A-1073-4843-B6C2-9958AEE95B1D}"/>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18" name="Title Placeholder 1">
            <a:extLst>
              <a:ext uri="{FF2B5EF4-FFF2-40B4-BE49-F238E27FC236}">
                <a16:creationId xmlns:a16="http://schemas.microsoft.com/office/drawing/2014/main" id="{F477B3D7-093E-48C3-B561-4F7A9C6C21AA}"/>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24604361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1C9537E6-3C7B-4929-933D-85716D64DA60}"/>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28318201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CB73D316-3F19-4963-BC7F-412E6F239A78}"/>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937346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Forside I">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757755DD-086A-4CA0-AC9A-6074066EC5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4" t="8239" r="28391" b="20424"/>
          <a:stretch/>
        </p:blipFill>
        <p:spPr>
          <a:xfrm>
            <a:off x="0" y="-59323"/>
            <a:ext cx="12192000" cy="6917323"/>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endParaRPr lang="da-DK" noProof="1"/>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591DE5CA-2CDA-41ED-9C4E-F5D80A696D7C}"/>
              </a:ext>
            </a:extLst>
          </p:cNvPr>
          <p:cNvSpPr>
            <a:spLocks noGrp="1"/>
          </p:cNvSpPr>
          <p:nvPr>
            <p:ph type="title" hasCustomPrompt="1"/>
          </p:nvPr>
        </p:nvSpPr>
        <p:spPr bwMode="gray">
          <a:xfrm>
            <a:off x="664886" y="2867868"/>
            <a:ext cx="4072213" cy="1122263"/>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6942005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438540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80296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Temadag om økonomi ift. ny ferielov</a:t>
            </a:r>
            <a:endParaRPr lang="en-GB" dirty="0"/>
          </a:p>
        </p:txBody>
      </p:sp>
      <p:sp>
        <p:nvSpPr>
          <p:cNvPr id="6" name="Footer Placeholder 5"/>
          <p:cNvSpPr>
            <a:spLocks noGrp="1"/>
          </p:cNvSpPr>
          <p:nvPr>
            <p:ph type="ftr" sz="quarter" idx="11"/>
          </p:nvPr>
        </p:nvSpPr>
        <p:spPr/>
        <p:txBody>
          <a:body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6461042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824313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4217860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3449514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og indhold">
    <p:bg bwMode="gray">
      <p:bgRef idx="1001">
        <a:schemeClr val="bg1"/>
      </p:bgRef>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804DD21-F71E-4E00-8A1D-F7C0E99A68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60451"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60451"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60452"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827126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14176780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38083331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5692398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41625910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23633838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791562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4"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5" name="Billed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31005509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2941284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4106508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12622269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dhold, to spalter">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E7174CCF-2A89-44EF-9489-1378548183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825599923"/>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dhold, to spalter">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D6BFD4A3-0882-4A7F-BD58-A56AAD282D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4283477272"/>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ndhold, to spalter">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C99AE083-EE01-4EBD-9192-E29CAFB1D0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4181825993"/>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Indhold, to spalter">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FBE0CF6A-F69A-4844-81CE-1E6A5D0110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675935265"/>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ndhold, to spalter">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B19197C2-84FD-458C-9282-C6DD8898CD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2372572142"/>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dhold, tre spalter">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B38530A0-D4CF-47E6-860A-A37A8072AA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689008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Indhold, tre spalter">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E4EF6DF1-28D3-470C-9C94-F25AE73F09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233959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Temadag om økonomi ift. ny ferielov</a:t>
            </a:r>
            <a:endParaRPr lang="en-GB" dirty="0"/>
          </a:p>
        </p:txBody>
      </p:sp>
      <p:sp>
        <p:nvSpPr>
          <p:cNvPr id="6" name="Footer Placeholder 5"/>
          <p:cNvSpPr>
            <a:spLocks noGrp="1"/>
          </p:cNvSpPr>
          <p:nvPr>
            <p:ph type="ftr" sz="quarter" idx="11"/>
          </p:nvPr>
        </p:nvSpPr>
        <p:spPr/>
        <p:txBody>
          <a:bodyPr/>
          <a:lstStyle/>
          <a:p>
            <a:r>
              <a:rPr lang="da-DK"/>
              <a:t>København, 18. december 2019</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6547005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Indhold, tre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2F62D35A-03D4-400E-8791-56F1B84B59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41164734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Indhold, tre spalter">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CE1E48C4-AB06-40DF-9C29-F29514517A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9235218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Indhold, tre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EB208A58-F84D-4C0F-BEA8-ED1650EE31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19020216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orside II">
    <p:bg>
      <p:bgPr>
        <a:solidFill>
          <a:schemeClr val="bg1"/>
        </a:solidFill>
        <a:effectLst/>
      </p:bgPr>
    </p:bg>
    <p:spTree>
      <p:nvGrpSpPr>
        <p:cNvPr id="1" name=""/>
        <p:cNvGrpSpPr/>
        <p:nvPr/>
      </p:nvGrpSpPr>
      <p:grpSpPr>
        <a:xfrm>
          <a:off x="0" y="0"/>
          <a:ext cx="0" cy="0"/>
          <a:chOff x="0" y="0"/>
          <a:chExt cx="0" cy="0"/>
        </a:xfrm>
      </p:grpSpPr>
      <p:sp>
        <p:nvSpPr>
          <p:cNvPr id="22" name="PresentationTitle" descr="{ &quot;templafy&quot;: { &quot;type&quot;: &quot;text&quot;, &quot;binding&quot;: &quot;Form.PresentationTitle&quot; } }" title="PresentationTitle">
            <a:extLst>
              <a:ext uri="{FF2B5EF4-FFF2-40B4-BE49-F238E27FC236}">
                <a16:creationId xmlns:a16="http://schemas.microsoft.com/office/drawing/2014/main" id="{53F5637B-4BB7-4136-8C86-97BC7D5D2EBA}"/>
              </a:ext>
            </a:extLst>
          </p:cNvPr>
          <p:cNvSpPr/>
          <p:nvPr userDrawn="1"/>
        </p:nvSpPr>
        <p:spPr bwMode="auto">
          <a:xfrm>
            <a:off x="432001" y="1663073"/>
            <a:ext cx="10799799" cy="401909"/>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da-DK" sz="3200" b="1" i="0" u="none" strike="noStrike" cap="all" normalizeH="0" baseline="0" noProof="1">
              <a:ln>
                <a:noFill/>
              </a:ln>
              <a:solidFill>
                <a:schemeClr val="bg1"/>
              </a:solidFill>
              <a:effectLst/>
              <a:latin typeface="+mj-lt"/>
            </a:endParaRPr>
          </a:p>
        </p:txBody>
      </p:sp>
      <p:sp>
        <p:nvSpPr>
          <p:cNvPr id="24" name="Event" descr="{ &quot;templafy&quot;: { &quot;type&quot;: &quot;text&quot;, &quot;binding&quot;: &quot;Form.Event&quot; } }" title="Event">
            <a:extLst>
              <a:ext uri="{FF2B5EF4-FFF2-40B4-BE49-F238E27FC236}">
                <a16:creationId xmlns:a16="http://schemas.microsoft.com/office/drawing/2014/main" id="{1127B3B7-E924-413F-81DD-9EFF0D0C45E8}"/>
              </a:ext>
            </a:extLst>
          </p:cNvPr>
          <p:cNvSpPr/>
          <p:nvPr userDrawn="1"/>
        </p:nvSpPr>
        <p:spPr bwMode="auto">
          <a:xfrm>
            <a:off x="432001" y="2120483"/>
            <a:ext cx="10799799" cy="284955"/>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all" normalizeH="0" baseline="0" noProof="1">
              <a:ln>
                <a:noFill/>
              </a:ln>
              <a:solidFill>
                <a:schemeClr val="bg1"/>
              </a:solidFill>
              <a:effectLst/>
            </a:endParaRPr>
          </a:p>
        </p:txBody>
      </p:sp>
      <p:sp>
        <p:nvSpPr>
          <p:cNvPr id="21" name="Date" descr="{&quot;templafy&quot;:{&quot;type&quot;:&quot;date&quot;,&quot;binding&quot;:&quot;Form.Date&quot;,&quot;format&quot;:&quot;{{DateFormats.GeneralDate}}&quot;}}" title="Date">
            <a:extLst>
              <a:ext uri="{FF2B5EF4-FFF2-40B4-BE49-F238E27FC236}">
                <a16:creationId xmlns:a16="http://schemas.microsoft.com/office/drawing/2014/main" id="{C479DA35-5C3C-412F-900E-F8A55E1AE863}"/>
              </a:ext>
            </a:extLst>
          </p:cNvPr>
          <p:cNvSpPr/>
          <p:nvPr userDrawn="1"/>
        </p:nvSpPr>
        <p:spPr bwMode="auto">
          <a:xfrm>
            <a:off x="432001" y="5285896"/>
            <a:ext cx="6726224" cy="187552"/>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200" b="1" i="0" u="none" strike="noStrike" cap="all" normalizeH="0" baseline="0" noProof="1">
              <a:ln>
                <a:noFill/>
              </a:ln>
              <a:solidFill>
                <a:schemeClr val="bg1"/>
              </a:solidFill>
              <a:effectLst/>
            </a:endParaRPr>
          </a:p>
        </p:txBody>
      </p:sp>
      <p:sp>
        <p:nvSpPr>
          <p:cNvPr id="12" name="Name" descr="{ &quot;templafy&quot;: { &quot;type&quot;: &quot;text&quot;, &quot;binding&quot;: &quot;UserProfile.Name&quot; } }" title="Name">
            <a:extLst>
              <a:ext uri="{FF2B5EF4-FFF2-40B4-BE49-F238E27FC236}">
                <a16:creationId xmlns:a16="http://schemas.microsoft.com/office/drawing/2014/main" id="{18DBBD89-ABEC-420A-B528-7CC08613BC4F}"/>
              </a:ext>
            </a:extLst>
          </p:cNvPr>
          <p:cNvSpPr txBox="1"/>
          <p:nvPr userDrawn="1"/>
        </p:nvSpPr>
        <p:spPr>
          <a:xfrm>
            <a:off x="432000" y="5096472"/>
            <a:ext cx="6726590" cy="184666"/>
          </a:xfrm>
          <a:prstGeom prst="rect">
            <a:avLst/>
          </a:prstGeom>
          <a:noFill/>
        </p:spPr>
        <p:txBody>
          <a:bodyPr wrap="squar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200" b="1" i="0" u="none" strike="noStrike" kern="0" cap="all" spc="0" normalizeH="0" baseline="0" noProof="1">
              <a:ln>
                <a:noFill/>
              </a:ln>
              <a:solidFill>
                <a:schemeClr val="bg1"/>
              </a:solidFill>
              <a:effectLst/>
              <a:uLnTx/>
              <a:uFillTx/>
              <a:latin typeface="+mn-lt"/>
              <a:ea typeface="+mn-ea"/>
              <a:cs typeface="+mn-cs"/>
            </a:endParaRPr>
          </a:p>
        </p:txBody>
      </p:sp>
      <p:sp>
        <p:nvSpPr>
          <p:cNvPr id="16" name="Date Placeholder 6">
            <a:extLst>
              <a:ext uri="{FF2B5EF4-FFF2-40B4-BE49-F238E27FC236}">
                <a16:creationId xmlns:a16="http://schemas.microsoft.com/office/drawing/2014/main" id="{6824C917-F70A-43D5-BB65-752936728ECF}"/>
              </a:ext>
            </a:extLst>
          </p:cNvPr>
          <p:cNvSpPr>
            <a:spLocks noGrp="1"/>
          </p:cNvSpPr>
          <p:nvPr>
            <p:ph type="dt" sz="half" idx="19"/>
          </p:nvPr>
        </p:nvSpPr>
        <p:spPr>
          <a:xfrm>
            <a:off x="0" y="6912000"/>
            <a:ext cx="0" cy="0"/>
          </a:xfrm>
        </p:spPr>
        <p:txBody>
          <a:bodyPr/>
          <a:lstStyle/>
          <a:p>
            <a:endParaRPr lang="da-DK" noProof="1"/>
          </a:p>
        </p:txBody>
      </p:sp>
      <p:sp>
        <p:nvSpPr>
          <p:cNvPr id="17" name="Footer Placeholder 7">
            <a:extLst>
              <a:ext uri="{FF2B5EF4-FFF2-40B4-BE49-F238E27FC236}">
                <a16:creationId xmlns:a16="http://schemas.microsoft.com/office/drawing/2014/main" id="{59BA93AA-8FF9-41FB-BAF7-1DDCB9BEF3BA}"/>
              </a:ext>
            </a:extLst>
          </p:cNvPr>
          <p:cNvSpPr>
            <a:spLocks noGrp="1"/>
          </p:cNvSpPr>
          <p:nvPr>
            <p:ph type="ftr" sz="quarter" idx="20"/>
          </p:nvPr>
        </p:nvSpPr>
        <p:spPr>
          <a:xfrm>
            <a:off x="0" y="6912000"/>
            <a:ext cx="0" cy="0"/>
          </a:xfrm>
        </p:spPr>
        <p:txBody>
          <a:bodyPr/>
          <a:lstStyle>
            <a:lvl1pPr>
              <a:defRPr>
                <a:noFill/>
              </a:defRPr>
            </a:lvl1pPr>
          </a:lstStyle>
          <a:p>
            <a:endParaRPr lang="da-DK" noProof="1"/>
          </a:p>
        </p:txBody>
      </p:sp>
      <p:sp>
        <p:nvSpPr>
          <p:cNvPr id="18" name="Slide Number Placeholder 8">
            <a:extLst>
              <a:ext uri="{FF2B5EF4-FFF2-40B4-BE49-F238E27FC236}">
                <a16:creationId xmlns:a16="http://schemas.microsoft.com/office/drawing/2014/main" id="{48803001-19D5-4B1E-8333-A18217116B1C}"/>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0" name="Disclaimer" descr="{&quot;templafy&quot;:{&quot;binding&quot;:&quot;Form.Disclaimer.{{Form.Audience.Audience}}_{{DocumentLanguage}}&quot;,&quot;type&quot;:&quot;text&quot;}}" title="disclaimer">
            <a:extLst>
              <a:ext uri="{FF2B5EF4-FFF2-40B4-BE49-F238E27FC236}">
                <a16:creationId xmlns:a16="http://schemas.microsoft.com/office/drawing/2014/main" id="{533B7452-215F-4DF7-9DF3-E8DC992102DA}"/>
              </a:ext>
            </a:extLst>
          </p:cNvPr>
          <p:cNvSpPr/>
          <p:nvPr userDrawn="1"/>
        </p:nvSpPr>
        <p:spPr bwMode="auto">
          <a:xfrm>
            <a:off x="1036800" y="5778448"/>
            <a:ext cx="6588000" cy="867600"/>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900" b="0" i="0" u="none" strike="noStrike" cap="none" normalizeH="0" baseline="0" noProof="1">
              <a:ln>
                <a:noFill/>
              </a:ln>
              <a:solidFill>
                <a:schemeClr val="bg1"/>
              </a:solidFill>
              <a:effectLst/>
            </a:endParaRPr>
          </a:p>
        </p:txBody>
      </p:sp>
      <p:sp>
        <p:nvSpPr>
          <p:cNvPr id="13" name="Title Placeholder 1">
            <a:extLst>
              <a:ext uri="{FF2B5EF4-FFF2-40B4-BE49-F238E27FC236}">
                <a16:creationId xmlns:a16="http://schemas.microsoft.com/office/drawing/2014/main" id="{544E7400-856C-454B-BB94-65F7725D0E81}"/>
              </a:ext>
            </a:extLst>
          </p:cNvPr>
          <p:cNvSpPr>
            <a:spLocks noGrp="1"/>
          </p:cNvSpPr>
          <p:nvPr>
            <p:ph type="title"/>
          </p:nvPr>
        </p:nvSpPr>
        <p:spPr bwMode="gray">
          <a:xfrm>
            <a:off x="664887" y="934486"/>
            <a:ext cx="11180285" cy="628362"/>
          </a:xfrm>
          <a:prstGeom prst="rect">
            <a:avLst/>
          </a:prstGeom>
        </p:spPr>
        <p:txBody>
          <a:bodyPr vert="horz" wrap="square" lIns="0" tIns="0" rIns="0" bIns="0" rtlCol="0" anchor="t" anchorCtr="0">
            <a:noAutofit/>
          </a:bodyPr>
          <a:lstStyle/>
          <a:p>
            <a:r>
              <a:rPr lang="da-DK"/>
              <a:t>Klik for at redigere titeltypografien i masteren</a:t>
            </a:r>
            <a:endParaRPr lang="da-DK" dirty="0"/>
          </a:p>
        </p:txBody>
      </p:sp>
      <p:sp>
        <p:nvSpPr>
          <p:cNvPr id="14" name="Text Placeholder 2">
            <a:extLst>
              <a:ext uri="{FF2B5EF4-FFF2-40B4-BE49-F238E27FC236}">
                <a16:creationId xmlns:a16="http://schemas.microsoft.com/office/drawing/2014/main" id="{17D61252-DAC1-4DC1-BF87-2E4F13965F45}"/>
              </a:ext>
            </a:extLst>
          </p:cNvPr>
          <p:cNvSpPr>
            <a:spLocks noGrp="1"/>
          </p:cNvSpPr>
          <p:nvPr>
            <p:ph idx="1"/>
          </p:nvPr>
        </p:nvSpPr>
        <p:spPr bwMode="gray">
          <a:xfrm>
            <a:off x="664891" y="1727196"/>
            <a:ext cx="11180280" cy="4196317"/>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Freeform 12">
            <a:extLst>
              <a:ext uri="{FF2B5EF4-FFF2-40B4-BE49-F238E27FC236}">
                <a16:creationId xmlns:a16="http://schemas.microsoft.com/office/drawing/2014/main" id="{283B4D37-2E24-44BB-8E9F-B919943BC142}"/>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5" name="Freeform 12">
            <a:extLst>
              <a:ext uri="{FF2B5EF4-FFF2-40B4-BE49-F238E27FC236}">
                <a16:creationId xmlns:a16="http://schemas.microsoft.com/office/drawing/2014/main" id="{0F533B78-6B6D-4B5F-93F8-BC5397A1179C}"/>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Tree>
    <p:extLst>
      <p:ext uri="{BB962C8B-B14F-4D97-AF65-F5344CB8AC3E}">
        <p14:creationId xmlns:p14="http://schemas.microsoft.com/office/powerpoint/2010/main" val="33903384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 og indhold">
    <p:bg bwMode="gray">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1114430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1114430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1114430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20687640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dhold, to spal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11175908"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11175908"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540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6440795" y="1731139"/>
            <a:ext cx="540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744263960"/>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dhold, tre spalt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11171324"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11171324"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342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540549" y="1726805"/>
            <a:ext cx="342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8416211" y="1727655"/>
            <a:ext cx="342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36290299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F33599-0A69-4FD9-B7DE-E6D2A38B7527}"/>
              </a:ext>
            </a:extLst>
          </p:cNvPr>
          <p:cNvSpPr>
            <a:spLocks noGrp="1"/>
          </p:cNvSpPr>
          <p:nvPr>
            <p:ph type="title" hasCustomPrompt="1"/>
          </p:nvPr>
        </p:nvSpPr>
        <p:spPr/>
        <p:txBody>
          <a:bodyPr/>
          <a:lstStyle>
            <a:lvl1pPr>
              <a:defRPr/>
            </a:lvl1pPr>
          </a:lstStyle>
          <a:p>
            <a:r>
              <a:rPr lang="da-DK" dirty="0"/>
              <a:t>Klik for at tilføje en titel</a:t>
            </a:r>
          </a:p>
        </p:txBody>
      </p:sp>
      <p:sp>
        <p:nvSpPr>
          <p:cNvPr id="4"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2" name="Date Placeholder 1">
            <a:extLst>
              <a:ext uri="{FF2B5EF4-FFF2-40B4-BE49-F238E27FC236}">
                <a16:creationId xmlns:a16="http://schemas.microsoft.com/office/drawing/2014/main" id="{547A30DD-39C4-4ACF-BF03-AA1B52929D05}"/>
              </a:ext>
            </a:extLst>
          </p:cNvPr>
          <p:cNvSpPr>
            <a:spLocks noGrp="1"/>
          </p:cNvSpPr>
          <p:nvPr>
            <p:ph type="dt" sz="half" idx="10"/>
          </p:nvPr>
        </p:nvSpPr>
        <p:spPr/>
        <p:txBody>
          <a:bodyPr/>
          <a:lstStyle/>
          <a:p>
            <a:endParaRPr lang="da-DK" dirty="0"/>
          </a:p>
        </p:txBody>
      </p:sp>
      <p:sp>
        <p:nvSpPr>
          <p:cNvPr id="8" name="Footer Placeholder 7" descr="{ &quot;templafy&quot;: { &quot;type&quot;: &quot;text&quot;, &quot;binding&quot;: &quot;Form.PresentationTitle&quot; } }">
            <a:extLst>
              <a:ext uri="{FF2B5EF4-FFF2-40B4-BE49-F238E27FC236}">
                <a16:creationId xmlns:a16="http://schemas.microsoft.com/office/drawing/2014/main" id="{59423FE1-70F7-4F41-8DBF-D711AD0F5A3A}"/>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5565881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44FD7E-4C7C-41D5-AE48-BFA06F405603}"/>
              </a:ext>
            </a:extLst>
          </p:cNvPr>
          <p:cNvSpPr>
            <a:spLocks noGrp="1"/>
          </p:cNvSpPr>
          <p:nvPr>
            <p:ph type="dt" sz="half" idx="10"/>
          </p:nvPr>
        </p:nvSpPr>
        <p:spPr/>
        <p:txBody>
          <a:bodyPr/>
          <a:lstStyle/>
          <a:p>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6349BAD9-6F63-4AD9-975E-E9DF0EF6339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13893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og billede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B68331-7C7B-4041-B279-362B73DF22F2}"/>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chemeClr val="tx1"/>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8208000" y="1835151"/>
            <a:ext cx="3549649" cy="4008967"/>
          </a:xfrm>
          <a:prstGeom prst="rect">
            <a:avLst/>
          </a:prstGeom>
          <a:solidFill>
            <a:schemeClr val="bg1">
              <a:lumMod val="95000"/>
            </a:schemeClr>
          </a:solidFill>
        </p:spPr>
        <p:txBody>
          <a:bodyPr bIns="864000" anchor="ctr" anchorCtr="0"/>
          <a:lstStyle>
            <a:lvl1pPr marL="0" indent="0" algn="ctr">
              <a:buNone/>
              <a:defRPr sz="1600"/>
            </a:lvl1pPr>
          </a:lstStyle>
          <a:p>
            <a:r>
              <a:rPr lang="da-DK" dirty="0"/>
              <a:t>KLIK PÅ PLADSHOLDEREN OG INDSÆT ET BILLEDE VIA COLOURBOX/SKYFISH</a:t>
            </a:r>
          </a:p>
        </p:txBody>
      </p:sp>
      <p:sp>
        <p:nvSpPr>
          <p:cNvPr id="4" name="Content Placeholder 3"/>
          <p:cNvSpPr>
            <a:spLocks noGrp="1"/>
          </p:cNvSpPr>
          <p:nvPr>
            <p:ph sz="quarter" idx="20" hasCustomPrompt="1"/>
          </p:nvPr>
        </p:nvSpPr>
        <p:spPr>
          <a:xfrm>
            <a:off x="664887" y="1836000"/>
            <a:ext cx="720502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E8D2CD6-E691-44A1-B18B-74E8FEEF5333}"/>
              </a:ext>
            </a:extLst>
          </p:cNvPr>
          <p:cNvSpPr>
            <a:spLocks noGrp="1"/>
          </p:cNvSpPr>
          <p:nvPr>
            <p:ph type="dt" sz="half" idx="21"/>
          </p:nvPr>
        </p:nvSpPr>
        <p:spPr/>
        <p:txBody>
          <a:bodyPr/>
          <a:lstStyle/>
          <a:p>
            <a:endParaRPr lang="da-DK" dirty="0"/>
          </a:p>
        </p:txBody>
      </p:sp>
      <p:sp>
        <p:nvSpPr>
          <p:cNvPr id="5" name="Footer Placeholder 4" descr="{ &quot;templafy&quot;: { &quot;type&quot;: &quot;text&quot;, &quot;binding&quot;: &quot;Form.PresentationTitle&quot; } }">
            <a:extLst>
              <a:ext uri="{FF2B5EF4-FFF2-40B4-BE49-F238E27FC236}">
                <a16:creationId xmlns:a16="http://schemas.microsoft.com/office/drawing/2014/main" id="{76C0A03D-6F1A-4564-B757-2494256BFEEE}"/>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367651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a:t>Temadag om økonomi ift. ny ferielov</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København, 18. december 2019</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2"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3" name="Billed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23875277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og billede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C493E4-E16B-45BE-BAFC-5C174CBCA1B6}"/>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325600"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9" name="Content Placeholder 3"/>
          <p:cNvSpPr>
            <a:spLocks noGrp="1"/>
          </p:cNvSpPr>
          <p:nvPr>
            <p:ph sz="quarter" idx="20" hasCustomPrompt="1"/>
          </p:nvPr>
        </p:nvSpPr>
        <p:spPr>
          <a:xfrm>
            <a:off x="664887" y="1836000"/>
            <a:ext cx="504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Picture Placeholder 10"/>
          <p:cNvSpPr>
            <a:spLocks noGrp="1"/>
          </p:cNvSpPr>
          <p:nvPr>
            <p:ph type="pic" sz="quarter" idx="16" hasCustomPrompt="1"/>
          </p:nvPr>
        </p:nvSpPr>
        <p:spPr>
          <a:xfrm>
            <a:off x="6267450" y="1835151"/>
            <a:ext cx="5491163" cy="4008967"/>
          </a:xfrm>
          <a:prstGeom prst="rect">
            <a:avLst/>
          </a:prstGeom>
          <a:solidFill>
            <a:schemeClr val="bg1">
              <a:lumMod val="95000"/>
            </a:schemeClr>
          </a:solidFill>
        </p:spPr>
        <p:txBody>
          <a:bodyPr bIns="864000" anchor="ctr" anchorCtr="0"/>
          <a:lstStyle>
            <a:lvl1pPr marL="0" indent="0" algn="ctr">
              <a:buNone/>
              <a:defRPr sz="1600"/>
            </a:lvl1pPr>
          </a:lstStyle>
          <a:p>
            <a:r>
              <a:rPr lang="da-DK" dirty="0"/>
              <a:t>KLIK PÅ PLADSHOLDEREN OG INDSÆT ET BILLEDE VIA COLOURBOX/SKYFISH</a:t>
            </a:r>
          </a:p>
        </p:txBody>
      </p:sp>
      <p:sp>
        <p:nvSpPr>
          <p:cNvPr id="2" name="Date Placeholder 1">
            <a:extLst>
              <a:ext uri="{FF2B5EF4-FFF2-40B4-BE49-F238E27FC236}">
                <a16:creationId xmlns:a16="http://schemas.microsoft.com/office/drawing/2014/main" id="{42EAD64D-53C1-4782-B639-EC41F3B8662D}"/>
              </a:ext>
            </a:extLst>
          </p:cNvPr>
          <p:cNvSpPr>
            <a:spLocks noGrp="1"/>
          </p:cNvSpPr>
          <p:nvPr>
            <p:ph type="dt" sz="half" idx="21"/>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2021F9C6-70EF-4CAA-BA1E-C9B48225F2D6}"/>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28294182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og billede (7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4082F2-ED11-4AE7-AD99-C993EED9BFC3}"/>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4558999" y="1835151"/>
            <a:ext cx="7211666" cy="4008967"/>
          </a:xfrm>
          <a:prstGeom prst="rect">
            <a:avLst/>
          </a:prstGeom>
          <a:solidFill>
            <a:schemeClr val="bg1">
              <a:lumMod val="95000"/>
            </a:schemeClr>
          </a:solidFill>
        </p:spPr>
        <p:txBody>
          <a:bodyPr bIns="648000" anchor="ctr" anchorCtr="0"/>
          <a:lstStyle>
            <a:lvl1pPr marL="0" indent="0" algn="ctr">
              <a:buNone/>
              <a:defRPr sz="1600"/>
            </a:lvl1pPr>
          </a:lstStyle>
          <a:p>
            <a:r>
              <a:rPr lang="da-DK" dirty="0"/>
              <a:t>KLIK PÅ PLADSHOLDEREN OG INDSÆT ET BILLEDE VIA COLOURBOX/SKYFISH</a:t>
            </a:r>
          </a:p>
        </p:txBody>
      </p:sp>
      <p:sp>
        <p:nvSpPr>
          <p:cNvPr id="9" name="Content Placeholder 3"/>
          <p:cNvSpPr>
            <a:spLocks noGrp="1"/>
          </p:cNvSpPr>
          <p:nvPr>
            <p:ph sz="quarter" idx="20"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32DBC498-FE61-4022-A452-3EAB7E3D8272}"/>
              </a:ext>
            </a:extLst>
          </p:cNvPr>
          <p:cNvSpPr>
            <a:spLocks noGrp="1"/>
          </p:cNvSpPr>
          <p:nvPr>
            <p:ph type="dt" sz="half" idx="21"/>
          </p:nvPr>
        </p:nvSpPr>
        <p:spPr/>
        <p:txBody>
          <a:bodyPr/>
          <a:lstStyle/>
          <a:p>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AB56CE92-8F67-417D-B4E7-84F2D2024093}"/>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3538733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el og bille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57D125-520A-4C54-AEF4-E09377F7918C}"/>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429200"/>
            <a:ext cx="11092512"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664886" y="1835151"/>
            <a:ext cx="11103099" cy="4008967"/>
          </a:xfrm>
          <a:prstGeom prst="rect">
            <a:avLst/>
          </a:prstGeom>
          <a:solidFill>
            <a:schemeClr val="bg1">
              <a:lumMod val="95000"/>
            </a:schemeClr>
          </a:solidFill>
        </p:spPr>
        <p:txBody>
          <a:bodyPr bIns="648000" anchor="ctr" anchorCtr="0"/>
          <a:lstStyle>
            <a:lvl1pPr marL="0" indent="0" algn="ctr">
              <a:buNone/>
              <a:defRPr sz="1600"/>
            </a:lvl1pPr>
          </a:lstStyle>
          <a:p>
            <a:r>
              <a:rPr lang="da-DK" dirty="0"/>
              <a:t>KLIK PÅ PLADSHOLDEREN OG INDSÆT ET BILLEDE VIA COLOURBOX/SKYFISH</a:t>
            </a:r>
          </a:p>
        </p:txBody>
      </p:sp>
      <p:sp>
        <p:nvSpPr>
          <p:cNvPr id="2" name="Date Placeholder 1">
            <a:extLst>
              <a:ext uri="{FF2B5EF4-FFF2-40B4-BE49-F238E27FC236}">
                <a16:creationId xmlns:a16="http://schemas.microsoft.com/office/drawing/2014/main" id="{454E5004-CFC1-4315-BBE5-258429EA3D20}"/>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B3809C2F-A3EC-4AEF-A42D-C700C4833B89}"/>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14456247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og tre bille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EC2673-C3B5-4D48-B998-386C1B178C81}"/>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Rectangle 4"/>
          <p:cNvSpPr/>
          <p:nvPr userDrawn="1"/>
        </p:nvSpPr>
        <p:spPr>
          <a:xfrm>
            <a:off x="8890334" y="1835151"/>
            <a:ext cx="2862752" cy="400896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dirty="0"/>
          </a:p>
        </p:txBody>
      </p:sp>
      <p:sp>
        <p:nvSpPr>
          <p:cNvPr id="12" name="Subtitle 2"/>
          <p:cNvSpPr>
            <a:spLocks noGrp="1"/>
          </p:cNvSpPr>
          <p:nvPr>
            <p:ph type="subTitle" idx="1" hasCustomPrompt="1"/>
          </p:nvPr>
        </p:nvSpPr>
        <p:spPr bwMode="gray">
          <a:xfrm>
            <a:off x="664887" y="1429200"/>
            <a:ext cx="11092512"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9063272" y="1984353"/>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8" name="Picture Placeholder 10"/>
          <p:cNvSpPr>
            <a:spLocks noGrp="1"/>
          </p:cNvSpPr>
          <p:nvPr>
            <p:ph type="pic" sz="quarter" idx="17" hasCustomPrompt="1"/>
          </p:nvPr>
        </p:nvSpPr>
        <p:spPr>
          <a:xfrm>
            <a:off x="9063272" y="3272729"/>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10" name="Picture Placeholder 10"/>
          <p:cNvSpPr>
            <a:spLocks noGrp="1"/>
          </p:cNvSpPr>
          <p:nvPr>
            <p:ph type="pic" sz="quarter" idx="18" hasCustomPrompt="1"/>
          </p:nvPr>
        </p:nvSpPr>
        <p:spPr>
          <a:xfrm>
            <a:off x="9063272" y="4561105"/>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6" name="Text Placeholder 5"/>
          <p:cNvSpPr>
            <a:spLocks noGrp="1"/>
          </p:cNvSpPr>
          <p:nvPr>
            <p:ph type="body" sz="quarter" idx="19" hasCustomPrompt="1"/>
          </p:nvPr>
        </p:nvSpPr>
        <p:spPr>
          <a:xfrm>
            <a:off x="664886" y="1835151"/>
            <a:ext cx="7917313"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FC73A8AD-0C30-476F-BCFB-68B57ADFBCE4}"/>
              </a:ext>
            </a:extLst>
          </p:cNvPr>
          <p:cNvSpPr>
            <a:spLocks noGrp="1"/>
          </p:cNvSpPr>
          <p:nvPr>
            <p:ph type="dt" sz="half" idx="20"/>
          </p:nvPr>
        </p:nvSpPr>
        <p:spPr/>
        <p:txBody>
          <a:bodyPr/>
          <a:lstStyle/>
          <a:p>
            <a:endParaRPr lang="da-DK" dirty="0"/>
          </a:p>
        </p:txBody>
      </p:sp>
      <p:sp>
        <p:nvSpPr>
          <p:cNvPr id="4" name="Footer Placeholder 3">
            <a:extLst>
              <a:ext uri="{FF2B5EF4-FFF2-40B4-BE49-F238E27FC236}">
                <a16:creationId xmlns:a16="http://schemas.microsoft.com/office/drawing/2014/main" id="{D935BCA3-F68F-434A-A86A-A57383729E97}"/>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1244932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to spalter, tre bille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0B9175-B323-413D-A852-977EE9CBDEB3}"/>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Rectangle 4"/>
          <p:cNvSpPr/>
          <p:nvPr userDrawn="1"/>
        </p:nvSpPr>
        <p:spPr>
          <a:xfrm>
            <a:off x="8890334" y="1835151"/>
            <a:ext cx="2862752" cy="400896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dirty="0"/>
          </a:p>
        </p:txBody>
      </p:sp>
      <p:sp>
        <p:nvSpPr>
          <p:cNvPr id="12"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9063272" y="1984353"/>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8" name="Picture Placeholder 10"/>
          <p:cNvSpPr>
            <a:spLocks noGrp="1"/>
          </p:cNvSpPr>
          <p:nvPr>
            <p:ph type="pic" sz="quarter" idx="17" hasCustomPrompt="1"/>
          </p:nvPr>
        </p:nvSpPr>
        <p:spPr>
          <a:xfrm>
            <a:off x="9063272" y="3272729"/>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10" name="Picture Placeholder 10"/>
          <p:cNvSpPr>
            <a:spLocks noGrp="1"/>
          </p:cNvSpPr>
          <p:nvPr>
            <p:ph type="pic" sz="quarter" idx="18" hasCustomPrompt="1"/>
          </p:nvPr>
        </p:nvSpPr>
        <p:spPr>
          <a:xfrm>
            <a:off x="9063272" y="4561105"/>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6" name="Text Placeholder 5"/>
          <p:cNvSpPr>
            <a:spLocks noGrp="1"/>
          </p:cNvSpPr>
          <p:nvPr>
            <p:ph type="body" sz="quarter" idx="20" hasCustomPrompt="1"/>
          </p:nvPr>
        </p:nvSpPr>
        <p:spPr>
          <a:xfrm>
            <a:off x="664887" y="1836000"/>
            <a:ext cx="360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Text Placeholder 12"/>
          <p:cNvSpPr>
            <a:spLocks noGrp="1"/>
          </p:cNvSpPr>
          <p:nvPr>
            <p:ph type="body" sz="quarter" idx="21" hasCustomPrompt="1"/>
          </p:nvPr>
        </p:nvSpPr>
        <p:spPr>
          <a:xfrm>
            <a:off x="4777610" y="1836000"/>
            <a:ext cx="360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6FE0B06-ECC5-4780-845B-91C01F643C90}"/>
              </a:ext>
            </a:extLst>
          </p:cNvPr>
          <p:cNvSpPr>
            <a:spLocks noGrp="1"/>
          </p:cNvSpPr>
          <p:nvPr>
            <p:ph type="dt" sz="half" idx="22"/>
          </p:nvPr>
        </p:nvSpPr>
        <p:spPr/>
        <p:txBody>
          <a:bodyPr/>
          <a:lstStyle/>
          <a:p>
            <a:endParaRPr lang="da-DK" dirty="0"/>
          </a:p>
        </p:txBody>
      </p:sp>
      <p:sp>
        <p:nvSpPr>
          <p:cNvPr id="4" name="Footer Placeholder 3">
            <a:extLst>
              <a:ext uri="{FF2B5EF4-FFF2-40B4-BE49-F238E27FC236}">
                <a16:creationId xmlns:a16="http://schemas.microsoft.com/office/drawing/2014/main" id="{811D65AF-34E6-4403-8BCC-182286A3F76B}"/>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17727681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og diagram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50E35D-FE1C-46EB-814B-D730852BE3F8}"/>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18" hasCustomPrompt="1"/>
          </p:nvPr>
        </p:nvSpPr>
        <p:spPr>
          <a:xfrm>
            <a:off x="664887" y="1836000"/>
            <a:ext cx="7231022"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8208000" y="1836000"/>
            <a:ext cx="3549649"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12" name="Chart Placeholder 11"/>
          <p:cNvSpPr>
            <a:spLocks noGrp="1"/>
          </p:cNvSpPr>
          <p:nvPr>
            <p:ph type="chart" sz="quarter" idx="20" hasCustomPrompt="1"/>
          </p:nvPr>
        </p:nvSpPr>
        <p:spPr>
          <a:xfrm>
            <a:off x="8208000" y="2196000"/>
            <a:ext cx="3549649" cy="3643200"/>
          </a:xfrm>
        </p:spPr>
        <p:txBody>
          <a:bodyPr tIns="1224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E7EF0986-9CB9-4642-85B3-0FFF78594AED}"/>
              </a:ext>
            </a:extLst>
          </p:cNvPr>
          <p:cNvSpPr>
            <a:spLocks noGrp="1"/>
          </p:cNvSpPr>
          <p:nvPr>
            <p:ph type="dt" sz="half" idx="21"/>
          </p:nvPr>
        </p:nvSpPr>
        <p:spPr/>
        <p:txBody>
          <a:bodyPr/>
          <a:lstStyle/>
          <a:p>
            <a:endParaRPr lang="da-DK" dirty="0"/>
          </a:p>
        </p:txBody>
      </p:sp>
      <p:sp>
        <p:nvSpPr>
          <p:cNvPr id="4" name="Footer Placeholder 3">
            <a:extLst>
              <a:ext uri="{FF2B5EF4-FFF2-40B4-BE49-F238E27FC236}">
                <a16:creationId xmlns:a16="http://schemas.microsoft.com/office/drawing/2014/main" id="{3CEBA58F-F319-45B1-8AB6-297F59B60872}"/>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610481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og diagram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7AEC63-F3F1-4197-A193-738657349D81}"/>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18" hasCustomPrompt="1"/>
          </p:nvPr>
        </p:nvSpPr>
        <p:spPr>
          <a:xfrm>
            <a:off x="664887" y="1836000"/>
            <a:ext cx="522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6623971" y="1836738"/>
            <a:ext cx="5220000"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11" name="Chart Placeholder 11"/>
          <p:cNvSpPr>
            <a:spLocks noGrp="1"/>
          </p:cNvSpPr>
          <p:nvPr>
            <p:ph type="chart" sz="quarter" idx="20" hasCustomPrompt="1"/>
          </p:nvPr>
        </p:nvSpPr>
        <p:spPr>
          <a:xfrm>
            <a:off x="6623971" y="2196738"/>
            <a:ext cx="5220000" cy="3642462"/>
          </a:xfrm>
        </p:spPr>
        <p:txBody>
          <a:bodyPr tIns="936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6C2A0A59-9FE2-4655-8E2E-2EEA70A108E3}"/>
              </a:ext>
            </a:extLst>
          </p:cNvPr>
          <p:cNvSpPr>
            <a:spLocks noGrp="1"/>
          </p:cNvSpPr>
          <p:nvPr>
            <p:ph type="dt" sz="half" idx="21"/>
          </p:nvPr>
        </p:nvSpPr>
        <p:spPr/>
        <p:txBody>
          <a:bodyPr/>
          <a:lstStyle/>
          <a:p>
            <a:endParaRPr lang="da-DK" dirty="0"/>
          </a:p>
        </p:txBody>
      </p:sp>
      <p:sp>
        <p:nvSpPr>
          <p:cNvPr id="4" name="Footer Placeholder 3">
            <a:extLst>
              <a:ext uri="{FF2B5EF4-FFF2-40B4-BE49-F238E27FC236}">
                <a16:creationId xmlns:a16="http://schemas.microsoft.com/office/drawing/2014/main" id="{30BC5892-4BCF-497B-B077-6D435CA96683}"/>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6112110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og diagram (7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166325-16CC-4DD8-A0B1-231B1007CB84}"/>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21"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4606669" y="1836738"/>
            <a:ext cx="7163998"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9" name="Chart Placeholder 11"/>
          <p:cNvSpPr>
            <a:spLocks noGrp="1"/>
          </p:cNvSpPr>
          <p:nvPr>
            <p:ph type="chart" sz="quarter" idx="20" hasCustomPrompt="1"/>
          </p:nvPr>
        </p:nvSpPr>
        <p:spPr>
          <a:xfrm>
            <a:off x="4606669" y="2196738"/>
            <a:ext cx="7163996" cy="3642462"/>
          </a:xfrm>
        </p:spPr>
        <p:txBody>
          <a:bodyPr tIns="936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5A6D51A7-86E8-4AD2-B8C8-1180C534A496}"/>
              </a:ext>
            </a:extLst>
          </p:cNvPr>
          <p:cNvSpPr>
            <a:spLocks noGrp="1"/>
          </p:cNvSpPr>
          <p:nvPr>
            <p:ph type="dt" sz="half" idx="22"/>
          </p:nvPr>
        </p:nvSpPr>
        <p:spPr/>
        <p:txBody>
          <a:bodyPr/>
          <a:lstStyle/>
          <a:p>
            <a:endParaRPr lang="da-DK" dirty="0"/>
          </a:p>
        </p:txBody>
      </p:sp>
      <p:sp>
        <p:nvSpPr>
          <p:cNvPr id="4" name="Footer Placeholder 3">
            <a:extLst>
              <a:ext uri="{FF2B5EF4-FFF2-40B4-BE49-F238E27FC236}">
                <a16:creationId xmlns:a16="http://schemas.microsoft.com/office/drawing/2014/main" id="{CC216768-553C-4E0C-8D6F-8B5E64365A8C}"/>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4967198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BE0F94-A263-4B10-B01B-D1EC9ED28A77}"/>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chemeClr val="tx1"/>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9" name="Text Placeholder 9"/>
          <p:cNvSpPr>
            <a:spLocks noGrp="1"/>
          </p:cNvSpPr>
          <p:nvPr>
            <p:ph type="body" sz="quarter" idx="19" hasCustomPrompt="1"/>
          </p:nvPr>
        </p:nvSpPr>
        <p:spPr>
          <a:xfrm>
            <a:off x="664886" y="1836738"/>
            <a:ext cx="11092514"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8" name="Chart Placeholder 11"/>
          <p:cNvSpPr>
            <a:spLocks noGrp="1"/>
          </p:cNvSpPr>
          <p:nvPr>
            <p:ph type="chart" sz="quarter" idx="20" hasCustomPrompt="1"/>
          </p:nvPr>
        </p:nvSpPr>
        <p:spPr>
          <a:xfrm>
            <a:off x="664887" y="2196738"/>
            <a:ext cx="11092514" cy="3633994"/>
          </a:xfrm>
        </p:spPr>
        <p:txBody>
          <a:bodyPr tIns="720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68BDDF43-5B88-4FAA-B9F6-12C79954F65C}"/>
              </a:ext>
            </a:extLst>
          </p:cNvPr>
          <p:cNvSpPr>
            <a:spLocks noGrp="1"/>
          </p:cNvSpPr>
          <p:nvPr>
            <p:ph type="dt" sz="half" idx="21"/>
          </p:nvPr>
        </p:nvSpPr>
        <p:spPr/>
        <p:txBody>
          <a:bodyPr/>
          <a:lstStyle/>
          <a:p>
            <a:endParaRPr lang="da-DK" dirty="0"/>
          </a:p>
        </p:txBody>
      </p:sp>
      <p:sp>
        <p:nvSpPr>
          <p:cNvPr id="7" name="Footer Placeholder 6">
            <a:extLst>
              <a:ext uri="{FF2B5EF4-FFF2-40B4-BE49-F238E27FC236}">
                <a16:creationId xmlns:a16="http://schemas.microsoft.com/office/drawing/2014/main" id="{73DBAAD0-E2D5-41E0-BC63-9553F8EFDAB8}"/>
              </a:ext>
            </a:extLst>
          </p:cNvPr>
          <p:cNvSpPr>
            <a:spLocks noGrp="1"/>
          </p:cNvSpPr>
          <p:nvPr>
            <p:ph type="ftr" sz="quarter" idx="22"/>
          </p:nvPr>
        </p:nvSpPr>
        <p:spPr/>
        <p:txBody>
          <a:bodyPr/>
          <a:lstStyle/>
          <a:p>
            <a:endParaRPr lang="da-DK" dirty="0"/>
          </a:p>
        </p:txBody>
      </p:sp>
    </p:spTree>
    <p:extLst>
      <p:ext uri="{BB962C8B-B14F-4D97-AF65-F5344CB8AC3E}">
        <p14:creationId xmlns:p14="http://schemas.microsoft.com/office/powerpoint/2010/main" val="3182012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 diagrammer (50/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023FE7-4684-425D-9B4C-C61EF38EC72B}"/>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Text Placeholder 9"/>
          <p:cNvSpPr>
            <a:spLocks noGrp="1"/>
          </p:cNvSpPr>
          <p:nvPr>
            <p:ph type="body" sz="quarter" idx="19" hasCustomPrompt="1"/>
          </p:nvPr>
        </p:nvSpPr>
        <p:spPr>
          <a:xfrm>
            <a:off x="664887" y="1836738"/>
            <a:ext cx="5220000" cy="360000"/>
          </a:xfrm>
        </p:spPr>
        <p:txBody>
          <a:bodyPr/>
          <a:lstStyle>
            <a:lvl1pPr marL="0" indent="0">
              <a:buNone/>
              <a:defRPr baseline="0">
                <a:solidFill>
                  <a:schemeClr val="tx2"/>
                </a:solidFill>
              </a:defRPr>
            </a:lvl1pPr>
            <a:lvl2pPr marL="468000" indent="0">
              <a:buNone/>
              <a:defRPr/>
            </a:lvl2pPr>
          </a:lstStyle>
          <a:p>
            <a:pPr lvl="0"/>
            <a:r>
              <a:rPr lang="da-DK" dirty="0"/>
              <a:t>Klik for at tilføje en diagram titel</a:t>
            </a:r>
          </a:p>
        </p:txBody>
      </p:sp>
      <p:sp>
        <p:nvSpPr>
          <p:cNvPr id="11" name="Chart Placeholder 11"/>
          <p:cNvSpPr>
            <a:spLocks noGrp="1"/>
          </p:cNvSpPr>
          <p:nvPr>
            <p:ph type="chart" sz="quarter" idx="20" hasCustomPrompt="1"/>
          </p:nvPr>
        </p:nvSpPr>
        <p:spPr>
          <a:xfrm>
            <a:off x="664887" y="2196738"/>
            <a:ext cx="5220000" cy="3642462"/>
          </a:xfrm>
        </p:spPr>
        <p:txBody>
          <a:bodyPr tIns="864000" anchor="ctr" anchorCtr="0"/>
          <a:lstStyle>
            <a:lvl1pPr marL="0" indent="0" algn="ctr">
              <a:buNone/>
              <a:defRPr/>
            </a:lvl1pPr>
          </a:lstStyle>
          <a:p>
            <a:r>
              <a:rPr lang="da-DK" noProof="1"/>
              <a:t>Klik på pladsholderen og vælg BDO-fanen for at tilføje diagram via Corporate Charts </a:t>
            </a:r>
          </a:p>
        </p:txBody>
      </p:sp>
      <p:sp>
        <p:nvSpPr>
          <p:cNvPr id="4" name="Text Placeholder 3"/>
          <p:cNvSpPr>
            <a:spLocks noGrp="1"/>
          </p:cNvSpPr>
          <p:nvPr>
            <p:ph type="body" sz="quarter" idx="23" hasCustomPrompt="1"/>
          </p:nvPr>
        </p:nvSpPr>
        <p:spPr>
          <a:xfrm>
            <a:off x="6623973" y="1836738"/>
            <a:ext cx="5220000" cy="360000"/>
          </a:xfrm>
        </p:spPr>
        <p:txBody>
          <a:bodyPr/>
          <a:lstStyle>
            <a:lvl1pPr marL="0" indent="0">
              <a:spcBef>
                <a:spcPts val="0"/>
              </a:spcBef>
              <a:buNone/>
              <a:defRPr sz="1800">
                <a:solidFill>
                  <a:schemeClr val="tx2"/>
                </a:solidFill>
              </a:defRPr>
            </a:lvl1pPr>
          </a:lstStyle>
          <a:p>
            <a:pPr lvl="0"/>
            <a:r>
              <a:rPr lang="da-DK" dirty="0"/>
              <a:t>Klik for at tilføje en diagram titel</a:t>
            </a:r>
          </a:p>
        </p:txBody>
      </p:sp>
      <p:sp>
        <p:nvSpPr>
          <p:cNvPr id="7" name="Chart Placeholder 6"/>
          <p:cNvSpPr>
            <a:spLocks noGrp="1"/>
          </p:cNvSpPr>
          <p:nvPr>
            <p:ph type="chart" sz="quarter" idx="24" hasCustomPrompt="1"/>
          </p:nvPr>
        </p:nvSpPr>
        <p:spPr>
          <a:xfrm>
            <a:off x="6623973" y="2196738"/>
            <a:ext cx="5220000" cy="3642462"/>
          </a:xfrm>
        </p:spPr>
        <p:txBody>
          <a:bodyPr tIns="864000" anchor="ctr" anchorCtr="0"/>
          <a:lstStyle>
            <a:lvl1pPr marL="0" marR="0" indent="0" algn="ctr" defTabSz="1218786" rtl="0" eaLnBrk="1" fontAlgn="auto" latinLnBrk="0" hangingPunct="1">
              <a:lnSpc>
                <a:spcPct val="100000"/>
              </a:lnSpc>
              <a:spcBef>
                <a:spcPts val="432"/>
              </a:spcBef>
              <a:spcAft>
                <a:spcPts val="0"/>
              </a:spcAft>
              <a:buClr>
                <a:schemeClr val="tx2"/>
              </a:buClr>
              <a:buSzTx/>
              <a:buFont typeface="Arial" panose="020B0604020202020204" pitchFamily="34" charset="0"/>
              <a:buNone/>
              <a:tabLst/>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5F71D779-EB85-4261-B77E-013C93B0E4B6}"/>
              </a:ext>
            </a:extLst>
          </p:cNvPr>
          <p:cNvSpPr>
            <a:spLocks noGrp="1"/>
          </p:cNvSpPr>
          <p:nvPr>
            <p:ph type="dt" sz="half" idx="25"/>
          </p:nvPr>
        </p:nvSpPr>
        <p:spPr/>
        <p:txBody>
          <a:bodyPr/>
          <a:lstStyle/>
          <a:p>
            <a:endParaRPr lang="da-DK" dirty="0"/>
          </a:p>
        </p:txBody>
      </p:sp>
      <p:sp>
        <p:nvSpPr>
          <p:cNvPr id="5" name="Footer Placeholder 4">
            <a:extLst>
              <a:ext uri="{FF2B5EF4-FFF2-40B4-BE49-F238E27FC236}">
                <a16:creationId xmlns:a16="http://schemas.microsoft.com/office/drawing/2014/main" id="{DDBDB96B-13CA-4298-AD44-2D69296396D8}"/>
              </a:ext>
            </a:extLst>
          </p:cNvPr>
          <p:cNvSpPr>
            <a:spLocks noGrp="1"/>
          </p:cNvSpPr>
          <p:nvPr>
            <p:ph type="ftr" sz="quarter" idx="26"/>
          </p:nvPr>
        </p:nvSpPr>
        <p:spPr/>
        <p:txBody>
          <a:bodyPr/>
          <a:lstStyle/>
          <a:p>
            <a:endParaRPr lang="da-DK" dirty="0"/>
          </a:p>
        </p:txBody>
      </p:sp>
    </p:spTree>
    <p:extLst>
      <p:ext uri="{BB962C8B-B14F-4D97-AF65-F5344CB8AC3E}">
        <p14:creationId xmlns:p14="http://schemas.microsoft.com/office/powerpoint/2010/main" val="211141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Temadag om økonomi ift. ny ferielov</a:t>
            </a:r>
            <a:endParaRPr lang="en-GB" dirty="0"/>
          </a:p>
        </p:txBody>
      </p:sp>
      <p:sp>
        <p:nvSpPr>
          <p:cNvPr id="4" name="Footer Placeholder 3"/>
          <p:cNvSpPr>
            <a:spLocks noGrp="1"/>
          </p:cNvSpPr>
          <p:nvPr>
            <p:ph type="ftr" sz="quarter" idx="11"/>
          </p:nvPr>
        </p:nvSpPr>
        <p:spPr/>
        <p:txBody>
          <a:body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8999750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 og indhold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5B781A-006D-45F8-AACD-F3A1A33381E5}"/>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6" y="1836000"/>
            <a:ext cx="7219697"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8208000" y="1836000"/>
            <a:ext cx="3549649" cy="4003200"/>
          </a:xfrm>
        </p:spPr>
        <p:txBody>
          <a:bodyPr/>
          <a:lstStyle>
            <a:lvl1pPr marL="0" indent="0" algn="ctr">
              <a:buNone/>
              <a:defRPr/>
            </a:lvl1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C90BDFA0-46D7-4400-AA1D-FE29CD9A9032}"/>
              </a:ext>
            </a:extLst>
          </p:cNvPr>
          <p:cNvSpPr>
            <a:spLocks noGrp="1"/>
          </p:cNvSpPr>
          <p:nvPr>
            <p:ph type="dt" sz="half" idx="20"/>
          </p:nvPr>
        </p:nvSpPr>
        <p:spPr/>
        <p:txBody>
          <a:bodyPr/>
          <a:lstStyle/>
          <a:p>
            <a:endParaRPr lang="da-DK" dirty="0"/>
          </a:p>
        </p:txBody>
      </p:sp>
      <p:sp>
        <p:nvSpPr>
          <p:cNvPr id="4" name="Footer Placeholder 3">
            <a:extLst>
              <a:ext uri="{FF2B5EF4-FFF2-40B4-BE49-F238E27FC236}">
                <a16:creationId xmlns:a16="http://schemas.microsoft.com/office/drawing/2014/main" id="{4D92F3AB-E071-47BD-AD07-00941542DF82}"/>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3819015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 og indhold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D150C8-4EAF-418E-A875-CF21D7A30F35}"/>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7" y="1836000"/>
            <a:ext cx="522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6623973" y="1836000"/>
            <a:ext cx="5220000" cy="4003200"/>
          </a:xfrm>
        </p:spPr>
        <p:txBody>
          <a:bodyPr/>
          <a:lstStyle>
            <a:lvl1pPr marL="0" indent="0" algn="ctr">
              <a:buNone/>
              <a:defRPr/>
            </a:lvl1pPr>
            <a:lvl2pPr marL="468000" indent="0" algn="ctr">
              <a:buNone/>
              <a:defRPr/>
            </a:lvl2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61A33A41-B05D-480D-B240-8A555347BB1E}"/>
              </a:ext>
            </a:extLst>
          </p:cNvPr>
          <p:cNvSpPr>
            <a:spLocks noGrp="1"/>
          </p:cNvSpPr>
          <p:nvPr>
            <p:ph type="dt" sz="half" idx="20"/>
          </p:nvPr>
        </p:nvSpPr>
        <p:spPr/>
        <p:txBody>
          <a:bodyPr/>
          <a:lstStyle/>
          <a:p>
            <a:endParaRPr lang="da-DK" dirty="0"/>
          </a:p>
        </p:txBody>
      </p:sp>
      <p:sp>
        <p:nvSpPr>
          <p:cNvPr id="4" name="Footer Placeholder 3">
            <a:extLst>
              <a:ext uri="{FF2B5EF4-FFF2-40B4-BE49-F238E27FC236}">
                <a16:creationId xmlns:a16="http://schemas.microsoft.com/office/drawing/2014/main" id="{EA54593E-B695-45F7-A999-4150F98983CF}"/>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39436674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og indhold (7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736B8-AD46-411D-A25B-7756C718DC10}"/>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4541664" y="1836000"/>
            <a:ext cx="7229002" cy="4003200"/>
          </a:xfrm>
        </p:spPr>
        <p:txBody>
          <a:bodyPr/>
          <a:lstStyle>
            <a:lvl1pPr marL="0" indent="0" algn="ctr">
              <a:buNone/>
              <a:defRPr/>
            </a:lvl1pPr>
            <a:lvl2pPr marL="468000" indent="0" algn="ctr">
              <a:buNone/>
              <a:defRPr/>
            </a:lvl2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165575E5-3417-4D01-885F-BBA121AE3F4F}"/>
              </a:ext>
            </a:extLst>
          </p:cNvPr>
          <p:cNvSpPr>
            <a:spLocks noGrp="1"/>
          </p:cNvSpPr>
          <p:nvPr>
            <p:ph type="dt" sz="half" idx="20"/>
          </p:nvPr>
        </p:nvSpPr>
        <p:spPr/>
        <p:txBody>
          <a:bodyPr/>
          <a:lstStyle/>
          <a:p>
            <a:endParaRPr lang="da-DK" dirty="0"/>
          </a:p>
        </p:txBody>
      </p:sp>
      <p:sp>
        <p:nvSpPr>
          <p:cNvPr id="5" name="Footer Placeholder 4">
            <a:extLst>
              <a:ext uri="{FF2B5EF4-FFF2-40B4-BE49-F238E27FC236}">
                <a16:creationId xmlns:a16="http://schemas.microsoft.com/office/drawing/2014/main" id="{A46101FE-2ED3-41DB-8A84-848667DED2C1}"/>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3842614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o indhold (50/50%)">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0D3587-0E70-4BB9-AF31-ABCC06374D3B}"/>
              </a:ext>
            </a:extLst>
          </p:cNvPr>
          <p:cNvSpPr>
            <a:spLocks noGrp="1"/>
          </p:cNvSpPr>
          <p:nvPr>
            <p:ph type="title" hasCustomPrompt="1"/>
          </p:nvPr>
        </p:nvSpPr>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429200"/>
            <a:ext cx="11179086" cy="265257"/>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96156" y="1835149"/>
            <a:ext cx="5220000" cy="4001713"/>
          </a:xfrm>
        </p:spPr>
        <p:txBody>
          <a:bodyPr/>
          <a:lstStyle>
            <a:lvl1pPr>
              <a:defRPr baseline="0"/>
            </a:lvl1pPr>
          </a:lstStyle>
          <a:p>
            <a:pPr lvl="0"/>
            <a:r>
              <a:rPr lang="da-DK" dirty="0"/>
              <a:t>Klik på tabel ikon/SmartArt ikon for at tilføje en tabel eller SmartArt-grafik</a:t>
            </a:r>
          </a:p>
        </p:txBody>
      </p:sp>
      <p:sp>
        <p:nvSpPr>
          <p:cNvPr id="11" name="Content Placeholder 10"/>
          <p:cNvSpPr>
            <a:spLocks noGrp="1"/>
          </p:cNvSpPr>
          <p:nvPr>
            <p:ph sz="quarter" idx="19" hasCustomPrompt="1"/>
          </p:nvPr>
        </p:nvSpPr>
        <p:spPr>
          <a:xfrm>
            <a:off x="6623973" y="1835150"/>
            <a:ext cx="5220000" cy="4001713"/>
          </a:xfrm>
        </p:spPr>
        <p:txBody>
          <a:bodyPr/>
          <a:lstStyle>
            <a:lvl1pPr>
              <a:defRPr sz="1800"/>
            </a:lvl1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5812533B-55D9-421E-BA8B-AB5DE76FD60A}"/>
              </a:ext>
            </a:extLst>
          </p:cNvPr>
          <p:cNvSpPr>
            <a:spLocks noGrp="1"/>
          </p:cNvSpPr>
          <p:nvPr>
            <p:ph type="dt" sz="half" idx="20"/>
          </p:nvPr>
        </p:nvSpPr>
        <p:spPr/>
        <p:txBody>
          <a:bodyPr/>
          <a:lstStyle/>
          <a:p>
            <a:endParaRPr lang="da-DK" dirty="0"/>
          </a:p>
        </p:txBody>
      </p:sp>
      <p:sp>
        <p:nvSpPr>
          <p:cNvPr id="6" name="Footer Placeholder 5">
            <a:extLst>
              <a:ext uri="{FF2B5EF4-FFF2-40B4-BE49-F238E27FC236}">
                <a16:creationId xmlns:a16="http://schemas.microsoft.com/office/drawing/2014/main" id="{A2DAFDA3-DA4C-480A-B818-2F3A681C374B}"/>
              </a:ext>
            </a:extLst>
          </p:cNvPr>
          <p:cNvSpPr>
            <a:spLocks noGrp="1"/>
          </p:cNvSpPr>
          <p:nvPr>
            <p:ph type="ftr" sz="quarter" idx="21"/>
          </p:nvPr>
        </p:nvSpPr>
        <p:spPr/>
        <p:txBody>
          <a:bodyPr/>
          <a:lstStyle/>
          <a:p>
            <a:endParaRPr lang="da-DK" dirty="0"/>
          </a:p>
        </p:txBody>
      </p:sp>
    </p:spTree>
    <p:extLst>
      <p:ext uri="{BB962C8B-B14F-4D97-AF65-F5344CB8AC3E}">
        <p14:creationId xmlns:p14="http://schemas.microsoft.com/office/powerpoint/2010/main" val="32886273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ok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5" y="3563721"/>
            <a:ext cx="5257114" cy="22719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792000" indent="0">
              <a:buFont typeface="Trebuchet MS" panose="020B0603020202020204" pitchFamily="34" charset="0"/>
              <a:buNone/>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5"/>
            <a:endParaRPr lang="da-DK" dirty="0"/>
          </a:p>
        </p:txBody>
      </p:sp>
      <p:sp>
        <p:nvSpPr>
          <p:cNvPr id="6" name="Picture Placeholder 5"/>
          <p:cNvSpPr>
            <a:spLocks noGrp="1"/>
          </p:cNvSpPr>
          <p:nvPr>
            <p:ph type="pic" sz="quarter" idx="11" hasCustomPrompt="1"/>
          </p:nvPr>
        </p:nvSpPr>
        <p:spPr>
          <a:xfrm>
            <a:off x="664886" y="1835151"/>
            <a:ext cx="5257113" cy="1456267"/>
          </a:xfrm>
          <a:prstGeom prst="rect">
            <a:avLst/>
          </a:prstGeom>
        </p:spPr>
        <p:txBody>
          <a:bodyPr lIns="0" tIns="72000" rIns="0" bIns="0"/>
          <a:lstStyle>
            <a:lvl1pPr marL="0" indent="0" algn="l">
              <a:buNone/>
              <a:defRPr sz="1400" b="0" cap="all" baseline="0"/>
            </a:lvl1pPr>
          </a:lstStyle>
          <a:p>
            <a:r>
              <a:rPr lang="da-DK" noProof="1"/>
              <a:t>Klik på pladsholderen og indsæt et billede via Colorbox/Skyfish</a:t>
            </a:r>
          </a:p>
        </p:txBody>
      </p:sp>
      <p:sp>
        <p:nvSpPr>
          <p:cNvPr id="8" name="Text Placeholder 7"/>
          <p:cNvSpPr>
            <a:spLocks noGrp="1"/>
          </p:cNvSpPr>
          <p:nvPr>
            <p:ph type="body" sz="quarter" idx="12" hasCustomPrompt="1"/>
          </p:nvPr>
        </p:nvSpPr>
        <p:spPr>
          <a:xfrm>
            <a:off x="6267450" y="1835151"/>
            <a:ext cx="5576523" cy="4008967"/>
          </a:xfrm>
          <a:prstGeom prst="rect">
            <a:avLst/>
          </a:prstGeom>
          <a:ln>
            <a:solidFill>
              <a:schemeClr val="tx1">
                <a:lumMod val="40000"/>
                <a:lumOff val="60000"/>
              </a:schemeClr>
            </a:solidFill>
          </a:ln>
        </p:spPr>
        <p:txBody>
          <a:bodyPr lIns="108000" tIns="72000" rIns="108000" bIns="72000">
            <a:noAutofit/>
          </a:bodyPr>
          <a:lstStyle>
            <a:lvl1pPr marL="0" indent="0">
              <a:buNone/>
              <a:defRPr b="0">
                <a:solidFill>
                  <a:schemeClr val="tx2"/>
                </a:solidFill>
              </a:defRPr>
            </a:lvl1pPr>
          </a:lstStyle>
          <a:p>
            <a:pPr lvl="0"/>
            <a:r>
              <a:rPr lang="da-DK" dirty="0"/>
              <a:t>Klik for at tilføje en titel</a:t>
            </a:r>
          </a:p>
        </p:txBody>
      </p:sp>
      <p:sp>
        <p:nvSpPr>
          <p:cNvPr id="10" name="Picture Placeholder 9"/>
          <p:cNvSpPr>
            <a:spLocks noGrp="1"/>
          </p:cNvSpPr>
          <p:nvPr>
            <p:ph type="pic" sz="quarter" idx="13" hasCustomPrompt="1"/>
          </p:nvPr>
        </p:nvSpPr>
        <p:spPr>
          <a:xfrm>
            <a:off x="6452024"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1" name="Picture Placeholder 9"/>
          <p:cNvSpPr>
            <a:spLocks noGrp="1"/>
          </p:cNvSpPr>
          <p:nvPr>
            <p:ph type="pic" sz="quarter" idx="14" hasCustomPrompt="1"/>
          </p:nvPr>
        </p:nvSpPr>
        <p:spPr>
          <a:xfrm>
            <a:off x="8258812"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2" name="Picture Placeholder 9"/>
          <p:cNvSpPr>
            <a:spLocks noGrp="1"/>
          </p:cNvSpPr>
          <p:nvPr>
            <p:ph type="pic" sz="quarter" idx="15" hasCustomPrompt="1"/>
          </p:nvPr>
        </p:nvSpPr>
        <p:spPr>
          <a:xfrm>
            <a:off x="10065600"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9" name="Picture Placeholder 9"/>
          <p:cNvSpPr>
            <a:spLocks noGrp="1"/>
          </p:cNvSpPr>
          <p:nvPr>
            <p:ph type="pic" sz="quarter" idx="16" hasCustomPrompt="1"/>
          </p:nvPr>
        </p:nvSpPr>
        <p:spPr>
          <a:xfrm>
            <a:off x="6452024"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0" name="Picture Placeholder 9"/>
          <p:cNvSpPr>
            <a:spLocks noGrp="1"/>
          </p:cNvSpPr>
          <p:nvPr>
            <p:ph type="pic" sz="quarter" idx="17" hasCustomPrompt="1"/>
          </p:nvPr>
        </p:nvSpPr>
        <p:spPr>
          <a:xfrm>
            <a:off x="8258812"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1" name="Picture Placeholder 9"/>
          <p:cNvSpPr>
            <a:spLocks noGrp="1"/>
          </p:cNvSpPr>
          <p:nvPr>
            <p:ph type="pic" sz="quarter" idx="18" hasCustomPrompt="1"/>
          </p:nvPr>
        </p:nvSpPr>
        <p:spPr>
          <a:xfrm>
            <a:off x="10065600"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2" name="Picture Placeholder 9"/>
          <p:cNvSpPr>
            <a:spLocks noGrp="1"/>
          </p:cNvSpPr>
          <p:nvPr>
            <p:ph type="pic" sz="quarter" idx="19" hasCustomPrompt="1"/>
          </p:nvPr>
        </p:nvSpPr>
        <p:spPr>
          <a:xfrm>
            <a:off x="6452024"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3" name="Picture Placeholder 9"/>
          <p:cNvSpPr>
            <a:spLocks noGrp="1"/>
          </p:cNvSpPr>
          <p:nvPr>
            <p:ph type="pic" sz="quarter" idx="20" hasCustomPrompt="1"/>
          </p:nvPr>
        </p:nvSpPr>
        <p:spPr>
          <a:xfrm>
            <a:off x="8258812"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4" name="Picture Placeholder 9"/>
          <p:cNvSpPr>
            <a:spLocks noGrp="1"/>
          </p:cNvSpPr>
          <p:nvPr>
            <p:ph type="pic" sz="quarter" idx="21" hasCustomPrompt="1"/>
          </p:nvPr>
        </p:nvSpPr>
        <p:spPr>
          <a:xfrm>
            <a:off x="10065600"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7" name="Date Placeholder 6">
            <a:extLst>
              <a:ext uri="{FF2B5EF4-FFF2-40B4-BE49-F238E27FC236}">
                <a16:creationId xmlns:a16="http://schemas.microsoft.com/office/drawing/2014/main" id="{A96C8FE8-136E-45B8-836F-6ED77DD4396F}"/>
              </a:ext>
            </a:extLst>
          </p:cNvPr>
          <p:cNvSpPr>
            <a:spLocks noGrp="1"/>
          </p:cNvSpPr>
          <p:nvPr>
            <p:ph type="dt" sz="half" idx="22"/>
          </p:nvPr>
        </p:nvSpPr>
        <p:spPr/>
        <p:txBody>
          <a:bodyPr/>
          <a:lstStyle/>
          <a:p>
            <a:endParaRPr lang="da-DK" dirty="0"/>
          </a:p>
        </p:txBody>
      </p:sp>
      <p:sp>
        <p:nvSpPr>
          <p:cNvPr id="9" name="Footer Placeholder 8">
            <a:extLst>
              <a:ext uri="{FF2B5EF4-FFF2-40B4-BE49-F238E27FC236}">
                <a16:creationId xmlns:a16="http://schemas.microsoft.com/office/drawing/2014/main" id="{97B25051-A252-4C37-9227-3DB50945E3D9}"/>
              </a:ext>
            </a:extLst>
          </p:cNvPr>
          <p:cNvSpPr>
            <a:spLocks noGrp="1"/>
          </p:cNvSpPr>
          <p:nvPr>
            <p:ph type="ftr" sz="quarter" idx="23"/>
          </p:nvPr>
        </p:nvSpPr>
        <p:spPr/>
        <p:txBody>
          <a:bodyPr/>
          <a:lstStyle/>
          <a:p>
            <a:endParaRPr lang="da-DK" dirty="0"/>
          </a:p>
        </p:txBody>
      </p:sp>
    </p:spTree>
    <p:extLst>
      <p:ext uri="{BB962C8B-B14F-4D97-AF65-F5344CB8AC3E}">
        <p14:creationId xmlns:p14="http://schemas.microsoft.com/office/powerpoint/2010/main" val="1502556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V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7"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14" name="Straight Connector 13"/>
          <p:cNvCxnSpPr/>
          <p:nvPr userDrawn="1"/>
        </p:nvCxnSpPr>
        <p:spPr>
          <a:xfrm>
            <a:off x="664887"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3543272"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27" name="Picture Placeholder 8"/>
          <p:cNvSpPr>
            <a:spLocks noGrp="1"/>
          </p:cNvSpPr>
          <p:nvPr>
            <p:ph type="pic" sz="quarter" idx="13" hasCustomPrompt="1"/>
          </p:nvPr>
        </p:nvSpPr>
        <p:spPr>
          <a:xfrm>
            <a:off x="3543272"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28" name="Straight Connector 27"/>
          <p:cNvCxnSpPr/>
          <p:nvPr userDrawn="1"/>
        </p:nvCxnSpPr>
        <p:spPr>
          <a:xfrm>
            <a:off x="3543272"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6433622"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0" name="Picture Placeholder 8"/>
          <p:cNvSpPr>
            <a:spLocks noGrp="1"/>
          </p:cNvSpPr>
          <p:nvPr>
            <p:ph type="pic" sz="quarter" idx="15" hasCustomPrompt="1"/>
          </p:nvPr>
        </p:nvSpPr>
        <p:spPr>
          <a:xfrm>
            <a:off x="6433622"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31" name="Straight Connector 30"/>
          <p:cNvCxnSpPr/>
          <p:nvPr userDrawn="1"/>
        </p:nvCxnSpPr>
        <p:spPr>
          <a:xfrm>
            <a:off x="6433622"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3"/>
          <p:cNvSpPr>
            <a:spLocks noGrp="1"/>
          </p:cNvSpPr>
          <p:nvPr>
            <p:ph type="body" sz="quarter" idx="16" hasCustomPrompt="1"/>
          </p:nvPr>
        </p:nvSpPr>
        <p:spPr>
          <a:xfrm>
            <a:off x="9323973"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3" name="Picture Placeholder 8"/>
          <p:cNvSpPr>
            <a:spLocks noGrp="1"/>
          </p:cNvSpPr>
          <p:nvPr>
            <p:ph type="pic" sz="quarter" idx="17" hasCustomPrompt="1"/>
          </p:nvPr>
        </p:nvSpPr>
        <p:spPr>
          <a:xfrm>
            <a:off x="9323973"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34" name="Straight Connector 33"/>
          <p:cNvCxnSpPr/>
          <p:nvPr userDrawn="1"/>
        </p:nvCxnSpPr>
        <p:spPr>
          <a:xfrm>
            <a:off x="9323973"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C9E788AB-828D-453E-AFF0-5D9B3A4E9B9C}"/>
              </a:ext>
            </a:extLst>
          </p:cNvPr>
          <p:cNvSpPr>
            <a:spLocks noGrp="1"/>
          </p:cNvSpPr>
          <p:nvPr>
            <p:ph type="dt" sz="half" idx="18"/>
          </p:nvPr>
        </p:nvSpPr>
        <p:spPr/>
        <p:txBody>
          <a:bodyPr/>
          <a:lstStyle/>
          <a:p>
            <a:endParaRPr lang="da-DK" dirty="0"/>
          </a:p>
        </p:txBody>
      </p:sp>
      <p:sp>
        <p:nvSpPr>
          <p:cNvPr id="11" name="Footer Placeholder 10">
            <a:extLst>
              <a:ext uri="{FF2B5EF4-FFF2-40B4-BE49-F238E27FC236}">
                <a16:creationId xmlns:a16="http://schemas.microsoft.com/office/drawing/2014/main" id="{07C62B21-A36D-4C5B-888E-D6CE46B71AE6}"/>
              </a:ext>
            </a:extLst>
          </p:cNvPr>
          <p:cNvSpPr>
            <a:spLocks noGrp="1"/>
          </p:cNvSpPr>
          <p:nvPr>
            <p:ph type="ftr" sz="quarter" idx="19"/>
          </p:nvPr>
        </p:nvSpPr>
        <p:spPr/>
        <p:txBody>
          <a:bodyPr/>
          <a:lstStyle/>
          <a:p>
            <a:endParaRPr lang="da-DK" dirty="0"/>
          </a:p>
        </p:txBody>
      </p:sp>
    </p:spTree>
    <p:extLst>
      <p:ext uri="{BB962C8B-B14F-4D97-AF65-F5344CB8AC3E}">
        <p14:creationId xmlns:p14="http://schemas.microsoft.com/office/powerpoint/2010/main" val="9768774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V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7" y="3169921"/>
            <a:ext cx="3420000" cy="2665730"/>
          </a:xfrm>
          <a:prstGeom prst="rect">
            <a:avLst/>
          </a:prstGeom>
        </p:spPr>
        <p:txBody>
          <a:bodyPr lIns="0" tIns="0" rIns="0" bIns="0"/>
          <a:lstStyle>
            <a:lvl1pPr>
              <a:defRPr sz="1800"/>
            </a:lvl1pPr>
            <a:lvl2pPr marL="702000" indent="-234000">
              <a:buFont typeface="Trebuchet MS" panose="020B0603020202020204" pitchFamily="34" charset="0"/>
              <a:buChar cha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14" name="Straight Connector 13"/>
          <p:cNvCxnSpPr/>
          <p:nvPr userDrawn="1"/>
        </p:nvCxnSpPr>
        <p:spPr>
          <a:xfrm>
            <a:off x="664887"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4544430" y="3169921"/>
            <a:ext cx="34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a:p>
            <a:pPr lvl="5"/>
            <a:endParaRPr lang="da-DK" dirty="0"/>
          </a:p>
        </p:txBody>
      </p:sp>
      <p:sp>
        <p:nvSpPr>
          <p:cNvPr id="27" name="Picture Placeholder 8"/>
          <p:cNvSpPr>
            <a:spLocks noGrp="1"/>
          </p:cNvSpPr>
          <p:nvPr>
            <p:ph type="pic" sz="quarter" idx="13" hasCustomPrompt="1"/>
          </p:nvPr>
        </p:nvSpPr>
        <p:spPr>
          <a:xfrm>
            <a:off x="4544430"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28" name="Straight Connector 27"/>
          <p:cNvCxnSpPr/>
          <p:nvPr userDrawn="1"/>
        </p:nvCxnSpPr>
        <p:spPr>
          <a:xfrm>
            <a:off x="4544430"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8423973" y="3169921"/>
            <a:ext cx="34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30" name="Picture Placeholder 8"/>
          <p:cNvSpPr>
            <a:spLocks noGrp="1"/>
          </p:cNvSpPr>
          <p:nvPr>
            <p:ph type="pic" sz="quarter" idx="15" hasCustomPrompt="1"/>
          </p:nvPr>
        </p:nvSpPr>
        <p:spPr>
          <a:xfrm>
            <a:off x="8423973"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31" name="Straight Connector 30"/>
          <p:cNvCxnSpPr/>
          <p:nvPr userDrawn="1"/>
        </p:nvCxnSpPr>
        <p:spPr>
          <a:xfrm>
            <a:off x="8423973"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EA43D7A1-2A0C-43E3-96B6-3357AE9C5DF4}"/>
              </a:ext>
            </a:extLst>
          </p:cNvPr>
          <p:cNvSpPr>
            <a:spLocks noGrp="1"/>
          </p:cNvSpPr>
          <p:nvPr>
            <p:ph type="dt" sz="half" idx="16"/>
          </p:nvPr>
        </p:nvSpPr>
        <p:spPr/>
        <p:txBody>
          <a:bodyPr/>
          <a:lstStyle/>
          <a:p>
            <a:endParaRPr lang="da-DK" dirty="0"/>
          </a:p>
        </p:txBody>
      </p:sp>
      <p:sp>
        <p:nvSpPr>
          <p:cNvPr id="7" name="Footer Placeholder 6">
            <a:extLst>
              <a:ext uri="{FF2B5EF4-FFF2-40B4-BE49-F238E27FC236}">
                <a16:creationId xmlns:a16="http://schemas.microsoft.com/office/drawing/2014/main" id="{A4A269F7-C6B8-464B-BF32-2391F549F154}"/>
              </a:ext>
            </a:extLst>
          </p:cNvPr>
          <p:cNvSpPr>
            <a:spLocks noGrp="1"/>
          </p:cNvSpPr>
          <p:nvPr>
            <p:ph type="ftr" sz="quarter" idx="17"/>
          </p:nvPr>
        </p:nvSpPr>
        <p:spPr/>
        <p:txBody>
          <a:bodyPr/>
          <a:lstStyle/>
          <a:p>
            <a:endParaRPr lang="da-DK" dirty="0"/>
          </a:p>
        </p:txBody>
      </p:sp>
    </p:spTree>
    <p:extLst>
      <p:ext uri="{BB962C8B-B14F-4D97-AF65-F5344CB8AC3E}">
        <p14:creationId xmlns:p14="http://schemas.microsoft.com/office/powerpoint/2010/main" val="34840978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V (3)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2253288" y="1835154"/>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83688" y="1835152"/>
            <a:ext cx="1345776" cy="4008965"/>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6061341" y="1835151"/>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4484541" y="1835152"/>
            <a:ext cx="1345776" cy="4008965"/>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9" name="Text Placeholder 3"/>
          <p:cNvSpPr>
            <a:spLocks noGrp="1"/>
          </p:cNvSpPr>
          <p:nvPr>
            <p:ph type="body" sz="quarter" idx="14" hasCustomPrompt="1"/>
          </p:nvPr>
        </p:nvSpPr>
        <p:spPr>
          <a:xfrm>
            <a:off x="9875973" y="1835150"/>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30" name="Picture Placeholder 8"/>
          <p:cNvSpPr>
            <a:spLocks noGrp="1"/>
          </p:cNvSpPr>
          <p:nvPr>
            <p:ph type="pic" sz="quarter" idx="15" hasCustomPrompt="1"/>
          </p:nvPr>
        </p:nvSpPr>
        <p:spPr>
          <a:xfrm>
            <a:off x="8292595" y="1835151"/>
            <a:ext cx="1345776" cy="4008967"/>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2209095B-CBAB-4BD0-B98E-D1E923A0B07D}"/>
              </a:ext>
            </a:extLst>
          </p:cNvPr>
          <p:cNvSpPr>
            <a:spLocks noGrp="1"/>
          </p:cNvSpPr>
          <p:nvPr>
            <p:ph type="dt" sz="half" idx="16"/>
          </p:nvPr>
        </p:nvSpPr>
        <p:spPr/>
        <p:txBody>
          <a:bodyPr/>
          <a:lstStyle/>
          <a:p>
            <a:endParaRPr lang="da-DK" dirty="0"/>
          </a:p>
        </p:txBody>
      </p:sp>
      <p:sp>
        <p:nvSpPr>
          <p:cNvPr id="7" name="Footer Placeholder 6">
            <a:extLst>
              <a:ext uri="{FF2B5EF4-FFF2-40B4-BE49-F238E27FC236}">
                <a16:creationId xmlns:a16="http://schemas.microsoft.com/office/drawing/2014/main" id="{7A45007A-651B-46F7-896B-5D03AC027CB7}"/>
              </a:ext>
            </a:extLst>
          </p:cNvPr>
          <p:cNvSpPr>
            <a:spLocks noGrp="1"/>
          </p:cNvSpPr>
          <p:nvPr>
            <p:ph type="ftr" sz="quarter" idx="17"/>
          </p:nvPr>
        </p:nvSpPr>
        <p:spPr/>
        <p:txBody>
          <a:bodyPr/>
          <a:lstStyle/>
          <a:p>
            <a:endParaRPr lang="da-DK" dirty="0"/>
          </a:p>
        </p:txBody>
      </p:sp>
    </p:spTree>
    <p:extLst>
      <p:ext uri="{BB962C8B-B14F-4D97-AF65-F5344CB8AC3E}">
        <p14:creationId xmlns:p14="http://schemas.microsoft.com/office/powerpoint/2010/main" val="20165081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V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2234487" y="1835151"/>
            <a:ext cx="360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8211727" y="1835150"/>
            <a:ext cx="360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6629014"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B654A5AA-9BA3-40F1-B031-69518DF89B89}"/>
              </a:ext>
            </a:extLst>
          </p:cNvPr>
          <p:cNvSpPr>
            <a:spLocks noGrp="1"/>
          </p:cNvSpPr>
          <p:nvPr>
            <p:ph type="dt" sz="half" idx="14"/>
          </p:nvPr>
        </p:nvSpPr>
        <p:spPr/>
        <p:txBody>
          <a:bodyPr/>
          <a:lstStyle/>
          <a:p>
            <a:endParaRPr lang="da-DK" dirty="0"/>
          </a:p>
        </p:txBody>
      </p:sp>
      <p:sp>
        <p:nvSpPr>
          <p:cNvPr id="7" name="Footer Placeholder 6">
            <a:extLst>
              <a:ext uri="{FF2B5EF4-FFF2-40B4-BE49-F238E27FC236}">
                <a16:creationId xmlns:a16="http://schemas.microsoft.com/office/drawing/2014/main" id="{DCEBF9AB-1467-49AA-9A17-E033B01DAEC3}"/>
              </a:ext>
            </a:extLst>
          </p:cNvPr>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6942776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V (2)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3109287" y="1835151"/>
            <a:ext cx="288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2160000" cy="4008965"/>
          </a:xfrm>
          <a:prstGeom prst="rect">
            <a:avLst/>
          </a:prstGeom>
        </p:spPr>
        <p:txBody>
          <a:bodyPr lIns="0" tIns="72000" rIns="0" bIns="0"/>
          <a:lstStyle>
            <a:lvl1pPr marL="0" indent="0" algn="l">
              <a:buNone/>
              <a:defRPr sz="14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8963973" y="1835150"/>
            <a:ext cx="288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6515098" y="1835151"/>
            <a:ext cx="2160000" cy="4008965"/>
          </a:xfrm>
          <a:prstGeom prst="rect">
            <a:avLst/>
          </a:prstGeom>
        </p:spPr>
        <p:txBody>
          <a:bodyPr lIns="0" tIns="72000" rIns="0" bIns="0"/>
          <a:lstStyle>
            <a:lvl1pPr marL="0" indent="0" algn="l">
              <a:buNone/>
              <a:defRPr sz="14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FD8A6A5D-27B9-4B9C-BD6D-555C2E711F7E}"/>
              </a:ext>
            </a:extLst>
          </p:cNvPr>
          <p:cNvSpPr>
            <a:spLocks noGrp="1"/>
          </p:cNvSpPr>
          <p:nvPr>
            <p:ph type="dt" sz="half" idx="14"/>
          </p:nvPr>
        </p:nvSpPr>
        <p:spPr/>
        <p:txBody>
          <a:bodyPr/>
          <a:lstStyle/>
          <a:p>
            <a:endParaRPr lang="da-DK" dirty="0"/>
          </a:p>
        </p:txBody>
      </p:sp>
      <p:sp>
        <p:nvSpPr>
          <p:cNvPr id="7" name="Footer Placeholder 6">
            <a:extLst>
              <a:ext uri="{FF2B5EF4-FFF2-40B4-BE49-F238E27FC236}">
                <a16:creationId xmlns:a16="http://schemas.microsoft.com/office/drawing/2014/main" id="{8F1B0F1A-2D09-4A59-9EEC-EACA8755C97E}"/>
              </a:ext>
            </a:extLst>
          </p:cNvPr>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8875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a:t>Temadag om økonomi ift. ny ferielov</a:t>
            </a:r>
            <a:endParaRPr lang="en-GB" dirty="0"/>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1768249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eny anim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ijdelijke aanduiding voor verticale tekst 2"/>
          <p:cNvSpPr>
            <a:spLocks noGrp="1"/>
          </p:cNvSpPr>
          <p:nvPr>
            <p:ph type="body" orient="vert" idx="20" hasCustomPrompt="1"/>
          </p:nvPr>
        </p:nvSpPr>
        <p:spPr>
          <a:xfrm>
            <a:off x="7864887" y="1835151"/>
            <a:ext cx="3600000" cy="2004484"/>
          </a:xfrm>
          <a:prstGeom prst="rect">
            <a:avLst/>
          </a:prstGeom>
          <a:solidFill>
            <a:srgbClr val="02A5E2"/>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5" name="Tijdelijke aanduiding voor verticale tekst 2"/>
          <p:cNvSpPr>
            <a:spLocks noGrp="1"/>
          </p:cNvSpPr>
          <p:nvPr>
            <p:ph type="body" orient="vert" idx="19" hasCustomPrompt="1"/>
          </p:nvPr>
        </p:nvSpPr>
        <p:spPr>
          <a:xfrm>
            <a:off x="4264887" y="1835151"/>
            <a:ext cx="3600000" cy="2004484"/>
          </a:xfrm>
          <a:prstGeom prst="rect">
            <a:avLst/>
          </a:prstGeom>
          <a:solidFill>
            <a:srgbClr val="404040"/>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6" name="Tijdelijke aanduiding voor verticale tekst 2"/>
          <p:cNvSpPr>
            <a:spLocks noGrp="1"/>
          </p:cNvSpPr>
          <p:nvPr>
            <p:ph type="body" orient="vert" idx="1" hasCustomPrompt="1"/>
          </p:nvPr>
        </p:nvSpPr>
        <p:spPr>
          <a:xfrm>
            <a:off x="664887" y="1835151"/>
            <a:ext cx="3600000" cy="2004484"/>
          </a:xfrm>
          <a:prstGeom prst="rect">
            <a:avLst/>
          </a:prstGeom>
          <a:solidFill>
            <a:srgbClr val="98002E"/>
          </a:solidFill>
        </p:spPr>
        <p:txBody>
          <a:bodyPr vert="horz" lIns="0" tIns="0" rIns="0" bIns="144000" anchor="b" anchorCtr="0"/>
          <a:lstStyle>
            <a:lvl1pPr marL="0" indent="0" algn="ctr">
              <a:lnSpc>
                <a:spcPct val="80000"/>
              </a:lnSpc>
              <a:spcBef>
                <a:spcPts val="800"/>
              </a:spcBef>
              <a:spcAft>
                <a:spcPts val="800"/>
              </a:spcAft>
              <a:buFontTx/>
              <a:buNone/>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4" name="Tijdelijke aanduiding voor verticale tekst 2"/>
          <p:cNvSpPr>
            <a:spLocks noGrp="1"/>
          </p:cNvSpPr>
          <p:nvPr>
            <p:ph type="body" orient="vert" idx="35" hasCustomPrompt="1"/>
          </p:nvPr>
        </p:nvSpPr>
        <p:spPr>
          <a:xfrm>
            <a:off x="7864887" y="3839635"/>
            <a:ext cx="3600000" cy="2004483"/>
          </a:xfrm>
          <a:prstGeom prst="rect">
            <a:avLst/>
          </a:prstGeom>
          <a:solidFill>
            <a:srgbClr val="657C91"/>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5" name="Tijdelijke aanduiding voor verticale tekst 2"/>
          <p:cNvSpPr>
            <a:spLocks noGrp="1"/>
          </p:cNvSpPr>
          <p:nvPr>
            <p:ph type="body" orient="vert" idx="34" hasCustomPrompt="1"/>
          </p:nvPr>
        </p:nvSpPr>
        <p:spPr>
          <a:xfrm>
            <a:off x="4264887" y="3839635"/>
            <a:ext cx="3600000" cy="2004483"/>
          </a:xfrm>
          <a:prstGeom prst="rect">
            <a:avLst/>
          </a:prstGeom>
          <a:solidFill>
            <a:srgbClr val="DF8639"/>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6" name="Tijdelijke aanduiding voor verticale tekst 2"/>
          <p:cNvSpPr>
            <a:spLocks noGrp="1"/>
          </p:cNvSpPr>
          <p:nvPr>
            <p:ph type="body" orient="vert" idx="33" hasCustomPrompt="1"/>
          </p:nvPr>
        </p:nvSpPr>
        <p:spPr>
          <a:xfrm>
            <a:off x="664887" y="3839635"/>
            <a:ext cx="3600000" cy="2004483"/>
          </a:xfrm>
          <a:prstGeom prst="rect">
            <a:avLst/>
          </a:prstGeom>
          <a:solidFill>
            <a:srgbClr val="218F8B"/>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9" name="Date Placeholder 8">
            <a:extLst>
              <a:ext uri="{FF2B5EF4-FFF2-40B4-BE49-F238E27FC236}">
                <a16:creationId xmlns:a16="http://schemas.microsoft.com/office/drawing/2014/main" id="{AC7656DC-6AF8-4D7D-84EB-2A3CA0EADE33}"/>
              </a:ext>
            </a:extLst>
          </p:cNvPr>
          <p:cNvSpPr>
            <a:spLocks noGrp="1"/>
          </p:cNvSpPr>
          <p:nvPr>
            <p:ph type="dt" sz="half" idx="36"/>
          </p:nvPr>
        </p:nvSpPr>
        <p:spPr/>
        <p:txBody>
          <a:bodyPr/>
          <a:lstStyle/>
          <a:p>
            <a:endParaRPr lang="da-DK" dirty="0"/>
          </a:p>
        </p:txBody>
      </p:sp>
      <p:sp>
        <p:nvSpPr>
          <p:cNvPr id="10" name="Footer Placeholder 9">
            <a:extLst>
              <a:ext uri="{FF2B5EF4-FFF2-40B4-BE49-F238E27FC236}">
                <a16:creationId xmlns:a16="http://schemas.microsoft.com/office/drawing/2014/main" id="{DCA5B00F-F846-48A8-BECE-BE9285AC8DEE}"/>
              </a:ext>
            </a:extLst>
          </p:cNvPr>
          <p:cNvSpPr>
            <a:spLocks noGrp="1"/>
          </p:cNvSpPr>
          <p:nvPr>
            <p:ph type="ftr" sz="quarter" idx="37"/>
          </p:nvPr>
        </p:nvSpPr>
        <p:spPr/>
        <p:txBody>
          <a:bodyPr/>
          <a:lstStyle/>
          <a:p>
            <a:endParaRPr lang="da-DK" dirty="0"/>
          </a:p>
        </p:txBody>
      </p:sp>
    </p:spTree>
    <p:extLst>
      <p:ext uri="{BB962C8B-B14F-4D97-AF65-F5344CB8AC3E}">
        <p14:creationId xmlns:p14="http://schemas.microsoft.com/office/powerpoint/2010/main" val="75378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4" decel="100000" fill="hold" nodeType="withEffect">
                  <p:stCondLst>
                    <p:cond delay="10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withEffect">
                  <p:stCondLst>
                    <p:cond delay="7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1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ppt_x"/>
                          </p:val>
                        </p:tav>
                        <p:tav tm="100000">
                          <p:val>
                            <p:strVal val="#ppt_x"/>
                          </p:val>
                        </p:tav>
                      </p:tavLst>
                    </p:anim>
                    <p:anim calcmode="lin" valueType="num">
                      <p:cBhvr additive="base">
                        <p:cTn dur="10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Medie">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271"/>
          <a:stretch/>
        </p:blipFill>
        <p:spPr bwMode="auto">
          <a:xfrm>
            <a:off x="0" y="770468"/>
            <a:ext cx="12192000" cy="509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esentationTitle" descr="{ &quot;templafy&quot;: { &quot;type&quot;: &quot;text&quot;, &quot;binding&quot;: &quot;Form.PresentationTitle&quot; } }" title="PresentationTitle">
            <a:extLst>
              <a:ext uri="{FF2B5EF4-FFF2-40B4-BE49-F238E27FC236}">
                <a16:creationId xmlns:a16="http://schemas.microsoft.com/office/drawing/2014/main" id="{32CE842F-D2AB-4556-BB8F-E6838225BACD}"/>
              </a:ext>
            </a:extLst>
          </p:cNvPr>
          <p:cNvSpPr/>
          <p:nvPr userDrawn="1"/>
        </p:nvSpPr>
        <p:spPr bwMode="auto">
          <a:xfrm>
            <a:off x="1037618" y="6238875"/>
            <a:ext cx="8460000" cy="233833"/>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noProof="0" dirty="0">
              <a:ln>
                <a:noFill/>
              </a:ln>
              <a:solidFill>
                <a:schemeClr val="bg1"/>
              </a:solidFill>
              <a:effectLst/>
              <a:latin typeface="+mj-lt"/>
            </a:endParaRPr>
          </a:p>
        </p:txBody>
      </p:sp>
      <p:sp>
        <p:nvSpPr>
          <p:cNvPr id="6" name="Media Placeholder 5"/>
          <p:cNvSpPr>
            <a:spLocks noGrp="1"/>
          </p:cNvSpPr>
          <p:nvPr>
            <p:ph type="media" sz="quarter" idx="10" hasCustomPrompt="1"/>
          </p:nvPr>
        </p:nvSpPr>
        <p:spPr>
          <a:xfrm>
            <a:off x="432340" y="1513191"/>
            <a:ext cx="11327320" cy="3623012"/>
          </a:xfrm>
          <a:prstGeom prst="rect">
            <a:avLst/>
          </a:prstGeom>
        </p:spPr>
        <p:txBody>
          <a:bodyPr bIns="684000" anchor="ctr" anchorCtr="0"/>
          <a:lstStyle>
            <a:lvl1pPr marL="0" indent="0" algn="ctr">
              <a:buNone/>
              <a:defRPr sz="1800" cap="all" baseline="0"/>
            </a:lvl1pPr>
          </a:lstStyle>
          <a:p>
            <a:r>
              <a:rPr lang="da-DK" dirty="0"/>
              <a:t>Klik for at tilføje et medie</a:t>
            </a:r>
          </a:p>
        </p:txBody>
      </p:sp>
      <p:sp>
        <p:nvSpPr>
          <p:cNvPr id="7"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8" name="Freeform 11"/>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31" y="6237041"/>
            <a:ext cx="980871" cy="376800"/>
          </a:xfrm>
          <a:prstGeom prst="rect">
            <a:avLst/>
          </a:prstGeom>
        </p:spPr>
      </p:pic>
      <p:sp>
        <p:nvSpPr>
          <p:cNvPr id="13"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bg1"/>
              </a:solidFill>
              <a:effectLst/>
              <a:uLnTx/>
              <a:uFillTx/>
              <a:latin typeface="+mn-lt"/>
              <a:ea typeface="+mn-ea"/>
              <a:cs typeface="+mn-cs"/>
            </a:endParaRPr>
          </a:p>
        </p:txBody>
      </p:sp>
      <p:sp>
        <p:nvSpPr>
          <p:cNvPr id="4" name="Date Placeholder 3">
            <a:extLst>
              <a:ext uri="{FF2B5EF4-FFF2-40B4-BE49-F238E27FC236}">
                <a16:creationId xmlns:a16="http://schemas.microsoft.com/office/drawing/2014/main" id="{BD8C88FE-DC26-4B75-B198-24AC362F63BF}"/>
              </a:ext>
            </a:extLst>
          </p:cNvPr>
          <p:cNvSpPr>
            <a:spLocks noGrp="1"/>
          </p:cNvSpPr>
          <p:nvPr>
            <p:ph type="dt" sz="half" idx="11"/>
          </p:nvPr>
        </p:nvSpPr>
        <p:spPr/>
        <p:txBody>
          <a:bodyPr/>
          <a:lstStyle/>
          <a:p>
            <a:endParaRPr lang="da-DK" dirty="0"/>
          </a:p>
        </p:txBody>
      </p:sp>
      <p:sp>
        <p:nvSpPr>
          <p:cNvPr id="5" name="Footer Placeholder 4">
            <a:extLst>
              <a:ext uri="{FF2B5EF4-FFF2-40B4-BE49-F238E27FC236}">
                <a16:creationId xmlns:a16="http://schemas.microsoft.com/office/drawing/2014/main" id="{EDEEE0DC-90E5-42E0-BB00-02CB21D98F02}"/>
              </a:ext>
            </a:extLst>
          </p:cNvPr>
          <p:cNvSpPr>
            <a:spLocks noGrp="1"/>
          </p:cNvSpPr>
          <p:nvPr>
            <p:ph type="ftr" sz="quarter" idx="12"/>
          </p:nvPr>
        </p:nvSpPr>
        <p:spPr/>
        <p:txBody>
          <a:bodyPr/>
          <a:lstStyle>
            <a:lvl1pPr>
              <a:defRPr>
                <a:noFill/>
              </a:defRPr>
            </a:lvl1pPr>
          </a:lstStyle>
          <a:p>
            <a:endParaRPr lang="da-DK" dirty="0"/>
          </a:p>
        </p:txBody>
      </p:sp>
    </p:spTree>
    <p:extLst>
      <p:ext uri="{BB962C8B-B14F-4D97-AF65-F5344CB8AC3E}">
        <p14:creationId xmlns:p14="http://schemas.microsoft.com/office/powerpoint/2010/main" val="3460598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32298034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endParaRPr lang="da-DK" dirty="0"/>
          </a:p>
        </p:txBody>
      </p:sp>
    </p:spTree>
    <p:extLst>
      <p:ext uri="{BB962C8B-B14F-4D97-AF65-F5344CB8AC3E}">
        <p14:creationId xmlns:p14="http://schemas.microsoft.com/office/powerpoint/2010/main" val="326237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Temadag om økonomi ift. ny ferielov</a:t>
            </a:r>
            <a:endParaRPr lang="en-GB" dirty="0"/>
          </a:p>
        </p:txBody>
      </p:sp>
      <p:sp>
        <p:nvSpPr>
          <p:cNvPr id="4" name="Footer Placeholder 3"/>
          <p:cNvSpPr>
            <a:spLocks noGrp="1"/>
          </p:cNvSpPr>
          <p:nvPr>
            <p:ph type="ftr" sz="quarter" idx="11"/>
          </p:nvPr>
        </p:nvSpPr>
        <p:spPr/>
        <p:txBody>
          <a:body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945256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576264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6"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1" name="Billed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3872338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Temadag om økonomi ift. ny ferielov</a:t>
            </a:r>
            <a:endParaRPr lang="en-GB" dirty="0"/>
          </a:p>
        </p:txBody>
      </p:sp>
      <p:sp>
        <p:nvSpPr>
          <p:cNvPr id="3" name="Footer Placeholder 2"/>
          <p:cNvSpPr>
            <a:spLocks noGrp="1"/>
          </p:cNvSpPr>
          <p:nvPr>
            <p:ph type="ftr" sz="quarter" idx="11"/>
          </p:nvPr>
        </p:nvSpPr>
        <p:spPr/>
        <p:txBody>
          <a:bodyPr/>
          <a:lstStyle/>
          <a:p>
            <a:r>
              <a:rPr lang="da-DK"/>
              <a:t>København, 18. december 2019</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19852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82775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591DE5CA-2CDA-41ED-9C4E-F5D80A696D7C}"/>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2680112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6" name="Title Placeholder 1">
            <a:extLst>
              <a:ext uri="{FF2B5EF4-FFF2-40B4-BE49-F238E27FC236}">
                <a16:creationId xmlns:a16="http://schemas.microsoft.com/office/drawing/2014/main" id="{2F79E65A-D865-4AE9-8FC8-CFE0ADDE9EA8}"/>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188513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7" name="Rektangel 26">
            <a:extLst>
              <a:ext uri="{FF2B5EF4-FFF2-40B4-BE49-F238E27FC236}">
                <a16:creationId xmlns:a16="http://schemas.microsoft.com/office/drawing/2014/main" id="{76347D7A-1073-4843-B6C2-9958AEE95B1D}"/>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18" name="Title Placeholder 1">
            <a:extLst>
              <a:ext uri="{FF2B5EF4-FFF2-40B4-BE49-F238E27FC236}">
                <a16:creationId xmlns:a16="http://schemas.microsoft.com/office/drawing/2014/main" id="{F477B3D7-093E-48C3-B561-4F7A9C6C21AA}"/>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23230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1C9537E6-3C7B-4929-933D-85716D64DA60}"/>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3581664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orside I">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3632FB86-75FF-4584-ABF0-F854D1254E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CB73D316-3F19-4963-BC7F-412E6F239A78}"/>
              </a:ext>
            </a:extLst>
          </p:cNvPr>
          <p:cNvSpPr>
            <a:spLocks noGrp="1"/>
          </p:cNvSpPr>
          <p:nvPr>
            <p:ph type="title" hasCustomPrompt="1"/>
          </p:nvPr>
        </p:nvSpPr>
        <p:spPr bwMode="gray">
          <a:xfrm>
            <a:off x="664887" y="3072050"/>
            <a:ext cx="4425896" cy="713206"/>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62953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Forside I">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757755DD-086A-4CA0-AC9A-6074066EC5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4" t="8239" r="28391" b="20424"/>
          <a:stretch/>
        </p:blipFill>
        <p:spPr>
          <a:xfrm>
            <a:off x="0" y="-59323"/>
            <a:ext cx="12192000" cy="6917323"/>
          </a:xfrm>
          <a:prstGeom prst="rect">
            <a:avLst/>
          </a:prstGeom>
        </p:spPr>
      </p:pic>
      <p:sp>
        <p:nvSpPr>
          <p:cNvPr id="15" name="Rektangel 14">
            <a:extLst>
              <a:ext uri="{FF2B5EF4-FFF2-40B4-BE49-F238E27FC236}">
                <a16:creationId xmlns:a16="http://schemas.microsoft.com/office/drawing/2014/main" id="{36CE93AA-BE14-47C8-88F0-138B700C47E7}"/>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7" name="Date Placeholder 6">
            <a:extLst>
              <a:ext uri="{FF2B5EF4-FFF2-40B4-BE49-F238E27FC236}">
                <a16:creationId xmlns:a16="http://schemas.microsoft.com/office/drawing/2014/main" id="{B44B3BE2-3069-4DC4-92D7-CC3CE2A1D393}"/>
              </a:ext>
            </a:extLst>
          </p:cNvPr>
          <p:cNvSpPr>
            <a:spLocks noGrp="1"/>
          </p:cNvSpPr>
          <p:nvPr>
            <p:ph type="dt" sz="half" idx="19"/>
          </p:nvPr>
        </p:nvSpPr>
        <p:spPr/>
        <p:txBody>
          <a:bodyPr/>
          <a:lstStyle/>
          <a:p>
            <a:r>
              <a:rPr lang="da-DK" noProof="1"/>
              <a:t>Temadag om økonomi ift. ny ferielov</a:t>
            </a:r>
          </a:p>
        </p:txBody>
      </p:sp>
      <p:sp>
        <p:nvSpPr>
          <p:cNvPr id="8" name="Footer Placeholder 7">
            <a:extLst>
              <a:ext uri="{FF2B5EF4-FFF2-40B4-BE49-F238E27FC236}">
                <a16:creationId xmlns:a16="http://schemas.microsoft.com/office/drawing/2014/main" id="{BD0DEBC3-9D99-4B99-8D9A-1434F63E21AF}"/>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9" name="Slide Number Placeholder 8">
            <a:extLst>
              <a:ext uri="{FF2B5EF4-FFF2-40B4-BE49-F238E27FC236}">
                <a16:creationId xmlns:a16="http://schemas.microsoft.com/office/drawing/2014/main" id="{81034739-19E6-44F8-B6A9-4E139297E28A}"/>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2" name="Freeform 12">
            <a:extLst>
              <a:ext uri="{FF2B5EF4-FFF2-40B4-BE49-F238E27FC236}">
                <a16:creationId xmlns:a16="http://schemas.microsoft.com/office/drawing/2014/main" id="{469E424E-1827-47E1-A6C4-9D44A8098A4F}"/>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3" name="Freeform 12">
            <a:extLst>
              <a:ext uri="{FF2B5EF4-FFF2-40B4-BE49-F238E27FC236}">
                <a16:creationId xmlns:a16="http://schemas.microsoft.com/office/drawing/2014/main" id="{83FD31BF-6CFB-4B16-86A1-118DD276867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5" name="Logo">
            <a:extLst>
              <a:ext uri="{FF2B5EF4-FFF2-40B4-BE49-F238E27FC236}">
                <a16:creationId xmlns:a16="http://schemas.microsoft.com/office/drawing/2014/main" id="{2ED02832-EA58-4907-9441-285934C8B698}"/>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17" name="Title Placeholder 1">
            <a:extLst>
              <a:ext uri="{FF2B5EF4-FFF2-40B4-BE49-F238E27FC236}">
                <a16:creationId xmlns:a16="http://schemas.microsoft.com/office/drawing/2014/main" id="{591DE5CA-2CDA-41ED-9C4E-F5D80A696D7C}"/>
              </a:ext>
            </a:extLst>
          </p:cNvPr>
          <p:cNvSpPr>
            <a:spLocks noGrp="1"/>
          </p:cNvSpPr>
          <p:nvPr>
            <p:ph type="title" hasCustomPrompt="1"/>
          </p:nvPr>
        </p:nvSpPr>
        <p:spPr bwMode="gray">
          <a:xfrm>
            <a:off x="664886" y="2867868"/>
            <a:ext cx="4072213" cy="1122263"/>
          </a:xfrm>
          <a:prstGeom prst="rect">
            <a:avLst/>
          </a:prstGeom>
        </p:spPr>
        <p:txBody>
          <a:bodyPr vert="horz" wrap="square" lIns="0" tIns="0" rIns="0" bIns="0" rtlCol="0" anchor="ctr" anchorCtr="0">
            <a:noAutofit/>
          </a:bodyPr>
          <a:lstStyle>
            <a:lvl1pPr>
              <a:defRPr sz="3200">
                <a:solidFill>
                  <a:schemeClr val="bg1"/>
                </a:solidFill>
              </a:defRPr>
            </a:lvl1pPr>
          </a:lstStyle>
          <a:p>
            <a:r>
              <a:rPr lang="da-DK" dirty="0"/>
              <a:t>Klik for at tilføje titel</a:t>
            </a:r>
          </a:p>
        </p:txBody>
      </p:sp>
    </p:spTree>
    <p:extLst>
      <p:ext uri="{BB962C8B-B14F-4D97-AF65-F5344CB8AC3E}">
        <p14:creationId xmlns:p14="http://schemas.microsoft.com/office/powerpoint/2010/main" val="3656195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1914922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24765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2761080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032211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511653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19922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g indhold">
    <p:bg bwMode="gray">
      <p:bgRef idx="1001">
        <a:schemeClr val="bg1"/>
      </p:bgRef>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804DD21-F71E-4E00-8A1D-F7C0E99A68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60451"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60451"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60452"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4018900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1035320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2651700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2320332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2769487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2865076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1531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a:t>Temadag om økonomi ift. ny ferielov</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3641115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1871513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011824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8" y="934486"/>
            <a:ext cx="5106434"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8" y="1341249"/>
            <a:ext cx="5106434"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5106435"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410354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hold, to spalter">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E7174CCF-2A89-44EF-9489-1378548183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265013600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dhold, to spalter">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D6BFD4A3-0882-4A7F-BD58-A56AAD282D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352301519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ndhold, to spalter">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C99AE083-EE01-4EBD-9192-E29CAFB1D0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180472171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Indhold, to spalter">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FBE0CF6A-F69A-4844-81CE-1E6A5D0110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427635086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dhold, to spalter">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B19197C2-84FD-458C-9282-C6DD8898CD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ktangel 16">
            <a:extLst>
              <a:ext uri="{FF2B5EF4-FFF2-40B4-BE49-F238E27FC236}">
                <a16:creationId xmlns:a16="http://schemas.microsoft.com/office/drawing/2014/main" id="{204681A3-040E-48E5-9B24-CBC8B3419538}"/>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8" name="Freeform 12">
            <a:extLst>
              <a:ext uri="{FF2B5EF4-FFF2-40B4-BE49-F238E27FC236}">
                <a16:creationId xmlns:a16="http://schemas.microsoft.com/office/drawing/2014/main" id="{0172911B-56F5-40DF-888C-2E4EFE287ABE}"/>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9" name="Freeform 12">
            <a:extLst>
              <a:ext uri="{FF2B5EF4-FFF2-40B4-BE49-F238E27FC236}">
                <a16:creationId xmlns:a16="http://schemas.microsoft.com/office/drawing/2014/main" id="{710755A4-489A-45AA-9802-AB2C99C45C81}"/>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20" name="Logo">
            <a:extLst>
              <a:ext uri="{FF2B5EF4-FFF2-40B4-BE49-F238E27FC236}">
                <a16:creationId xmlns:a16="http://schemas.microsoft.com/office/drawing/2014/main" id="{EC51FFFE-6927-4EAF-A59A-316BC2149C64}"/>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9686363"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5671250" y="1731139"/>
            <a:ext cx="468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429121618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 tre spalter">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B38530A0-D4CF-47E6-860A-A37A8072AA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2434763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dhold, tre spalter">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E4EF6DF1-28D3-470C-9C94-F25AE73F09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153698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2"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3361525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ndhold, tre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2F62D35A-03D4-400E-8791-56F1B84B59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2979589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ndhold, tre spalter">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CE1E48C4-AB06-40DF-9C29-F29514517A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1008775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Indhold, tre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EB208A58-F84D-4C0F-BEA8-ED1650EE31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36BEF54C-A18F-4675-A0D4-2B1F0E5E0F94}"/>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5" name="Freeform 12">
            <a:extLst>
              <a:ext uri="{FF2B5EF4-FFF2-40B4-BE49-F238E27FC236}">
                <a16:creationId xmlns:a16="http://schemas.microsoft.com/office/drawing/2014/main" id="{821A53C7-E6A6-4044-909A-879A21C01922}"/>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6" name="Freeform 12">
            <a:extLst>
              <a:ext uri="{FF2B5EF4-FFF2-40B4-BE49-F238E27FC236}">
                <a16:creationId xmlns:a16="http://schemas.microsoft.com/office/drawing/2014/main" id="{216B9156-2629-4F7C-AB03-9A48286C9E9A}"/>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7" name="Logo">
            <a:extLst>
              <a:ext uri="{FF2B5EF4-FFF2-40B4-BE49-F238E27FC236}">
                <a16:creationId xmlns:a16="http://schemas.microsoft.com/office/drawing/2014/main" id="{25AFA180-AD03-4CCE-88CE-6F07A8547993}"/>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9686363"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9686363"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288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068068" y="1726805"/>
            <a:ext cx="288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7471250" y="1727655"/>
            <a:ext cx="288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2499661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rside II">
    <p:bg>
      <p:bgPr>
        <a:solidFill>
          <a:schemeClr val="bg1"/>
        </a:solidFill>
        <a:effectLst/>
      </p:bgPr>
    </p:bg>
    <p:spTree>
      <p:nvGrpSpPr>
        <p:cNvPr id="1" name=""/>
        <p:cNvGrpSpPr/>
        <p:nvPr/>
      </p:nvGrpSpPr>
      <p:grpSpPr>
        <a:xfrm>
          <a:off x="0" y="0"/>
          <a:ext cx="0" cy="0"/>
          <a:chOff x="0" y="0"/>
          <a:chExt cx="0" cy="0"/>
        </a:xfrm>
      </p:grpSpPr>
      <p:sp>
        <p:nvSpPr>
          <p:cNvPr id="22" name="PresentationTitle" descr="{ &quot;templafy&quot;: { &quot;type&quot;: &quot;text&quot;, &quot;binding&quot;: &quot;Form.PresentationTitle&quot; } }" title="PresentationTitle">
            <a:extLst>
              <a:ext uri="{FF2B5EF4-FFF2-40B4-BE49-F238E27FC236}">
                <a16:creationId xmlns:a16="http://schemas.microsoft.com/office/drawing/2014/main" id="{53F5637B-4BB7-4136-8C86-97BC7D5D2EBA}"/>
              </a:ext>
            </a:extLst>
          </p:cNvPr>
          <p:cNvSpPr/>
          <p:nvPr userDrawn="1"/>
        </p:nvSpPr>
        <p:spPr bwMode="auto">
          <a:xfrm>
            <a:off x="432001" y="1663073"/>
            <a:ext cx="10799799" cy="401909"/>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da-DK" sz="3200" b="1" i="0" u="none" strike="noStrike" cap="all" normalizeH="0" baseline="0" noProof="1">
              <a:ln>
                <a:noFill/>
              </a:ln>
              <a:solidFill>
                <a:schemeClr val="bg1"/>
              </a:solidFill>
              <a:effectLst/>
              <a:latin typeface="+mj-lt"/>
            </a:endParaRPr>
          </a:p>
        </p:txBody>
      </p:sp>
      <p:sp>
        <p:nvSpPr>
          <p:cNvPr id="24" name="Event" descr="{ &quot;templafy&quot;: { &quot;type&quot;: &quot;text&quot;, &quot;binding&quot;: &quot;Form.Event&quot; } }" title="Event">
            <a:extLst>
              <a:ext uri="{FF2B5EF4-FFF2-40B4-BE49-F238E27FC236}">
                <a16:creationId xmlns:a16="http://schemas.microsoft.com/office/drawing/2014/main" id="{1127B3B7-E924-413F-81DD-9EFF0D0C45E8}"/>
              </a:ext>
            </a:extLst>
          </p:cNvPr>
          <p:cNvSpPr/>
          <p:nvPr userDrawn="1"/>
        </p:nvSpPr>
        <p:spPr bwMode="auto">
          <a:xfrm>
            <a:off x="432001" y="2120483"/>
            <a:ext cx="10799799" cy="284955"/>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all" normalizeH="0" baseline="0" noProof="1">
              <a:ln>
                <a:noFill/>
              </a:ln>
              <a:solidFill>
                <a:schemeClr val="bg1"/>
              </a:solidFill>
              <a:effectLst/>
            </a:endParaRPr>
          </a:p>
        </p:txBody>
      </p:sp>
      <p:sp>
        <p:nvSpPr>
          <p:cNvPr id="21" name="Date" descr="{&quot;templafy&quot;:{&quot;type&quot;:&quot;date&quot;,&quot;binding&quot;:&quot;Form.Date&quot;,&quot;format&quot;:&quot;{{DateFormats.GeneralDate}}&quot;}}" title="Date">
            <a:extLst>
              <a:ext uri="{FF2B5EF4-FFF2-40B4-BE49-F238E27FC236}">
                <a16:creationId xmlns:a16="http://schemas.microsoft.com/office/drawing/2014/main" id="{C479DA35-5C3C-412F-900E-F8A55E1AE863}"/>
              </a:ext>
            </a:extLst>
          </p:cNvPr>
          <p:cNvSpPr/>
          <p:nvPr userDrawn="1"/>
        </p:nvSpPr>
        <p:spPr bwMode="auto">
          <a:xfrm>
            <a:off x="432001" y="5285896"/>
            <a:ext cx="6726224" cy="187552"/>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200" b="1" i="0" u="none" strike="noStrike" cap="all" normalizeH="0" baseline="0" noProof="1">
              <a:ln>
                <a:noFill/>
              </a:ln>
              <a:solidFill>
                <a:schemeClr val="bg1"/>
              </a:solidFill>
              <a:effectLst/>
            </a:endParaRPr>
          </a:p>
        </p:txBody>
      </p:sp>
      <p:sp>
        <p:nvSpPr>
          <p:cNvPr id="12" name="Name" descr="{ &quot;templafy&quot;: { &quot;type&quot;: &quot;text&quot;, &quot;binding&quot;: &quot;UserProfile.Name&quot; } }" title="Name">
            <a:extLst>
              <a:ext uri="{FF2B5EF4-FFF2-40B4-BE49-F238E27FC236}">
                <a16:creationId xmlns:a16="http://schemas.microsoft.com/office/drawing/2014/main" id="{18DBBD89-ABEC-420A-B528-7CC08613BC4F}"/>
              </a:ext>
            </a:extLst>
          </p:cNvPr>
          <p:cNvSpPr txBox="1"/>
          <p:nvPr userDrawn="1"/>
        </p:nvSpPr>
        <p:spPr>
          <a:xfrm>
            <a:off x="432000" y="5096472"/>
            <a:ext cx="6726590" cy="184666"/>
          </a:xfrm>
          <a:prstGeom prst="rect">
            <a:avLst/>
          </a:prstGeom>
          <a:noFill/>
        </p:spPr>
        <p:txBody>
          <a:bodyPr wrap="squar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200" b="1" i="0" u="none" strike="noStrike" kern="0" cap="all" spc="0" normalizeH="0" baseline="0" noProof="1">
              <a:ln>
                <a:noFill/>
              </a:ln>
              <a:solidFill>
                <a:schemeClr val="bg1"/>
              </a:solidFill>
              <a:effectLst/>
              <a:uLnTx/>
              <a:uFillTx/>
              <a:latin typeface="+mn-lt"/>
              <a:ea typeface="+mn-ea"/>
              <a:cs typeface="+mn-cs"/>
            </a:endParaRPr>
          </a:p>
        </p:txBody>
      </p:sp>
      <p:sp>
        <p:nvSpPr>
          <p:cNvPr id="16" name="Date Placeholder 6">
            <a:extLst>
              <a:ext uri="{FF2B5EF4-FFF2-40B4-BE49-F238E27FC236}">
                <a16:creationId xmlns:a16="http://schemas.microsoft.com/office/drawing/2014/main" id="{6824C917-F70A-43D5-BB65-752936728ECF}"/>
              </a:ext>
            </a:extLst>
          </p:cNvPr>
          <p:cNvSpPr>
            <a:spLocks noGrp="1"/>
          </p:cNvSpPr>
          <p:nvPr>
            <p:ph type="dt" sz="half" idx="19"/>
          </p:nvPr>
        </p:nvSpPr>
        <p:spPr>
          <a:xfrm>
            <a:off x="0" y="6912000"/>
            <a:ext cx="0" cy="0"/>
          </a:xfrm>
        </p:spPr>
        <p:txBody>
          <a:bodyPr/>
          <a:lstStyle/>
          <a:p>
            <a:r>
              <a:rPr lang="da-DK" noProof="1"/>
              <a:t>Temadag om økonomi ift. ny ferielov</a:t>
            </a:r>
          </a:p>
        </p:txBody>
      </p:sp>
      <p:sp>
        <p:nvSpPr>
          <p:cNvPr id="17" name="Footer Placeholder 7">
            <a:extLst>
              <a:ext uri="{FF2B5EF4-FFF2-40B4-BE49-F238E27FC236}">
                <a16:creationId xmlns:a16="http://schemas.microsoft.com/office/drawing/2014/main" id="{59BA93AA-8FF9-41FB-BAF7-1DDCB9BEF3BA}"/>
              </a:ext>
            </a:extLst>
          </p:cNvPr>
          <p:cNvSpPr>
            <a:spLocks noGrp="1"/>
          </p:cNvSpPr>
          <p:nvPr>
            <p:ph type="ftr" sz="quarter" idx="20"/>
          </p:nvPr>
        </p:nvSpPr>
        <p:spPr>
          <a:xfrm>
            <a:off x="0" y="6912000"/>
            <a:ext cx="0" cy="0"/>
          </a:xfrm>
        </p:spPr>
        <p:txBody>
          <a:bodyPr/>
          <a:lstStyle>
            <a:lvl1pPr>
              <a:defRPr>
                <a:noFill/>
              </a:defRPr>
            </a:lvl1pPr>
          </a:lstStyle>
          <a:p>
            <a:r>
              <a:rPr lang="da-DK" noProof="1"/>
              <a:t>København, 18. december 2019</a:t>
            </a:r>
          </a:p>
        </p:txBody>
      </p:sp>
      <p:sp>
        <p:nvSpPr>
          <p:cNvPr id="18" name="Slide Number Placeholder 8">
            <a:extLst>
              <a:ext uri="{FF2B5EF4-FFF2-40B4-BE49-F238E27FC236}">
                <a16:creationId xmlns:a16="http://schemas.microsoft.com/office/drawing/2014/main" id="{48803001-19D5-4B1E-8333-A18217116B1C}"/>
              </a:ext>
            </a:extLst>
          </p:cNvPr>
          <p:cNvSpPr>
            <a:spLocks noGrp="1"/>
          </p:cNvSpPr>
          <p:nvPr>
            <p:ph type="sldNum" sz="quarter" idx="21"/>
          </p:nvPr>
        </p:nvSpPr>
        <p:spPr>
          <a:xfrm>
            <a:off x="0" y="6912000"/>
            <a:ext cx="0" cy="0"/>
          </a:xfrm>
          <a:prstGeom prst="rect">
            <a:avLst/>
          </a:prstGeom>
        </p:spPr>
        <p:txBody>
          <a:bodyPr/>
          <a:lstStyle>
            <a:lvl1pPr>
              <a:defRPr>
                <a:noFill/>
              </a:defRPr>
            </a:lvl1pPr>
          </a:lstStyle>
          <a:p>
            <a:fld id="{9329B6BB-2231-443D-A106-476177BA91F4}" type="slidenum">
              <a:rPr lang="da-DK" noProof="1" dirty="0" smtClean="0"/>
              <a:pPr/>
              <a:t>‹nr.›</a:t>
            </a:fld>
            <a:endParaRPr lang="da-DK" noProof="1"/>
          </a:p>
        </p:txBody>
      </p:sp>
      <p:sp>
        <p:nvSpPr>
          <p:cNvPr id="20" name="Disclaimer" descr="{&quot;templafy&quot;:{&quot;binding&quot;:&quot;Form.Disclaimer.{{Form.Audience.Audience}}_{{DocumentLanguage}}&quot;,&quot;type&quot;:&quot;text&quot;}}" title="disclaimer">
            <a:extLst>
              <a:ext uri="{FF2B5EF4-FFF2-40B4-BE49-F238E27FC236}">
                <a16:creationId xmlns:a16="http://schemas.microsoft.com/office/drawing/2014/main" id="{533B7452-215F-4DF7-9DF3-E8DC992102DA}"/>
              </a:ext>
            </a:extLst>
          </p:cNvPr>
          <p:cNvSpPr/>
          <p:nvPr userDrawn="1"/>
        </p:nvSpPr>
        <p:spPr bwMode="auto">
          <a:xfrm>
            <a:off x="1036800" y="5778448"/>
            <a:ext cx="6588000" cy="867600"/>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900" b="0" i="0" u="none" strike="noStrike" cap="none" normalizeH="0" baseline="0" noProof="1">
              <a:ln>
                <a:noFill/>
              </a:ln>
              <a:solidFill>
                <a:schemeClr val="bg1"/>
              </a:solidFill>
              <a:effectLst/>
            </a:endParaRPr>
          </a:p>
        </p:txBody>
      </p:sp>
      <p:sp>
        <p:nvSpPr>
          <p:cNvPr id="13" name="Title Placeholder 1">
            <a:extLst>
              <a:ext uri="{FF2B5EF4-FFF2-40B4-BE49-F238E27FC236}">
                <a16:creationId xmlns:a16="http://schemas.microsoft.com/office/drawing/2014/main" id="{544E7400-856C-454B-BB94-65F7725D0E81}"/>
              </a:ext>
            </a:extLst>
          </p:cNvPr>
          <p:cNvSpPr>
            <a:spLocks noGrp="1"/>
          </p:cNvSpPr>
          <p:nvPr>
            <p:ph type="title"/>
          </p:nvPr>
        </p:nvSpPr>
        <p:spPr bwMode="gray">
          <a:xfrm>
            <a:off x="664887" y="934486"/>
            <a:ext cx="11180285" cy="628362"/>
          </a:xfrm>
          <a:prstGeom prst="rect">
            <a:avLst/>
          </a:prstGeom>
        </p:spPr>
        <p:txBody>
          <a:bodyPr vert="horz" wrap="square" lIns="0" tIns="0" rIns="0" bIns="0" rtlCol="0" anchor="t" anchorCtr="0">
            <a:noAutofit/>
          </a:bodyPr>
          <a:lstStyle/>
          <a:p>
            <a:r>
              <a:rPr lang="da-DK"/>
              <a:t>Klik for at redigere titeltypografien i masteren</a:t>
            </a:r>
            <a:endParaRPr lang="da-DK" dirty="0"/>
          </a:p>
        </p:txBody>
      </p:sp>
      <p:sp>
        <p:nvSpPr>
          <p:cNvPr id="14" name="Text Placeholder 2">
            <a:extLst>
              <a:ext uri="{FF2B5EF4-FFF2-40B4-BE49-F238E27FC236}">
                <a16:creationId xmlns:a16="http://schemas.microsoft.com/office/drawing/2014/main" id="{17D61252-DAC1-4DC1-BF87-2E4F13965F45}"/>
              </a:ext>
            </a:extLst>
          </p:cNvPr>
          <p:cNvSpPr>
            <a:spLocks noGrp="1"/>
          </p:cNvSpPr>
          <p:nvPr>
            <p:ph idx="1"/>
          </p:nvPr>
        </p:nvSpPr>
        <p:spPr bwMode="gray">
          <a:xfrm>
            <a:off x="664891" y="1727196"/>
            <a:ext cx="11180280" cy="4196317"/>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Freeform 12">
            <a:extLst>
              <a:ext uri="{FF2B5EF4-FFF2-40B4-BE49-F238E27FC236}">
                <a16:creationId xmlns:a16="http://schemas.microsoft.com/office/drawing/2014/main" id="{283B4D37-2E24-44BB-8E9F-B919943BC142}"/>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25" name="Freeform 12">
            <a:extLst>
              <a:ext uri="{FF2B5EF4-FFF2-40B4-BE49-F238E27FC236}">
                <a16:creationId xmlns:a16="http://schemas.microsoft.com/office/drawing/2014/main" id="{0F533B78-6B6D-4B5F-93F8-BC5397A1179C}"/>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Tree>
    <p:extLst>
      <p:ext uri="{BB962C8B-B14F-4D97-AF65-F5344CB8AC3E}">
        <p14:creationId xmlns:p14="http://schemas.microsoft.com/office/powerpoint/2010/main" val="1789594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og indhold">
    <p:bg bwMode="gray">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1114430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1114430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1114430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190033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dhold, to spal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5AECD3-5BCF-473C-8BAB-C48DDDF20F87}"/>
              </a:ext>
            </a:extLst>
          </p:cNvPr>
          <p:cNvSpPr>
            <a:spLocks noGrp="1"/>
          </p:cNvSpPr>
          <p:nvPr>
            <p:ph type="title" hasCustomPrompt="1"/>
          </p:nvPr>
        </p:nvSpPr>
        <p:spPr>
          <a:xfrm>
            <a:off x="664887" y="934486"/>
            <a:ext cx="11175908" cy="628362"/>
          </a:xfrm>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341249"/>
            <a:ext cx="11175908"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64887" y="1731138"/>
            <a:ext cx="540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p:cNvSpPr>
            <a:spLocks noGrp="1"/>
          </p:cNvSpPr>
          <p:nvPr>
            <p:ph sz="quarter" idx="19" hasCustomPrompt="1"/>
          </p:nvPr>
        </p:nvSpPr>
        <p:spPr>
          <a:xfrm>
            <a:off x="6440795" y="1731139"/>
            <a:ext cx="5400000" cy="4001713"/>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D7C0F9D-D80E-4926-8A7A-2581D9EB018F}"/>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BD40A121-1F73-42DD-A34E-C66CD492EEB4}"/>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100882124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dhold, tre spalt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447695-06AF-4660-8E6F-9C09E03387D1}"/>
              </a:ext>
            </a:extLst>
          </p:cNvPr>
          <p:cNvSpPr>
            <a:spLocks noGrp="1"/>
          </p:cNvSpPr>
          <p:nvPr>
            <p:ph type="title" hasCustomPrompt="1"/>
          </p:nvPr>
        </p:nvSpPr>
        <p:spPr>
          <a:xfrm>
            <a:off x="664887" y="934486"/>
            <a:ext cx="11171324" cy="628362"/>
          </a:xfrm>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344201"/>
            <a:ext cx="11171324"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Content Placeholder 9"/>
          <p:cNvSpPr>
            <a:spLocks noGrp="1"/>
          </p:cNvSpPr>
          <p:nvPr>
            <p:ph sz="quarter" idx="19" hasCustomPrompt="1"/>
          </p:nvPr>
        </p:nvSpPr>
        <p:spPr>
          <a:xfrm>
            <a:off x="664887" y="1726806"/>
            <a:ext cx="3420000" cy="4002616"/>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Content Placeholder 11"/>
          <p:cNvSpPr>
            <a:spLocks noGrp="1"/>
          </p:cNvSpPr>
          <p:nvPr>
            <p:ph sz="quarter" idx="20" hasCustomPrompt="1"/>
          </p:nvPr>
        </p:nvSpPr>
        <p:spPr>
          <a:xfrm>
            <a:off x="4540549" y="1726805"/>
            <a:ext cx="3420000" cy="4002617"/>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Content Placeholder 13"/>
          <p:cNvSpPr>
            <a:spLocks noGrp="1"/>
          </p:cNvSpPr>
          <p:nvPr>
            <p:ph sz="quarter" idx="21" hasCustomPrompt="1"/>
          </p:nvPr>
        </p:nvSpPr>
        <p:spPr>
          <a:xfrm>
            <a:off x="8416211" y="1727655"/>
            <a:ext cx="3420000" cy="4004204"/>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64D51578-96C4-42D4-8C3A-52414158EDD7}"/>
              </a:ext>
            </a:extLst>
          </p:cNvPr>
          <p:cNvSpPr>
            <a:spLocks noGrp="1"/>
          </p:cNvSpPr>
          <p:nvPr>
            <p:ph type="dt" sz="half" idx="22"/>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E12C84FC-FBA1-4C57-8751-2E1E1796604E}"/>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1677387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F33599-0A69-4FD9-B7DE-E6D2A38B7527}"/>
              </a:ext>
            </a:extLst>
          </p:cNvPr>
          <p:cNvSpPr>
            <a:spLocks noGrp="1"/>
          </p:cNvSpPr>
          <p:nvPr>
            <p:ph type="title" hasCustomPrompt="1"/>
          </p:nvPr>
        </p:nvSpPr>
        <p:spPr/>
        <p:txBody>
          <a:bodyPr/>
          <a:lstStyle>
            <a:lvl1pPr>
              <a:defRPr/>
            </a:lvl1pPr>
          </a:lstStyle>
          <a:p>
            <a:r>
              <a:rPr lang="da-DK" dirty="0"/>
              <a:t>Klik for at tilføje en titel</a:t>
            </a:r>
          </a:p>
        </p:txBody>
      </p:sp>
      <p:sp>
        <p:nvSpPr>
          <p:cNvPr id="4"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2" name="Date Placeholder 1">
            <a:extLst>
              <a:ext uri="{FF2B5EF4-FFF2-40B4-BE49-F238E27FC236}">
                <a16:creationId xmlns:a16="http://schemas.microsoft.com/office/drawing/2014/main" id="{547A30DD-39C4-4ACF-BF03-AA1B52929D05}"/>
              </a:ext>
            </a:extLst>
          </p:cNvPr>
          <p:cNvSpPr>
            <a:spLocks noGrp="1"/>
          </p:cNvSpPr>
          <p:nvPr>
            <p:ph type="dt" sz="half" idx="10"/>
          </p:nvPr>
        </p:nvSpPr>
        <p:spPr/>
        <p:txBody>
          <a:bodyPr/>
          <a:lstStyle/>
          <a:p>
            <a:r>
              <a:rPr lang="da-DK"/>
              <a:t>Temadag om økonomi ift. ny ferielov</a:t>
            </a:r>
            <a:endParaRPr lang="da-DK" dirty="0"/>
          </a:p>
        </p:txBody>
      </p:sp>
      <p:sp>
        <p:nvSpPr>
          <p:cNvPr id="8" name="Footer Placeholder 7" descr="{ &quot;templafy&quot;: { &quot;type&quot;: &quot;text&quot;, &quot;binding&quot;: &quot;Form.PresentationTitle&quot; } }">
            <a:extLst>
              <a:ext uri="{FF2B5EF4-FFF2-40B4-BE49-F238E27FC236}">
                <a16:creationId xmlns:a16="http://schemas.microsoft.com/office/drawing/2014/main" id="{59423FE1-70F7-4F41-8DBF-D711AD0F5A3A}"/>
              </a:ext>
            </a:extLst>
          </p:cNvPr>
          <p:cNvSpPr>
            <a:spLocks noGrp="1"/>
          </p:cNvSpPr>
          <p:nvPr>
            <p:ph type="ftr" sz="quarter" idx="11"/>
          </p:nvPr>
        </p:nvSpPr>
        <p:spPr/>
        <p:txBody>
          <a:bodyPr/>
          <a:lstStyle/>
          <a:p>
            <a:r>
              <a:rPr lang="da-DK"/>
              <a:t>København, 18. december 2019</a:t>
            </a:r>
            <a:endParaRPr lang="da-DK" dirty="0"/>
          </a:p>
        </p:txBody>
      </p:sp>
    </p:spTree>
    <p:extLst>
      <p:ext uri="{BB962C8B-B14F-4D97-AF65-F5344CB8AC3E}">
        <p14:creationId xmlns:p14="http://schemas.microsoft.com/office/powerpoint/2010/main" val="3576944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44FD7E-4C7C-41D5-AE48-BFA06F405603}"/>
              </a:ext>
            </a:extLst>
          </p:cNvPr>
          <p:cNvSpPr>
            <a:spLocks noGrp="1"/>
          </p:cNvSpPr>
          <p:nvPr>
            <p:ph type="dt" sz="half" idx="10"/>
          </p:nvPr>
        </p:nvSpPr>
        <p:spPr/>
        <p:txBody>
          <a:bodyPr/>
          <a:lstStyle/>
          <a:p>
            <a:r>
              <a:rPr lang="da-DK"/>
              <a:t>Temadag om økonomi ift. ny ferielov</a:t>
            </a:r>
            <a:endParaRPr lang="da-DK" dirty="0"/>
          </a:p>
        </p:txBody>
      </p:sp>
      <p:sp>
        <p:nvSpPr>
          <p:cNvPr id="6" name="Footer Placeholder 5" descr="{ &quot;templafy&quot;: { &quot;type&quot;: &quot;text&quot;, &quot;binding&quot;: &quot;Form.PresentationTitle&quot; } }">
            <a:extLst>
              <a:ext uri="{FF2B5EF4-FFF2-40B4-BE49-F238E27FC236}">
                <a16:creationId xmlns:a16="http://schemas.microsoft.com/office/drawing/2014/main" id="{6349BAD9-6F63-4AD9-975E-E9DF0EF63395}"/>
              </a:ext>
            </a:extLst>
          </p:cNvPr>
          <p:cNvSpPr>
            <a:spLocks noGrp="1"/>
          </p:cNvSpPr>
          <p:nvPr>
            <p:ph type="ftr" sz="quarter" idx="11"/>
          </p:nvPr>
        </p:nvSpPr>
        <p:spPr/>
        <p:txBody>
          <a:bodyPr/>
          <a:lstStyle/>
          <a:p>
            <a:r>
              <a:rPr lang="da-DK"/>
              <a:t>København, 18. december 2019</a:t>
            </a:r>
            <a:endParaRPr lang="da-DK" dirty="0"/>
          </a:p>
        </p:txBody>
      </p:sp>
    </p:spTree>
    <p:extLst>
      <p:ext uri="{BB962C8B-B14F-4D97-AF65-F5344CB8AC3E}">
        <p14:creationId xmlns:p14="http://schemas.microsoft.com/office/powerpoint/2010/main" val="1426541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og billede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B68331-7C7B-4041-B279-362B73DF22F2}"/>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chemeClr val="tx1"/>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8208000" y="1835151"/>
            <a:ext cx="3549649" cy="4008967"/>
          </a:xfrm>
          <a:prstGeom prst="rect">
            <a:avLst/>
          </a:prstGeom>
          <a:solidFill>
            <a:schemeClr val="bg1">
              <a:lumMod val="95000"/>
            </a:schemeClr>
          </a:solidFill>
        </p:spPr>
        <p:txBody>
          <a:bodyPr bIns="864000" anchor="ctr" anchorCtr="0"/>
          <a:lstStyle>
            <a:lvl1pPr marL="0" indent="0" algn="ctr">
              <a:buNone/>
              <a:defRPr sz="1600"/>
            </a:lvl1pPr>
          </a:lstStyle>
          <a:p>
            <a:r>
              <a:rPr lang="da-DK" dirty="0"/>
              <a:t>KLIK PÅ PLADSHOLDEREN OG INDSÆT ET BILLEDE VIA COLOURBOX/SKYFISH</a:t>
            </a:r>
          </a:p>
        </p:txBody>
      </p:sp>
      <p:sp>
        <p:nvSpPr>
          <p:cNvPr id="4" name="Content Placeholder 3"/>
          <p:cNvSpPr>
            <a:spLocks noGrp="1"/>
          </p:cNvSpPr>
          <p:nvPr>
            <p:ph sz="quarter" idx="20" hasCustomPrompt="1"/>
          </p:nvPr>
        </p:nvSpPr>
        <p:spPr>
          <a:xfrm>
            <a:off x="664887" y="1836000"/>
            <a:ext cx="720502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E8D2CD6-E691-44A1-B18B-74E8FEEF5333}"/>
              </a:ext>
            </a:extLst>
          </p:cNvPr>
          <p:cNvSpPr>
            <a:spLocks noGrp="1"/>
          </p:cNvSpPr>
          <p:nvPr>
            <p:ph type="dt" sz="half" idx="21"/>
          </p:nvPr>
        </p:nvSpPr>
        <p:spPr/>
        <p:txBody>
          <a:bodyPr/>
          <a:lstStyle/>
          <a:p>
            <a:r>
              <a:rPr lang="da-DK"/>
              <a:t>Temadag om økonomi ift. ny ferielov</a:t>
            </a:r>
            <a:endParaRPr lang="da-DK" dirty="0"/>
          </a:p>
        </p:txBody>
      </p:sp>
      <p:sp>
        <p:nvSpPr>
          <p:cNvPr id="5" name="Footer Placeholder 4" descr="{ &quot;templafy&quot;: { &quot;type&quot;: &quot;text&quot;, &quot;binding&quot;: &quot;Form.PresentationTitle&quot; } }">
            <a:extLst>
              <a:ext uri="{FF2B5EF4-FFF2-40B4-BE49-F238E27FC236}">
                <a16:creationId xmlns:a16="http://schemas.microsoft.com/office/drawing/2014/main" id="{76C0A03D-6F1A-4564-B757-2494256BFEEE}"/>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228461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a:t>Temadag om økonomi ift. ny ferielov</a:t>
            </a:r>
            <a:endParaRPr lang="da-DK" noProof="0" dirty="0"/>
          </a:p>
        </p:txBody>
      </p:sp>
      <p:sp>
        <p:nvSpPr>
          <p:cNvPr id="5" name="Footer Placeholder 4"/>
          <p:cNvSpPr>
            <a:spLocks noGrp="1"/>
          </p:cNvSpPr>
          <p:nvPr>
            <p:ph type="ftr" sz="quarter" idx="11"/>
          </p:nvPr>
        </p:nvSpPr>
        <p:spPr/>
        <p:txBody>
          <a:bodyPr/>
          <a:lstStyle/>
          <a:p>
            <a:r>
              <a:rPr lang="da-DK" noProof="0"/>
              <a:t>København, 18. december 2019</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194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og billede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C493E4-E16B-45BE-BAFC-5C174CBCA1B6}"/>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325600"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9" name="Content Placeholder 3"/>
          <p:cNvSpPr>
            <a:spLocks noGrp="1"/>
          </p:cNvSpPr>
          <p:nvPr>
            <p:ph sz="quarter" idx="20" hasCustomPrompt="1"/>
          </p:nvPr>
        </p:nvSpPr>
        <p:spPr>
          <a:xfrm>
            <a:off x="664887" y="1836000"/>
            <a:ext cx="504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Picture Placeholder 10"/>
          <p:cNvSpPr>
            <a:spLocks noGrp="1"/>
          </p:cNvSpPr>
          <p:nvPr>
            <p:ph type="pic" sz="quarter" idx="16" hasCustomPrompt="1"/>
          </p:nvPr>
        </p:nvSpPr>
        <p:spPr>
          <a:xfrm>
            <a:off x="6267450" y="1835151"/>
            <a:ext cx="5491163" cy="4008967"/>
          </a:xfrm>
          <a:prstGeom prst="rect">
            <a:avLst/>
          </a:prstGeom>
          <a:solidFill>
            <a:schemeClr val="bg1">
              <a:lumMod val="95000"/>
            </a:schemeClr>
          </a:solidFill>
        </p:spPr>
        <p:txBody>
          <a:bodyPr bIns="864000" anchor="ctr" anchorCtr="0"/>
          <a:lstStyle>
            <a:lvl1pPr marL="0" indent="0" algn="ctr">
              <a:buNone/>
              <a:defRPr sz="1600"/>
            </a:lvl1pPr>
          </a:lstStyle>
          <a:p>
            <a:r>
              <a:rPr lang="da-DK" dirty="0"/>
              <a:t>KLIK PÅ PLADSHOLDEREN OG INDSÆT ET BILLEDE VIA COLOURBOX/SKYFISH</a:t>
            </a:r>
          </a:p>
        </p:txBody>
      </p:sp>
      <p:sp>
        <p:nvSpPr>
          <p:cNvPr id="2" name="Date Placeholder 1">
            <a:extLst>
              <a:ext uri="{FF2B5EF4-FFF2-40B4-BE49-F238E27FC236}">
                <a16:creationId xmlns:a16="http://schemas.microsoft.com/office/drawing/2014/main" id="{42EAD64D-53C1-4782-B639-EC41F3B8662D}"/>
              </a:ext>
            </a:extLst>
          </p:cNvPr>
          <p:cNvSpPr>
            <a:spLocks noGrp="1"/>
          </p:cNvSpPr>
          <p:nvPr>
            <p:ph type="dt" sz="half" idx="21"/>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2021F9C6-70EF-4CAA-BA1E-C9B48225F2D6}"/>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3110181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og billede (7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4082F2-ED11-4AE7-AD99-C993EED9BFC3}"/>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4558999" y="1835151"/>
            <a:ext cx="7211666" cy="4008967"/>
          </a:xfrm>
          <a:prstGeom prst="rect">
            <a:avLst/>
          </a:prstGeom>
          <a:solidFill>
            <a:schemeClr val="bg1">
              <a:lumMod val="95000"/>
            </a:schemeClr>
          </a:solidFill>
        </p:spPr>
        <p:txBody>
          <a:bodyPr bIns="648000" anchor="ctr" anchorCtr="0"/>
          <a:lstStyle>
            <a:lvl1pPr marL="0" indent="0" algn="ctr">
              <a:buNone/>
              <a:defRPr sz="1600"/>
            </a:lvl1pPr>
          </a:lstStyle>
          <a:p>
            <a:r>
              <a:rPr lang="da-DK" dirty="0"/>
              <a:t>KLIK PÅ PLADSHOLDEREN OG INDSÆT ET BILLEDE VIA COLOURBOX/SKYFISH</a:t>
            </a:r>
          </a:p>
        </p:txBody>
      </p:sp>
      <p:sp>
        <p:nvSpPr>
          <p:cNvPr id="9" name="Content Placeholder 3"/>
          <p:cNvSpPr>
            <a:spLocks noGrp="1"/>
          </p:cNvSpPr>
          <p:nvPr>
            <p:ph sz="quarter" idx="20"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32DBC498-FE61-4022-A452-3EAB7E3D8272}"/>
              </a:ext>
            </a:extLst>
          </p:cNvPr>
          <p:cNvSpPr>
            <a:spLocks noGrp="1"/>
          </p:cNvSpPr>
          <p:nvPr>
            <p:ph type="dt" sz="half" idx="21"/>
          </p:nvPr>
        </p:nvSpPr>
        <p:spPr/>
        <p:txBody>
          <a:bodyPr/>
          <a:lstStyle/>
          <a:p>
            <a:r>
              <a:rPr lang="da-DK"/>
              <a:t>Temadag om økonomi ift. ny ferielov</a:t>
            </a:r>
            <a:endParaRPr lang="da-DK" dirty="0"/>
          </a:p>
        </p:txBody>
      </p:sp>
      <p:sp>
        <p:nvSpPr>
          <p:cNvPr id="4" name="Footer Placeholder 3" descr="{ &quot;templafy&quot;: { &quot;type&quot;: &quot;text&quot;, &quot;binding&quot;: &quot;Form.PresentationTitle&quot; } }">
            <a:extLst>
              <a:ext uri="{FF2B5EF4-FFF2-40B4-BE49-F238E27FC236}">
                <a16:creationId xmlns:a16="http://schemas.microsoft.com/office/drawing/2014/main" id="{AB56CE92-8F67-417D-B4E7-84F2D2024093}"/>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364626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og bille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57D125-520A-4C54-AEF4-E09377F7918C}"/>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429200"/>
            <a:ext cx="11092512"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664886" y="1835151"/>
            <a:ext cx="11103099" cy="4008967"/>
          </a:xfrm>
          <a:prstGeom prst="rect">
            <a:avLst/>
          </a:prstGeom>
          <a:solidFill>
            <a:schemeClr val="bg1">
              <a:lumMod val="95000"/>
            </a:schemeClr>
          </a:solidFill>
        </p:spPr>
        <p:txBody>
          <a:bodyPr bIns="648000" anchor="ctr" anchorCtr="0"/>
          <a:lstStyle>
            <a:lvl1pPr marL="0" indent="0" algn="ctr">
              <a:buNone/>
              <a:defRPr sz="1600"/>
            </a:lvl1pPr>
          </a:lstStyle>
          <a:p>
            <a:r>
              <a:rPr lang="da-DK" dirty="0"/>
              <a:t>KLIK PÅ PLADSHOLDEREN OG INDSÆT ET BILLEDE VIA COLOURBOX/SKYFISH</a:t>
            </a:r>
          </a:p>
        </p:txBody>
      </p:sp>
      <p:sp>
        <p:nvSpPr>
          <p:cNvPr id="2" name="Date Placeholder 1">
            <a:extLst>
              <a:ext uri="{FF2B5EF4-FFF2-40B4-BE49-F238E27FC236}">
                <a16:creationId xmlns:a16="http://schemas.microsoft.com/office/drawing/2014/main" id="{454E5004-CFC1-4315-BBE5-258429EA3D20}"/>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B3809C2F-A3EC-4AEF-A42D-C700C4833B89}"/>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3859380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og tre bille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EC2673-C3B5-4D48-B998-386C1B178C81}"/>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Rectangle 4"/>
          <p:cNvSpPr/>
          <p:nvPr userDrawn="1"/>
        </p:nvSpPr>
        <p:spPr>
          <a:xfrm>
            <a:off x="8890334" y="1835151"/>
            <a:ext cx="2862752" cy="400896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dirty="0"/>
          </a:p>
        </p:txBody>
      </p:sp>
      <p:sp>
        <p:nvSpPr>
          <p:cNvPr id="12" name="Subtitle 2"/>
          <p:cNvSpPr>
            <a:spLocks noGrp="1"/>
          </p:cNvSpPr>
          <p:nvPr>
            <p:ph type="subTitle" idx="1" hasCustomPrompt="1"/>
          </p:nvPr>
        </p:nvSpPr>
        <p:spPr bwMode="gray">
          <a:xfrm>
            <a:off x="664887" y="1429200"/>
            <a:ext cx="11092512"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9063272" y="1984353"/>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8" name="Picture Placeholder 10"/>
          <p:cNvSpPr>
            <a:spLocks noGrp="1"/>
          </p:cNvSpPr>
          <p:nvPr>
            <p:ph type="pic" sz="quarter" idx="17" hasCustomPrompt="1"/>
          </p:nvPr>
        </p:nvSpPr>
        <p:spPr>
          <a:xfrm>
            <a:off x="9063272" y="3272729"/>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10" name="Picture Placeholder 10"/>
          <p:cNvSpPr>
            <a:spLocks noGrp="1"/>
          </p:cNvSpPr>
          <p:nvPr>
            <p:ph type="pic" sz="quarter" idx="18" hasCustomPrompt="1"/>
          </p:nvPr>
        </p:nvSpPr>
        <p:spPr>
          <a:xfrm>
            <a:off x="9063272" y="4561105"/>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6" name="Text Placeholder 5"/>
          <p:cNvSpPr>
            <a:spLocks noGrp="1"/>
          </p:cNvSpPr>
          <p:nvPr>
            <p:ph type="body" sz="quarter" idx="19" hasCustomPrompt="1"/>
          </p:nvPr>
        </p:nvSpPr>
        <p:spPr>
          <a:xfrm>
            <a:off x="664886" y="1835151"/>
            <a:ext cx="7917313"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FC73A8AD-0C30-476F-BCFB-68B57ADFBCE4}"/>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D935BCA3-F68F-434A-A86A-A57383729E97}"/>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1247851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to spalter, tre bille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0B9175-B323-413D-A852-977EE9CBDEB3}"/>
              </a:ext>
            </a:extLst>
          </p:cNvPr>
          <p:cNvSpPr>
            <a:spLocks noGrp="1"/>
          </p:cNvSpPr>
          <p:nvPr>
            <p:ph type="title" hasCustomPrompt="1"/>
          </p:nvPr>
        </p:nvSpPr>
        <p:spPr/>
        <p:txBody>
          <a:bodyPr/>
          <a:lstStyle>
            <a:lvl1pPr>
              <a:defRPr/>
            </a:lvl1pPr>
          </a:lstStyle>
          <a:p>
            <a:r>
              <a:rPr lang="da-DK" dirty="0"/>
              <a:t>Klik for at tilføje en titel</a:t>
            </a:r>
          </a:p>
        </p:txBody>
      </p:sp>
      <p:sp>
        <p:nvSpPr>
          <p:cNvPr id="5" name="Rectangle 4"/>
          <p:cNvSpPr/>
          <p:nvPr userDrawn="1"/>
        </p:nvSpPr>
        <p:spPr>
          <a:xfrm>
            <a:off x="8890334" y="1835151"/>
            <a:ext cx="2862752" cy="400896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dirty="0"/>
          </a:p>
        </p:txBody>
      </p:sp>
      <p:sp>
        <p:nvSpPr>
          <p:cNvPr id="12"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1" name="Picture Placeholder 10"/>
          <p:cNvSpPr>
            <a:spLocks noGrp="1"/>
          </p:cNvSpPr>
          <p:nvPr>
            <p:ph type="pic" sz="quarter" idx="16" hasCustomPrompt="1"/>
          </p:nvPr>
        </p:nvSpPr>
        <p:spPr>
          <a:xfrm>
            <a:off x="9063272" y="1984353"/>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8" name="Picture Placeholder 10"/>
          <p:cNvSpPr>
            <a:spLocks noGrp="1"/>
          </p:cNvSpPr>
          <p:nvPr>
            <p:ph type="pic" sz="quarter" idx="17" hasCustomPrompt="1"/>
          </p:nvPr>
        </p:nvSpPr>
        <p:spPr>
          <a:xfrm>
            <a:off x="9063272" y="3272729"/>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10" name="Picture Placeholder 10"/>
          <p:cNvSpPr>
            <a:spLocks noGrp="1"/>
          </p:cNvSpPr>
          <p:nvPr>
            <p:ph type="pic" sz="quarter" idx="18" hasCustomPrompt="1"/>
          </p:nvPr>
        </p:nvSpPr>
        <p:spPr>
          <a:xfrm>
            <a:off x="9063272" y="4561105"/>
            <a:ext cx="2516879" cy="1145792"/>
          </a:xfrm>
          <a:prstGeom prst="rect">
            <a:avLst/>
          </a:prstGeom>
        </p:spPr>
        <p:txBody>
          <a:bodyPr bIns="0" anchor="t" anchorCtr="0"/>
          <a:lstStyle>
            <a:lvl1pPr marL="0" indent="0" algn="l">
              <a:buNone/>
              <a:defRPr sz="1400" b="0"/>
            </a:lvl1pPr>
          </a:lstStyle>
          <a:p>
            <a:r>
              <a:rPr lang="da-DK" dirty="0"/>
              <a:t>KLIK PÅ PLADSHOLDEREN OG INDSÆT ET BILLEDE VIA COLOURBOX/SKYFISH</a:t>
            </a:r>
          </a:p>
        </p:txBody>
      </p:sp>
      <p:sp>
        <p:nvSpPr>
          <p:cNvPr id="6" name="Text Placeholder 5"/>
          <p:cNvSpPr>
            <a:spLocks noGrp="1"/>
          </p:cNvSpPr>
          <p:nvPr>
            <p:ph type="body" sz="quarter" idx="20" hasCustomPrompt="1"/>
          </p:nvPr>
        </p:nvSpPr>
        <p:spPr>
          <a:xfrm>
            <a:off x="664887" y="1836000"/>
            <a:ext cx="360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Text Placeholder 12"/>
          <p:cNvSpPr>
            <a:spLocks noGrp="1"/>
          </p:cNvSpPr>
          <p:nvPr>
            <p:ph type="body" sz="quarter" idx="21" hasCustomPrompt="1"/>
          </p:nvPr>
        </p:nvSpPr>
        <p:spPr>
          <a:xfrm>
            <a:off x="4777610" y="1836000"/>
            <a:ext cx="360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D6FE0B06-ECC5-4780-845B-91C01F643C90}"/>
              </a:ext>
            </a:extLst>
          </p:cNvPr>
          <p:cNvSpPr>
            <a:spLocks noGrp="1"/>
          </p:cNvSpPr>
          <p:nvPr>
            <p:ph type="dt" sz="half" idx="22"/>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811D65AF-34E6-4403-8BCC-182286A3F76B}"/>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4011915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og diagram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50E35D-FE1C-46EB-814B-D730852BE3F8}"/>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18" hasCustomPrompt="1"/>
          </p:nvPr>
        </p:nvSpPr>
        <p:spPr>
          <a:xfrm>
            <a:off x="664887" y="1836000"/>
            <a:ext cx="7231022"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8208000" y="1836000"/>
            <a:ext cx="3549649"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12" name="Chart Placeholder 11"/>
          <p:cNvSpPr>
            <a:spLocks noGrp="1"/>
          </p:cNvSpPr>
          <p:nvPr>
            <p:ph type="chart" sz="quarter" idx="20" hasCustomPrompt="1"/>
          </p:nvPr>
        </p:nvSpPr>
        <p:spPr>
          <a:xfrm>
            <a:off x="8208000" y="2196000"/>
            <a:ext cx="3549649" cy="3643200"/>
          </a:xfrm>
        </p:spPr>
        <p:txBody>
          <a:bodyPr tIns="1224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E7EF0986-9CB9-4642-85B3-0FFF78594AED}"/>
              </a:ext>
            </a:extLst>
          </p:cNvPr>
          <p:cNvSpPr>
            <a:spLocks noGrp="1"/>
          </p:cNvSpPr>
          <p:nvPr>
            <p:ph type="dt" sz="half" idx="21"/>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3CEBA58F-F319-45B1-8AB6-297F59B60872}"/>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284635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og diagram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7AEC63-F3F1-4197-A193-738657349D81}"/>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18" hasCustomPrompt="1"/>
          </p:nvPr>
        </p:nvSpPr>
        <p:spPr>
          <a:xfrm>
            <a:off x="664887" y="1836000"/>
            <a:ext cx="522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6623971" y="1836738"/>
            <a:ext cx="5220000"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11" name="Chart Placeholder 11"/>
          <p:cNvSpPr>
            <a:spLocks noGrp="1"/>
          </p:cNvSpPr>
          <p:nvPr>
            <p:ph type="chart" sz="quarter" idx="20" hasCustomPrompt="1"/>
          </p:nvPr>
        </p:nvSpPr>
        <p:spPr>
          <a:xfrm>
            <a:off x="6623971" y="2196738"/>
            <a:ext cx="5220000" cy="3642462"/>
          </a:xfrm>
        </p:spPr>
        <p:txBody>
          <a:bodyPr tIns="936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6C2A0A59-9FE2-4655-8E2E-2EEA70A108E3}"/>
              </a:ext>
            </a:extLst>
          </p:cNvPr>
          <p:cNvSpPr>
            <a:spLocks noGrp="1"/>
          </p:cNvSpPr>
          <p:nvPr>
            <p:ph type="dt" sz="half" idx="21"/>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30BC5892-4BCF-497B-B077-6D435CA96683}"/>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2796157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og diagram (7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166325-16CC-4DD8-A0B1-231B1007CB84}"/>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6" name="Text Placeholder 5"/>
          <p:cNvSpPr>
            <a:spLocks noGrp="1"/>
          </p:cNvSpPr>
          <p:nvPr>
            <p:ph type="body" sz="quarter" idx="21"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Text Placeholder 9"/>
          <p:cNvSpPr>
            <a:spLocks noGrp="1"/>
          </p:cNvSpPr>
          <p:nvPr>
            <p:ph type="body" sz="quarter" idx="19" hasCustomPrompt="1"/>
          </p:nvPr>
        </p:nvSpPr>
        <p:spPr>
          <a:xfrm>
            <a:off x="4606669" y="1836738"/>
            <a:ext cx="7163998"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9" name="Chart Placeholder 11"/>
          <p:cNvSpPr>
            <a:spLocks noGrp="1"/>
          </p:cNvSpPr>
          <p:nvPr>
            <p:ph type="chart" sz="quarter" idx="20" hasCustomPrompt="1"/>
          </p:nvPr>
        </p:nvSpPr>
        <p:spPr>
          <a:xfrm>
            <a:off x="4606669" y="2196738"/>
            <a:ext cx="7163996" cy="3642462"/>
          </a:xfrm>
        </p:spPr>
        <p:txBody>
          <a:bodyPr tIns="936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5A6D51A7-86E8-4AD2-B8C8-1180C534A496}"/>
              </a:ext>
            </a:extLst>
          </p:cNvPr>
          <p:cNvSpPr>
            <a:spLocks noGrp="1"/>
          </p:cNvSpPr>
          <p:nvPr>
            <p:ph type="dt" sz="half" idx="22"/>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CC216768-553C-4E0C-8D6F-8B5E64365A8C}"/>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1737801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BE0F94-A263-4B10-B01B-D1EC9ED28A77}"/>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chemeClr val="tx1"/>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9" name="Text Placeholder 9"/>
          <p:cNvSpPr>
            <a:spLocks noGrp="1"/>
          </p:cNvSpPr>
          <p:nvPr>
            <p:ph type="body" sz="quarter" idx="19" hasCustomPrompt="1"/>
          </p:nvPr>
        </p:nvSpPr>
        <p:spPr>
          <a:xfrm>
            <a:off x="664886" y="1836738"/>
            <a:ext cx="11092514" cy="360000"/>
          </a:xfrm>
        </p:spPr>
        <p:txBody>
          <a:bodyPr/>
          <a:lstStyle>
            <a:lvl1pPr marL="0" indent="0">
              <a:buNone/>
              <a:defRPr>
                <a:solidFill>
                  <a:schemeClr val="tx2"/>
                </a:solidFill>
              </a:defRPr>
            </a:lvl1pPr>
            <a:lvl2pPr marL="468000" indent="0">
              <a:buNone/>
              <a:defRPr/>
            </a:lvl2pPr>
          </a:lstStyle>
          <a:p>
            <a:pPr lvl="0"/>
            <a:r>
              <a:rPr lang="da-DK" dirty="0"/>
              <a:t>Klik for at tilføje en diagram titel</a:t>
            </a:r>
          </a:p>
        </p:txBody>
      </p:sp>
      <p:sp>
        <p:nvSpPr>
          <p:cNvPr id="8" name="Chart Placeholder 11"/>
          <p:cNvSpPr>
            <a:spLocks noGrp="1"/>
          </p:cNvSpPr>
          <p:nvPr>
            <p:ph type="chart" sz="quarter" idx="20" hasCustomPrompt="1"/>
          </p:nvPr>
        </p:nvSpPr>
        <p:spPr>
          <a:xfrm>
            <a:off x="664887" y="2196738"/>
            <a:ext cx="11092514" cy="3633994"/>
          </a:xfrm>
        </p:spPr>
        <p:txBody>
          <a:bodyPr tIns="720000" anchor="ctr" anchorCtr="0"/>
          <a:lstStyle>
            <a:lvl1pPr marL="0" indent="0" algn="ctr">
              <a:buNone/>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68BDDF43-5B88-4FAA-B9F6-12C79954F65C}"/>
              </a:ext>
            </a:extLst>
          </p:cNvPr>
          <p:cNvSpPr>
            <a:spLocks noGrp="1"/>
          </p:cNvSpPr>
          <p:nvPr>
            <p:ph type="dt" sz="half" idx="21"/>
          </p:nvPr>
        </p:nvSpPr>
        <p:spPr/>
        <p:txBody>
          <a:bodyPr/>
          <a:lstStyle/>
          <a:p>
            <a:r>
              <a:rPr lang="da-DK"/>
              <a:t>Temadag om økonomi ift. ny ferielov</a:t>
            </a:r>
            <a:endParaRPr lang="da-DK" dirty="0"/>
          </a:p>
        </p:txBody>
      </p:sp>
      <p:sp>
        <p:nvSpPr>
          <p:cNvPr id="7" name="Footer Placeholder 6">
            <a:extLst>
              <a:ext uri="{FF2B5EF4-FFF2-40B4-BE49-F238E27FC236}">
                <a16:creationId xmlns:a16="http://schemas.microsoft.com/office/drawing/2014/main" id="{73DBAAD0-E2D5-41E0-BC63-9553F8EFDAB8}"/>
              </a:ext>
            </a:extLst>
          </p:cNvPr>
          <p:cNvSpPr>
            <a:spLocks noGrp="1"/>
          </p:cNvSpPr>
          <p:nvPr>
            <p:ph type="ftr" sz="quarter" idx="22"/>
          </p:nvPr>
        </p:nvSpPr>
        <p:spPr/>
        <p:txBody>
          <a:bodyPr/>
          <a:lstStyle/>
          <a:p>
            <a:r>
              <a:rPr lang="da-DK"/>
              <a:t>København, 18. december 2019</a:t>
            </a:r>
            <a:endParaRPr lang="da-DK" dirty="0"/>
          </a:p>
        </p:txBody>
      </p:sp>
    </p:spTree>
    <p:extLst>
      <p:ext uri="{BB962C8B-B14F-4D97-AF65-F5344CB8AC3E}">
        <p14:creationId xmlns:p14="http://schemas.microsoft.com/office/powerpoint/2010/main" val="1682535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 diagrammer (50/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023FE7-4684-425D-9B4C-C61EF38EC72B}"/>
              </a:ext>
            </a:extLst>
          </p:cNvPr>
          <p:cNvSpPr>
            <a:spLocks noGrp="1"/>
          </p:cNvSpPr>
          <p:nvPr>
            <p:ph type="title" hasCustomPrompt="1"/>
          </p:nvPr>
        </p:nvSpPr>
        <p:spPr/>
        <p:txBody>
          <a:bodyPr/>
          <a:lstStyle>
            <a:lvl1pPr>
              <a:defRPr/>
            </a:lvl1pPr>
          </a:lstStyle>
          <a:p>
            <a:r>
              <a:rPr lang="da-DK" dirty="0"/>
              <a:t>Klik for at tilføje en titel</a:t>
            </a:r>
          </a:p>
        </p:txBody>
      </p:sp>
      <p:sp>
        <p:nvSpPr>
          <p:cNvPr id="8"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10" name="Text Placeholder 9"/>
          <p:cNvSpPr>
            <a:spLocks noGrp="1"/>
          </p:cNvSpPr>
          <p:nvPr>
            <p:ph type="body" sz="quarter" idx="19" hasCustomPrompt="1"/>
          </p:nvPr>
        </p:nvSpPr>
        <p:spPr>
          <a:xfrm>
            <a:off x="664887" y="1836738"/>
            <a:ext cx="5220000" cy="360000"/>
          </a:xfrm>
        </p:spPr>
        <p:txBody>
          <a:bodyPr/>
          <a:lstStyle>
            <a:lvl1pPr marL="0" indent="0">
              <a:buNone/>
              <a:defRPr baseline="0">
                <a:solidFill>
                  <a:schemeClr val="tx2"/>
                </a:solidFill>
              </a:defRPr>
            </a:lvl1pPr>
            <a:lvl2pPr marL="468000" indent="0">
              <a:buNone/>
              <a:defRPr/>
            </a:lvl2pPr>
          </a:lstStyle>
          <a:p>
            <a:pPr lvl="0"/>
            <a:r>
              <a:rPr lang="da-DK" dirty="0"/>
              <a:t>Klik for at tilføje en diagram titel</a:t>
            </a:r>
          </a:p>
        </p:txBody>
      </p:sp>
      <p:sp>
        <p:nvSpPr>
          <p:cNvPr id="11" name="Chart Placeholder 11"/>
          <p:cNvSpPr>
            <a:spLocks noGrp="1"/>
          </p:cNvSpPr>
          <p:nvPr>
            <p:ph type="chart" sz="quarter" idx="20" hasCustomPrompt="1"/>
          </p:nvPr>
        </p:nvSpPr>
        <p:spPr>
          <a:xfrm>
            <a:off x="664887" y="2196738"/>
            <a:ext cx="5220000" cy="3642462"/>
          </a:xfrm>
        </p:spPr>
        <p:txBody>
          <a:bodyPr tIns="864000" anchor="ctr" anchorCtr="0"/>
          <a:lstStyle>
            <a:lvl1pPr marL="0" indent="0" algn="ctr">
              <a:buNone/>
              <a:defRPr/>
            </a:lvl1pPr>
          </a:lstStyle>
          <a:p>
            <a:r>
              <a:rPr lang="da-DK" noProof="1"/>
              <a:t>Klik på pladsholderen og vælg BDO-fanen for at tilføje diagram via Corporate Charts </a:t>
            </a:r>
          </a:p>
        </p:txBody>
      </p:sp>
      <p:sp>
        <p:nvSpPr>
          <p:cNvPr id="4" name="Text Placeholder 3"/>
          <p:cNvSpPr>
            <a:spLocks noGrp="1"/>
          </p:cNvSpPr>
          <p:nvPr>
            <p:ph type="body" sz="quarter" idx="23" hasCustomPrompt="1"/>
          </p:nvPr>
        </p:nvSpPr>
        <p:spPr>
          <a:xfrm>
            <a:off x="6623973" y="1836738"/>
            <a:ext cx="5220000" cy="360000"/>
          </a:xfrm>
        </p:spPr>
        <p:txBody>
          <a:bodyPr/>
          <a:lstStyle>
            <a:lvl1pPr marL="0" indent="0">
              <a:spcBef>
                <a:spcPts val="0"/>
              </a:spcBef>
              <a:buNone/>
              <a:defRPr sz="1800">
                <a:solidFill>
                  <a:schemeClr val="tx2"/>
                </a:solidFill>
              </a:defRPr>
            </a:lvl1pPr>
          </a:lstStyle>
          <a:p>
            <a:pPr lvl="0"/>
            <a:r>
              <a:rPr lang="da-DK" dirty="0"/>
              <a:t>Klik for at tilføje en diagram titel</a:t>
            </a:r>
          </a:p>
        </p:txBody>
      </p:sp>
      <p:sp>
        <p:nvSpPr>
          <p:cNvPr id="7" name="Chart Placeholder 6"/>
          <p:cNvSpPr>
            <a:spLocks noGrp="1"/>
          </p:cNvSpPr>
          <p:nvPr>
            <p:ph type="chart" sz="quarter" idx="24" hasCustomPrompt="1"/>
          </p:nvPr>
        </p:nvSpPr>
        <p:spPr>
          <a:xfrm>
            <a:off x="6623973" y="2196738"/>
            <a:ext cx="5220000" cy="3642462"/>
          </a:xfrm>
        </p:spPr>
        <p:txBody>
          <a:bodyPr tIns="864000" anchor="ctr" anchorCtr="0"/>
          <a:lstStyle>
            <a:lvl1pPr marL="0" marR="0" indent="0" algn="ctr" defTabSz="1218786" rtl="0" eaLnBrk="1" fontAlgn="auto" latinLnBrk="0" hangingPunct="1">
              <a:lnSpc>
                <a:spcPct val="100000"/>
              </a:lnSpc>
              <a:spcBef>
                <a:spcPts val="432"/>
              </a:spcBef>
              <a:spcAft>
                <a:spcPts val="0"/>
              </a:spcAft>
              <a:buClr>
                <a:schemeClr val="tx2"/>
              </a:buClr>
              <a:buSzTx/>
              <a:buFont typeface="Arial" panose="020B0604020202020204" pitchFamily="34" charset="0"/>
              <a:buNone/>
              <a:tabLst/>
              <a:defRPr/>
            </a:lvl1pPr>
          </a:lstStyle>
          <a:p>
            <a:r>
              <a:rPr lang="da-DK" noProof="1"/>
              <a:t>Klik på pladsholderen og vælg BDO-fanen for at tilføje diagram via Corporate Charts </a:t>
            </a:r>
          </a:p>
        </p:txBody>
      </p:sp>
      <p:sp>
        <p:nvSpPr>
          <p:cNvPr id="2" name="Date Placeholder 1">
            <a:extLst>
              <a:ext uri="{FF2B5EF4-FFF2-40B4-BE49-F238E27FC236}">
                <a16:creationId xmlns:a16="http://schemas.microsoft.com/office/drawing/2014/main" id="{5F71D779-EB85-4261-B77E-013C93B0E4B6}"/>
              </a:ext>
            </a:extLst>
          </p:cNvPr>
          <p:cNvSpPr>
            <a:spLocks noGrp="1"/>
          </p:cNvSpPr>
          <p:nvPr>
            <p:ph type="dt" sz="half" idx="25"/>
          </p:nvPr>
        </p:nvSpPr>
        <p:spPr/>
        <p:txBody>
          <a:bodyPr/>
          <a:lstStyle/>
          <a:p>
            <a:r>
              <a:rPr lang="da-DK"/>
              <a:t>Temadag om økonomi ift. ny ferielov</a:t>
            </a:r>
            <a:endParaRPr lang="da-DK" dirty="0"/>
          </a:p>
        </p:txBody>
      </p:sp>
      <p:sp>
        <p:nvSpPr>
          <p:cNvPr id="5" name="Footer Placeholder 4">
            <a:extLst>
              <a:ext uri="{FF2B5EF4-FFF2-40B4-BE49-F238E27FC236}">
                <a16:creationId xmlns:a16="http://schemas.microsoft.com/office/drawing/2014/main" id="{DDBDB96B-13CA-4298-AD44-2D69296396D8}"/>
              </a:ext>
            </a:extLst>
          </p:cNvPr>
          <p:cNvSpPr>
            <a:spLocks noGrp="1"/>
          </p:cNvSpPr>
          <p:nvPr>
            <p:ph type="ftr" sz="quarter" idx="26"/>
          </p:nvPr>
        </p:nvSpPr>
        <p:spPr/>
        <p:txBody>
          <a:bodyPr/>
          <a:lstStyle/>
          <a:p>
            <a:r>
              <a:rPr lang="da-DK"/>
              <a:t>København, 18. december 2019</a:t>
            </a:r>
            <a:endParaRPr lang="da-DK" dirty="0"/>
          </a:p>
        </p:txBody>
      </p:sp>
    </p:spTree>
    <p:extLst>
      <p:ext uri="{BB962C8B-B14F-4D97-AF65-F5344CB8AC3E}">
        <p14:creationId xmlns:p14="http://schemas.microsoft.com/office/powerpoint/2010/main" val="187258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a:t>Temadag om økonomi ift. ny ferielov</a:t>
            </a:r>
            <a:endParaRPr lang="da-DK"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København, 18. december 2019</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18" name="Bille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2577252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og indhold (2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5B781A-006D-45F8-AACD-F3A1A33381E5}"/>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7" y="1429200"/>
            <a:ext cx="11179086"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6" y="1836000"/>
            <a:ext cx="7219697"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8208000" y="1836000"/>
            <a:ext cx="3549649" cy="4003200"/>
          </a:xfrm>
        </p:spPr>
        <p:txBody>
          <a:bodyPr/>
          <a:lstStyle>
            <a:lvl1pPr marL="0" indent="0" algn="ctr">
              <a:buNone/>
              <a:defRPr/>
            </a:lvl1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C90BDFA0-46D7-4400-AA1D-FE29CD9A9032}"/>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4D92F3AB-E071-47BD-AD07-00941542DF82}"/>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4152989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og indhold (5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D150C8-4EAF-418E-A875-CF21D7A30F35}"/>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7" y="1836000"/>
            <a:ext cx="52200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6623973" y="1836000"/>
            <a:ext cx="5220000" cy="4003200"/>
          </a:xfrm>
        </p:spPr>
        <p:txBody>
          <a:bodyPr/>
          <a:lstStyle>
            <a:lvl1pPr marL="0" indent="0" algn="ctr">
              <a:buNone/>
              <a:defRPr/>
            </a:lvl1pPr>
            <a:lvl2pPr marL="468000" indent="0" algn="ctr">
              <a:buNone/>
              <a:defRPr/>
            </a:lvl2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61A33A41-B05D-480D-B240-8A555347BB1E}"/>
              </a:ext>
            </a:extLst>
          </p:cNvPr>
          <p:cNvSpPr>
            <a:spLocks noGrp="1"/>
          </p:cNvSpPr>
          <p:nvPr>
            <p:ph type="dt" sz="half" idx="20"/>
          </p:nvPr>
        </p:nvSpPr>
        <p:spPr/>
        <p:txBody>
          <a:bodyPr/>
          <a:lstStyle/>
          <a:p>
            <a:r>
              <a:rPr lang="da-DK"/>
              <a:t>Temadag om økonomi ift. ny ferielov</a:t>
            </a:r>
            <a:endParaRPr lang="da-DK" dirty="0"/>
          </a:p>
        </p:txBody>
      </p:sp>
      <p:sp>
        <p:nvSpPr>
          <p:cNvPr id="4" name="Footer Placeholder 3">
            <a:extLst>
              <a:ext uri="{FF2B5EF4-FFF2-40B4-BE49-F238E27FC236}">
                <a16:creationId xmlns:a16="http://schemas.microsoft.com/office/drawing/2014/main" id="{EA54593E-B695-45F7-A999-4150F98983CF}"/>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733261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og indhold (7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736B8-AD46-411D-A25B-7756C718DC10}"/>
              </a:ext>
            </a:extLst>
          </p:cNvPr>
          <p:cNvSpPr>
            <a:spLocks noGrp="1"/>
          </p:cNvSpPr>
          <p:nvPr>
            <p:ph type="title" hasCustomPrompt="1"/>
          </p:nvPr>
        </p:nvSpPr>
        <p:spPr/>
        <p:txBody>
          <a:bodyPr/>
          <a:lstStyle>
            <a:lvl1pPr>
              <a:defRPr/>
            </a:lvl1pPr>
          </a:lstStyle>
          <a:p>
            <a:r>
              <a:rPr lang="da-DK" dirty="0"/>
              <a:t>Klik for at tilføje en titel</a:t>
            </a:r>
          </a:p>
        </p:txBody>
      </p:sp>
      <p:sp>
        <p:nvSpPr>
          <p:cNvPr id="6" name="Subtitle 2"/>
          <p:cNvSpPr>
            <a:spLocks noGrp="1"/>
          </p:cNvSpPr>
          <p:nvPr>
            <p:ph type="subTitle" idx="1" hasCustomPrompt="1"/>
          </p:nvPr>
        </p:nvSpPr>
        <p:spPr bwMode="gray">
          <a:xfrm>
            <a:off x="664886" y="1429200"/>
            <a:ext cx="11179085" cy="196977"/>
          </a:xfrm>
          <a:prstGeom prst="rect">
            <a:avLst/>
          </a:prstGeom>
        </p:spPr>
        <p:txBody>
          <a:bodyPr wrap="square" lIns="0" tIns="0" rIns="0" bIns="0" anchor="t">
            <a:sp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7" name="Text Placeholder 5"/>
          <p:cNvSpPr>
            <a:spLocks noGrp="1"/>
          </p:cNvSpPr>
          <p:nvPr>
            <p:ph type="body" sz="quarter" idx="18" hasCustomPrompt="1"/>
          </p:nvPr>
        </p:nvSpPr>
        <p:spPr>
          <a:xfrm>
            <a:off x="664887" y="1836000"/>
            <a:ext cx="3549600" cy="4003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Content Placeholder 7"/>
          <p:cNvSpPr>
            <a:spLocks noGrp="1"/>
          </p:cNvSpPr>
          <p:nvPr>
            <p:ph sz="quarter" idx="19" hasCustomPrompt="1"/>
          </p:nvPr>
        </p:nvSpPr>
        <p:spPr>
          <a:xfrm>
            <a:off x="4541664" y="1836000"/>
            <a:ext cx="7229002" cy="4003200"/>
          </a:xfrm>
        </p:spPr>
        <p:txBody>
          <a:bodyPr/>
          <a:lstStyle>
            <a:lvl1pPr marL="0" indent="0" algn="ctr">
              <a:buNone/>
              <a:defRPr/>
            </a:lvl1pPr>
            <a:lvl2pPr marL="468000" indent="0" algn="ctr">
              <a:buNone/>
              <a:defRPr/>
            </a:lvl2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165575E5-3417-4D01-885F-BBA121AE3F4F}"/>
              </a:ext>
            </a:extLst>
          </p:cNvPr>
          <p:cNvSpPr>
            <a:spLocks noGrp="1"/>
          </p:cNvSpPr>
          <p:nvPr>
            <p:ph type="dt" sz="half" idx="20"/>
          </p:nvPr>
        </p:nvSpPr>
        <p:spPr/>
        <p:txBody>
          <a:bodyPr/>
          <a:lstStyle/>
          <a:p>
            <a:r>
              <a:rPr lang="da-DK"/>
              <a:t>Temadag om økonomi ift. ny ferielov</a:t>
            </a:r>
            <a:endParaRPr lang="da-DK" dirty="0"/>
          </a:p>
        </p:txBody>
      </p:sp>
      <p:sp>
        <p:nvSpPr>
          <p:cNvPr id="5" name="Footer Placeholder 4">
            <a:extLst>
              <a:ext uri="{FF2B5EF4-FFF2-40B4-BE49-F238E27FC236}">
                <a16:creationId xmlns:a16="http://schemas.microsoft.com/office/drawing/2014/main" id="{A46101FE-2ED3-41DB-8A84-848667DED2C1}"/>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1028334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 indhold (50/50%)">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0D3587-0E70-4BB9-AF31-ABCC06374D3B}"/>
              </a:ext>
            </a:extLst>
          </p:cNvPr>
          <p:cNvSpPr>
            <a:spLocks noGrp="1"/>
          </p:cNvSpPr>
          <p:nvPr>
            <p:ph type="title" hasCustomPrompt="1"/>
          </p:nvPr>
        </p:nvSpPr>
        <p:spPr/>
        <p:txBody>
          <a:bodyPr/>
          <a:lstStyle>
            <a:lvl1pPr>
              <a:defRPr/>
            </a:lvl1pPr>
          </a:lstStyle>
          <a:p>
            <a:r>
              <a:rPr lang="da-DK" dirty="0"/>
              <a:t>Klik for at tilføje en titel</a:t>
            </a:r>
          </a:p>
        </p:txBody>
      </p:sp>
      <p:sp>
        <p:nvSpPr>
          <p:cNvPr id="10" name="Subtitle 2"/>
          <p:cNvSpPr>
            <a:spLocks noGrp="1"/>
          </p:cNvSpPr>
          <p:nvPr>
            <p:ph type="subTitle" idx="1" hasCustomPrompt="1"/>
          </p:nvPr>
        </p:nvSpPr>
        <p:spPr bwMode="gray">
          <a:xfrm>
            <a:off x="664887" y="1429200"/>
            <a:ext cx="11179086" cy="265257"/>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8" hasCustomPrompt="1"/>
          </p:nvPr>
        </p:nvSpPr>
        <p:spPr>
          <a:xfrm>
            <a:off x="696156" y="1835149"/>
            <a:ext cx="5220000" cy="4001713"/>
          </a:xfrm>
        </p:spPr>
        <p:txBody>
          <a:bodyPr/>
          <a:lstStyle>
            <a:lvl1pPr>
              <a:defRPr baseline="0"/>
            </a:lvl1pPr>
          </a:lstStyle>
          <a:p>
            <a:pPr lvl="0"/>
            <a:r>
              <a:rPr lang="da-DK" dirty="0"/>
              <a:t>Klik på tabel ikon/SmartArt ikon for at tilføje en tabel eller SmartArt-grafik</a:t>
            </a:r>
          </a:p>
        </p:txBody>
      </p:sp>
      <p:sp>
        <p:nvSpPr>
          <p:cNvPr id="11" name="Content Placeholder 10"/>
          <p:cNvSpPr>
            <a:spLocks noGrp="1"/>
          </p:cNvSpPr>
          <p:nvPr>
            <p:ph sz="quarter" idx="19" hasCustomPrompt="1"/>
          </p:nvPr>
        </p:nvSpPr>
        <p:spPr>
          <a:xfrm>
            <a:off x="6623973" y="1835150"/>
            <a:ext cx="5220000" cy="4001713"/>
          </a:xfrm>
        </p:spPr>
        <p:txBody>
          <a:bodyPr/>
          <a:lstStyle>
            <a:lvl1pPr>
              <a:defRPr sz="1800"/>
            </a:lvl1pPr>
          </a:lstStyle>
          <a:p>
            <a:pPr lvl="0"/>
            <a:r>
              <a:rPr lang="da-DK" dirty="0"/>
              <a:t>Klik på tabel ikon/SmartArt ikon for at tilføje en tabel eller SmartArt-grafik</a:t>
            </a:r>
          </a:p>
        </p:txBody>
      </p:sp>
      <p:sp>
        <p:nvSpPr>
          <p:cNvPr id="2" name="Date Placeholder 1">
            <a:extLst>
              <a:ext uri="{FF2B5EF4-FFF2-40B4-BE49-F238E27FC236}">
                <a16:creationId xmlns:a16="http://schemas.microsoft.com/office/drawing/2014/main" id="{5812533B-55D9-421E-BA8B-AB5DE76FD60A}"/>
              </a:ext>
            </a:extLst>
          </p:cNvPr>
          <p:cNvSpPr>
            <a:spLocks noGrp="1"/>
          </p:cNvSpPr>
          <p:nvPr>
            <p:ph type="dt" sz="half" idx="20"/>
          </p:nvPr>
        </p:nvSpPr>
        <p:spPr/>
        <p:txBody>
          <a:bodyPr/>
          <a:lstStyle/>
          <a:p>
            <a:r>
              <a:rPr lang="da-DK"/>
              <a:t>Temadag om økonomi ift. ny ferielov</a:t>
            </a:r>
            <a:endParaRPr lang="da-DK" dirty="0"/>
          </a:p>
        </p:txBody>
      </p:sp>
      <p:sp>
        <p:nvSpPr>
          <p:cNvPr id="6" name="Footer Placeholder 5">
            <a:extLst>
              <a:ext uri="{FF2B5EF4-FFF2-40B4-BE49-F238E27FC236}">
                <a16:creationId xmlns:a16="http://schemas.microsoft.com/office/drawing/2014/main" id="{A2DAFDA3-DA4C-480A-B818-2F3A681C374B}"/>
              </a:ext>
            </a:extLst>
          </p:cNvPr>
          <p:cNvSpPr>
            <a:spLocks noGrp="1"/>
          </p:cNvSpPr>
          <p:nvPr>
            <p:ph type="ftr" sz="quarter" idx="21"/>
          </p:nvPr>
        </p:nvSpPr>
        <p:spPr/>
        <p:txBody>
          <a:bodyPr/>
          <a:lstStyle/>
          <a:p>
            <a:r>
              <a:rPr lang="da-DK"/>
              <a:t>København, 18. december 2019</a:t>
            </a:r>
            <a:endParaRPr lang="da-DK" dirty="0"/>
          </a:p>
        </p:txBody>
      </p:sp>
    </p:spTree>
    <p:extLst>
      <p:ext uri="{BB962C8B-B14F-4D97-AF65-F5344CB8AC3E}">
        <p14:creationId xmlns:p14="http://schemas.microsoft.com/office/powerpoint/2010/main" val="20514261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k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5" y="3563721"/>
            <a:ext cx="5257114" cy="22719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792000" indent="0">
              <a:buFont typeface="Trebuchet MS" panose="020B0603020202020204" pitchFamily="34" charset="0"/>
              <a:buNone/>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5"/>
            <a:endParaRPr lang="da-DK" dirty="0"/>
          </a:p>
        </p:txBody>
      </p:sp>
      <p:sp>
        <p:nvSpPr>
          <p:cNvPr id="6" name="Picture Placeholder 5"/>
          <p:cNvSpPr>
            <a:spLocks noGrp="1"/>
          </p:cNvSpPr>
          <p:nvPr>
            <p:ph type="pic" sz="quarter" idx="11" hasCustomPrompt="1"/>
          </p:nvPr>
        </p:nvSpPr>
        <p:spPr>
          <a:xfrm>
            <a:off x="664886" y="1835151"/>
            <a:ext cx="5257113" cy="1456267"/>
          </a:xfrm>
          <a:prstGeom prst="rect">
            <a:avLst/>
          </a:prstGeom>
        </p:spPr>
        <p:txBody>
          <a:bodyPr lIns="0" tIns="72000" rIns="0" bIns="0"/>
          <a:lstStyle>
            <a:lvl1pPr marL="0" indent="0" algn="l">
              <a:buNone/>
              <a:defRPr sz="1400" b="0" cap="all" baseline="0"/>
            </a:lvl1pPr>
          </a:lstStyle>
          <a:p>
            <a:r>
              <a:rPr lang="da-DK" noProof="1"/>
              <a:t>Klik på pladsholderen og indsæt et billede via Colorbox/Skyfish</a:t>
            </a:r>
          </a:p>
        </p:txBody>
      </p:sp>
      <p:sp>
        <p:nvSpPr>
          <p:cNvPr id="8" name="Text Placeholder 7"/>
          <p:cNvSpPr>
            <a:spLocks noGrp="1"/>
          </p:cNvSpPr>
          <p:nvPr>
            <p:ph type="body" sz="quarter" idx="12" hasCustomPrompt="1"/>
          </p:nvPr>
        </p:nvSpPr>
        <p:spPr>
          <a:xfrm>
            <a:off x="6267450" y="1835151"/>
            <a:ext cx="5576523" cy="4008967"/>
          </a:xfrm>
          <a:prstGeom prst="rect">
            <a:avLst/>
          </a:prstGeom>
          <a:ln>
            <a:solidFill>
              <a:schemeClr val="tx1">
                <a:lumMod val="40000"/>
                <a:lumOff val="60000"/>
              </a:schemeClr>
            </a:solidFill>
          </a:ln>
        </p:spPr>
        <p:txBody>
          <a:bodyPr lIns="108000" tIns="72000" rIns="108000" bIns="72000">
            <a:noAutofit/>
          </a:bodyPr>
          <a:lstStyle>
            <a:lvl1pPr marL="0" indent="0">
              <a:buNone/>
              <a:defRPr b="0">
                <a:solidFill>
                  <a:schemeClr val="tx2"/>
                </a:solidFill>
              </a:defRPr>
            </a:lvl1pPr>
          </a:lstStyle>
          <a:p>
            <a:pPr lvl="0"/>
            <a:r>
              <a:rPr lang="da-DK" dirty="0"/>
              <a:t>Klik for at tilføje en titel</a:t>
            </a:r>
          </a:p>
        </p:txBody>
      </p:sp>
      <p:sp>
        <p:nvSpPr>
          <p:cNvPr id="10" name="Picture Placeholder 9"/>
          <p:cNvSpPr>
            <a:spLocks noGrp="1"/>
          </p:cNvSpPr>
          <p:nvPr>
            <p:ph type="pic" sz="quarter" idx="13" hasCustomPrompt="1"/>
          </p:nvPr>
        </p:nvSpPr>
        <p:spPr>
          <a:xfrm>
            <a:off x="6452024"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1" name="Picture Placeholder 9"/>
          <p:cNvSpPr>
            <a:spLocks noGrp="1"/>
          </p:cNvSpPr>
          <p:nvPr>
            <p:ph type="pic" sz="quarter" idx="14" hasCustomPrompt="1"/>
          </p:nvPr>
        </p:nvSpPr>
        <p:spPr>
          <a:xfrm>
            <a:off x="8258812"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2" name="Picture Placeholder 9"/>
          <p:cNvSpPr>
            <a:spLocks noGrp="1"/>
          </p:cNvSpPr>
          <p:nvPr>
            <p:ph type="pic" sz="quarter" idx="15" hasCustomPrompt="1"/>
          </p:nvPr>
        </p:nvSpPr>
        <p:spPr>
          <a:xfrm>
            <a:off x="10065600" y="244771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19" name="Picture Placeholder 9"/>
          <p:cNvSpPr>
            <a:spLocks noGrp="1"/>
          </p:cNvSpPr>
          <p:nvPr>
            <p:ph type="pic" sz="quarter" idx="16" hasCustomPrompt="1"/>
          </p:nvPr>
        </p:nvSpPr>
        <p:spPr>
          <a:xfrm>
            <a:off x="6452024"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0" name="Picture Placeholder 9"/>
          <p:cNvSpPr>
            <a:spLocks noGrp="1"/>
          </p:cNvSpPr>
          <p:nvPr>
            <p:ph type="pic" sz="quarter" idx="17" hasCustomPrompt="1"/>
          </p:nvPr>
        </p:nvSpPr>
        <p:spPr>
          <a:xfrm>
            <a:off x="8258812"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1" name="Picture Placeholder 9"/>
          <p:cNvSpPr>
            <a:spLocks noGrp="1"/>
          </p:cNvSpPr>
          <p:nvPr>
            <p:ph type="pic" sz="quarter" idx="18" hasCustomPrompt="1"/>
          </p:nvPr>
        </p:nvSpPr>
        <p:spPr>
          <a:xfrm>
            <a:off x="10065600" y="357547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2" name="Picture Placeholder 9"/>
          <p:cNvSpPr>
            <a:spLocks noGrp="1"/>
          </p:cNvSpPr>
          <p:nvPr>
            <p:ph type="pic" sz="quarter" idx="19" hasCustomPrompt="1"/>
          </p:nvPr>
        </p:nvSpPr>
        <p:spPr>
          <a:xfrm>
            <a:off x="6452024"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3" name="Picture Placeholder 9"/>
          <p:cNvSpPr>
            <a:spLocks noGrp="1"/>
          </p:cNvSpPr>
          <p:nvPr>
            <p:ph type="pic" sz="quarter" idx="20" hasCustomPrompt="1"/>
          </p:nvPr>
        </p:nvSpPr>
        <p:spPr>
          <a:xfrm>
            <a:off x="8258812"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24" name="Picture Placeholder 9"/>
          <p:cNvSpPr>
            <a:spLocks noGrp="1"/>
          </p:cNvSpPr>
          <p:nvPr>
            <p:ph type="pic" sz="quarter" idx="21" hasCustomPrompt="1"/>
          </p:nvPr>
        </p:nvSpPr>
        <p:spPr>
          <a:xfrm>
            <a:off x="10065600" y="4703235"/>
            <a:ext cx="1503256" cy="960000"/>
          </a:xfrm>
          <a:prstGeom prst="rect">
            <a:avLst/>
          </a:prstGeom>
        </p:spPr>
        <p:txBody>
          <a:bodyPr lIns="36000" rIns="36000"/>
          <a:lstStyle>
            <a:lvl1pPr marL="0" indent="0" algn="l">
              <a:buNone/>
              <a:defRPr sz="1050" b="0"/>
            </a:lvl1pPr>
          </a:lstStyle>
          <a:p>
            <a:r>
              <a:rPr lang="da-DK" dirty="0"/>
              <a:t>KLIK PÅ PLADSHOLDEREN OG INDSÆT ET BILLEDE VIA COLOURBOX/SKYFISH</a:t>
            </a:r>
          </a:p>
        </p:txBody>
      </p:sp>
      <p:sp>
        <p:nvSpPr>
          <p:cNvPr id="7" name="Date Placeholder 6">
            <a:extLst>
              <a:ext uri="{FF2B5EF4-FFF2-40B4-BE49-F238E27FC236}">
                <a16:creationId xmlns:a16="http://schemas.microsoft.com/office/drawing/2014/main" id="{A96C8FE8-136E-45B8-836F-6ED77DD4396F}"/>
              </a:ext>
            </a:extLst>
          </p:cNvPr>
          <p:cNvSpPr>
            <a:spLocks noGrp="1"/>
          </p:cNvSpPr>
          <p:nvPr>
            <p:ph type="dt" sz="half" idx="22"/>
          </p:nvPr>
        </p:nvSpPr>
        <p:spPr/>
        <p:txBody>
          <a:bodyPr/>
          <a:lstStyle/>
          <a:p>
            <a:r>
              <a:rPr lang="da-DK"/>
              <a:t>Temadag om økonomi ift. ny ferielov</a:t>
            </a:r>
            <a:endParaRPr lang="da-DK" dirty="0"/>
          </a:p>
        </p:txBody>
      </p:sp>
      <p:sp>
        <p:nvSpPr>
          <p:cNvPr id="9" name="Footer Placeholder 8">
            <a:extLst>
              <a:ext uri="{FF2B5EF4-FFF2-40B4-BE49-F238E27FC236}">
                <a16:creationId xmlns:a16="http://schemas.microsoft.com/office/drawing/2014/main" id="{97B25051-A252-4C37-9227-3DB50945E3D9}"/>
              </a:ext>
            </a:extLst>
          </p:cNvPr>
          <p:cNvSpPr>
            <a:spLocks noGrp="1"/>
          </p:cNvSpPr>
          <p:nvPr>
            <p:ph type="ftr" sz="quarter" idx="23"/>
          </p:nvPr>
        </p:nvSpPr>
        <p:spPr/>
        <p:txBody>
          <a:bodyPr/>
          <a:lstStyle/>
          <a:p>
            <a:r>
              <a:rPr lang="da-DK"/>
              <a:t>København, 18. december 2019</a:t>
            </a:r>
            <a:endParaRPr lang="da-DK" dirty="0"/>
          </a:p>
        </p:txBody>
      </p:sp>
    </p:spTree>
    <p:extLst>
      <p:ext uri="{BB962C8B-B14F-4D97-AF65-F5344CB8AC3E}">
        <p14:creationId xmlns:p14="http://schemas.microsoft.com/office/powerpoint/2010/main" val="26591505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V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7"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14" name="Straight Connector 13"/>
          <p:cNvCxnSpPr/>
          <p:nvPr userDrawn="1"/>
        </p:nvCxnSpPr>
        <p:spPr>
          <a:xfrm>
            <a:off x="664887"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3543272"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27" name="Picture Placeholder 8"/>
          <p:cNvSpPr>
            <a:spLocks noGrp="1"/>
          </p:cNvSpPr>
          <p:nvPr>
            <p:ph type="pic" sz="quarter" idx="13" hasCustomPrompt="1"/>
          </p:nvPr>
        </p:nvSpPr>
        <p:spPr>
          <a:xfrm>
            <a:off x="3543272"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28" name="Straight Connector 27"/>
          <p:cNvCxnSpPr/>
          <p:nvPr userDrawn="1"/>
        </p:nvCxnSpPr>
        <p:spPr>
          <a:xfrm>
            <a:off x="3543272"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6433622"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0" name="Picture Placeholder 8"/>
          <p:cNvSpPr>
            <a:spLocks noGrp="1"/>
          </p:cNvSpPr>
          <p:nvPr>
            <p:ph type="pic" sz="quarter" idx="15" hasCustomPrompt="1"/>
          </p:nvPr>
        </p:nvSpPr>
        <p:spPr>
          <a:xfrm>
            <a:off x="6433622"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31" name="Straight Connector 30"/>
          <p:cNvCxnSpPr/>
          <p:nvPr userDrawn="1"/>
        </p:nvCxnSpPr>
        <p:spPr>
          <a:xfrm>
            <a:off x="6433622"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3"/>
          <p:cNvSpPr>
            <a:spLocks noGrp="1"/>
          </p:cNvSpPr>
          <p:nvPr>
            <p:ph type="body" sz="quarter" idx="16" hasCustomPrompt="1"/>
          </p:nvPr>
        </p:nvSpPr>
        <p:spPr>
          <a:xfrm>
            <a:off x="9323973" y="3169921"/>
            <a:ext cx="25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3" name="Picture Placeholder 8"/>
          <p:cNvSpPr>
            <a:spLocks noGrp="1"/>
          </p:cNvSpPr>
          <p:nvPr>
            <p:ph type="pic" sz="quarter" idx="17" hasCustomPrompt="1"/>
          </p:nvPr>
        </p:nvSpPr>
        <p:spPr>
          <a:xfrm>
            <a:off x="9323973" y="1835151"/>
            <a:ext cx="1345776" cy="1104000"/>
          </a:xfrm>
          <a:prstGeom prst="rect">
            <a:avLst/>
          </a:prstGeom>
        </p:spPr>
        <p:txBody>
          <a:bodyPr lIns="0" tIns="72000" rIns="0" bIns="0"/>
          <a:lstStyle>
            <a:lvl1pPr marL="0" indent="0" algn="l">
              <a:buFontTx/>
              <a:buNone/>
              <a:defRPr sz="1100" b="0" cap="all" baseline="0"/>
            </a:lvl1pPr>
          </a:lstStyle>
          <a:p>
            <a:r>
              <a:rPr lang="da-DK" dirty="0"/>
              <a:t>KLIK PÅ PLADSHOLDEREN OG INDSÆT ET CV-BILLEDE VIA COLOURBOX/SKYFISH</a:t>
            </a:r>
          </a:p>
        </p:txBody>
      </p:sp>
      <p:cxnSp>
        <p:nvCxnSpPr>
          <p:cNvPr id="34" name="Straight Connector 33"/>
          <p:cNvCxnSpPr/>
          <p:nvPr userDrawn="1"/>
        </p:nvCxnSpPr>
        <p:spPr>
          <a:xfrm>
            <a:off x="9323973" y="3027680"/>
            <a:ext cx="25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C9E788AB-828D-453E-AFF0-5D9B3A4E9B9C}"/>
              </a:ext>
            </a:extLst>
          </p:cNvPr>
          <p:cNvSpPr>
            <a:spLocks noGrp="1"/>
          </p:cNvSpPr>
          <p:nvPr>
            <p:ph type="dt" sz="half" idx="18"/>
          </p:nvPr>
        </p:nvSpPr>
        <p:spPr/>
        <p:txBody>
          <a:bodyPr/>
          <a:lstStyle/>
          <a:p>
            <a:r>
              <a:rPr lang="da-DK"/>
              <a:t>Temadag om økonomi ift. ny ferielov</a:t>
            </a:r>
            <a:endParaRPr lang="da-DK" dirty="0"/>
          </a:p>
        </p:txBody>
      </p:sp>
      <p:sp>
        <p:nvSpPr>
          <p:cNvPr id="11" name="Footer Placeholder 10">
            <a:extLst>
              <a:ext uri="{FF2B5EF4-FFF2-40B4-BE49-F238E27FC236}">
                <a16:creationId xmlns:a16="http://schemas.microsoft.com/office/drawing/2014/main" id="{07C62B21-A36D-4C5B-888E-D6CE46B71AE6}"/>
              </a:ext>
            </a:extLst>
          </p:cNvPr>
          <p:cNvSpPr>
            <a:spLocks noGrp="1"/>
          </p:cNvSpPr>
          <p:nvPr>
            <p:ph type="ftr" sz="quarter" idx="19"/>
          </p:nvPr>
        </p:nvSpPr>
        <p:spPr/>
        <p:txBody>
          <a:bodyPr/>
          <a:lstStyle/>
          <a:p>
            <a:r>
              <a:rPr lang="da-DK"/>
              <a:t>København, 18. december 2019</a:t>
            </a:r>
            <a:endParaRPr lang="da-DK" dirty="0"/>
          </a:p>
        </p:txBody>
      </p:sp>
    </p:spTree>
    <p:extLst>
      <p:ext uri="{BB962C8B-B14F-4D97-AF65-F5344CB8AC3E}">
        <p14:creationId xmlns:p14="http://schemas.microsoft.com/office/powerpoint/2010/main" val="638951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V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664887" y="3169921"/>
            <a:ext cx="3420000" cy="2665730"/>
          </a:xfrm>
          <a:prstGeom prst="rect">
            <a:avLst/>
          </a:prstGeom>
        </p:spPr>
        <p:txBody>
          <a:bodyPr lIns="0" tIns="0" rIns="0" bIns="0"/>
          <a:lstStyle>
            <a:lvl1pPr>
              <a:defRPr sz="1800"/>
            </a:lvl1pPr>
            <a:lvl2pPr marL="702000" indent="-234000">
              <a:buFont typeface="Trebuchet MS" panose="020B0603020202020204" pitchFamily="34" charset="0"/>
              <a:buChar cha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14" name="Straight Connector 13"/>
          <p:cNvCxnSpPr/>
          <p:nvPr userDrawn="1"/>
        </p:nvCxnSpPr>
        <p:spPr>
          <a:xfrm>
            <a:off x="664887"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4544430" y="3169921"/>
            <a:ext cx="34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a:p>
            <a:pPr lvl="5"/>
            <a:endParaRPr lang="da-DK" dirty="0"/>
          </a:p>
        </p:txBody>
      </p:sp>
      <p:sp>
        <p:nvSpPr>
          <p:cNvPr id="27" name="Picture Placeholder 8"/>
          <p:cNvSpPr>
            <a:spLocks noGrp="1"/>
          </p:cNvSpPr>
          <p:nvPr>
            <p:ph type="pic" sz="quarter" idx="13" hasCustomPrompt="1"/>
          </p:nvPr>
        </p:nvSpPr>
        <p:spPr>
          <a:xfrm>
            <a:off x="4544430"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28" name="Straight Connector 27"/>
          <p:cNvCxnSpPr/>
          <p:nvPr userDrawn="1"/>
        </p:nvCxnSpPr>
        <p:spPr>
          <a:xfrm>
            <a:off x="4544430"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8423973" y="3169921"/>
            <a:ext cx="3420000" cy="266573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30" name="Picture Placeholder 8"/>
          <p:cNvSpPr>
            <a:spLocks noGrp="1"/>
          </p:cNvSpPr>
          <p:nvPr>
            <p:ph type="pic" sz="quarter" idx="15" hasCustomPrompt="1"/>
          </p:nvPr>
        </p:nvSpPr>
        <p:spPr>
          <a:xfrm>
            <a:off x="8423973"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cxnSp>
        <p:nvCxnSpPr>
          <p:cNvPr id="31" name="Straight Connector 30"/>
          <p:cNvCxnSpPr/>
          <p:nvPr userDrawn="1"/>
        </p:nvCxnSpPr>
        <p:spPr>
          <a:xfrm>
            <a:off x="8423973" y="3027680"/>
            <a:ext cx="342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EA43D7A1-2A0C-43E3-96B6-3357AE9C5DF4}"/>
              </a:ext>
            </a:extLst>
          </p:cNvPr>
          <p:cNvSpPr>
            <a:spLocks noGrp="1"/>
          </p:cNvSpPr>
          <p:nvPr>
            <p:ph type="dt" sz="half" idx="16"/>
          </p:nvPr>
        </p:nvSpPr>
        <p:spPr/>
        <p:txBody>
          <a:bodyPr/>
          <a:lstStyle/>
          <a:p>
            <a:r>
              <a:rPr lang="da-DK"/>
              <a:t>Temadag om økonomi ift. ny ferielov</a:t>
            </a:r>
            <a:endParaRPr lang="da-DK" dirty="0"/>
          </a:p>
        </p:txBody>
      </p:sp>
      <p:sp>
        <p:nvSpPr>
          <p:cNvPr id="7" name="Footer Placeholder 6">
            <a:extLst>
              <a:ext uri="{FF2B5EF4-FFF2-40B4-BE49-F238E27FC236}">
                <a16:creationId xmlns:a16="http://schemas.microsoft.com/office/drawing/2014/main" id="{A4A269F7-C6B8-464B-BF32-2391F549F154}"/>
              </a:ext>
            </a:extLst>
          </p:cNvPr>
          <p:cNvSpPr>
            <a:spLocks noGrp="1"/>
          </p:cNvSpPr>
          <p:nvPr>
            <p:ph type="ftr" sz="quarter" idx="17"/>
          </p:nvPr>
        </p:nvSpPr>
        <p:spPr/>
        <p:txBody>
          <a:bodyPr/>
          <a:lstStyle/>
          <a:p>
            <a:r>
              <a:rPr lang="da-DK"/>
              <a:t>København, 18. december 2019</a:t>
            </a:r>
            <a:endParaRPr lang="da-DK" dirty="0"/>
          </a:p>
        </p:txBody>
      </p:sp>
    </p:spTree>
    <p:extLst>
      <p:ext uri="{BB962C8B-B14F-4D97-AF65-F5344CB8AC3E}">
        <p14:creationId xmlns:p14="http://schemas.microsoft.com/office/powerpoint/2010/main" val="320365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V (3)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2253288" y="1835154"/>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83688" y="1835152"/>
            <a:ext cx="1345776" cy="4008965"/>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6061341" y="1835151"/>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4484541" y="1835152"/>
            <a:ext cx="1345776" cy="4008965"/>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9" name="Text Placeholder 3"/>
          <p:cNvSpPr>
            <a:spLocks noGrp="1"/>
          </p:cNvSpPr>
          <p:nvPr>
            <p:ph type="body" sz="quarter" idx="14" hasCustomPrompt="1"/>
          </p:nvPr>
        </p:nvSpPr>
        <p:spPr>
          <a:xfrm>
            <a:off x="9875973" y="1835150"/>
            <a:ext cx="1968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endParaRPr lang="da-DK" dirty="0"/>
          </a:p>
          <a:p>
            <a:pPr lvl="4"/>
            <a:r>
              <a:rPr lang="da-DK" dirty="0"/>
              <a:t>Fifth</a:t>
            </a:r>
          </a:p>
          <a:p>
            <a:pPr lvl="5"/>
            <a:r>
              <a:rPr lang="da-DK" dirty="0"/>
              <a:t>6</a:t>
            </a:r>
          </a:p>
          <a:p>
            <a:pPr lvl="6"/>
            <a:r>
              <a:rPr lang="da-DK" dirty="0"/>
              <a:t>7</a:t>
            </a:r>
          </a:p>
          <a:p>
            <a:pPr lvl="7"/>
            <a:r>
              <a:rPr lang="da-DK" dirty="0"/>
              <a:t>8</a:t>
            </a:r>
          </a:p>
          <a:p>
            <a:pPr lvl="8"/>
            <a:r>
              <a:rPr lang="da-DK" dirty="0"/>
              <a:t>9</a:t>
            </a:r>
          </a:p>
          <a:p>
            <a:pPr lvl="5"/>
            <a:endParaRPr lang="da-DK" dirty="0"/>
          </a:p>
        </p:txBody>
      </p:sp>
      <p:sp>
        <p:nvSpPr>
          <p:cNvPr id="30" name="Picture Placeholder 8"/>
          <p:cNvSpPr>
            <a:spLocks noGrp="1"/>
          </p:cNvSpPr>
          <p:nvPr>
            <p:ph type="pic" sz="quarter" idx="15" hasCustomPrompt="1"/>
          </p:nvPr>
        </p:nvSpPr>
        <p:spPr>
          <a:xfrm>
            <a:off x="8292595" y="1835151"/>
            <a:ext cx="1345776" cy="4008967"/>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2209095B-CBAB-4BD0-B98E-D1E923A0B07D}"/>
              </a:ext>
            </a:extLst>
          </p:cNvPr>
          <p:cNvSpPr>
            <a:spLocks noGrp="1"/>
          </p:cNvSpPr>
          <p:nvPr>
            <p:ph type="dt" sz="half" idx="16"/>
          </p:nvPr>
        </p:nvSpPr>
        <p:spPr/>
        <p:txBody>
          <a:bodyPr/>
          <a:lstStyle/>
          <a:p>
            <a:r>
              <a:rPr lang="da-DK"/>
              <a:t>Temadag om økonomi ift. ny ferielov</a:t>
            </a:r>
            <a:endParaRPr lang="da-DK" dirty="0"/>
          </a:p>
        </p:txBody>
      </p:sp>
      <p:sp>
        <p:nvSpPr>
          <p:cNvPr id="7" name="Footer Placeholder 6">
            <a:extLst>
              <a:ext uri="{FF2B5EF4-FFF2-40B4-BE49-F238E27FC236}">
                <a16:creationId xmlns:a16="http://schemas.microsoft.com/office/drawing/2014/main" id="{7A45007A-651B-46F7-896B-5D03AC027CB7}"/>
              </a:ext>
            </a:extLst>
          </p:cNvPr>
          <p:cNvSpPr>
            <a:spLocks noGrp="1"/>
          </p:cNvSpPr>
          <p:nvPr>
            <p:ph type="ftr" sz="quarter" idx="17"/>
          </p:nvPr>
        </p:nvSpPr>
        <p:spPr/>
        <p:txBody>
          <a:bodyPr/>
          <a:lstStyle/>
          <a:p>
            <a:r>
              <a:rPr lang="da-DK"/>
              <a:t>København, 18. december 2019</a:t>
            </a:r>
            <a:endParaRPr lang="da-DK" dirty="0"/>
          </a:p>
        </p:txBody>
      </p:sp>
    </p:spTree>
    <p:extLst>
      <p:ext uri="{BB962C8B-B14F-4D97-AF65-F5344CB8AC3E}">
        <p14:creationId xmlns:p14="http://schemas.microsoft.com/office/powerpoint/2010/main" val="2665275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V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2234487" y="1835151"/>
            <a:ext cx="360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8211727" y="1835150"/>
            <a:ext cx="360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6629014" y="1835151"/>
            <a:ext cx="1345776" cy="1104000"/>
          </a:xfrm>
          <a:prstGeom prst="rect">
            <a:avLst/>
          </a:prstGeom>
        </p:spPr>
        <p:txBody>
          <a:bodyPr lIns="0" tIns="72000" rIns="0" bIns="0"/>
          <a:lstStyle>
            <a:lvl1pPr marL="0" indent="0" algn="l">
              <a:buNone/>
              <a:defRPr sz="11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B654A5AA-9BA3-40F1-B031-69518DF89B89}"/>
              </a:ext>
            </a:extLst>
          </p:cNvPr>
          <p:cNvSpPr>
            <a:spLocks noGrp="1"/>
          </p:cNvSpPr>
          <p:nvPr>
            <p:ph type="dt" sz="half" idx="14"/>
          </p:nvPr>
        </p:nvSpPr>
        <p:spPr/>
        <p:txBody>
          <a:bodyPr/>
          <a:lstStyle/>
          <a:p>
            <a:r>
              <a:rPr lang="da-DK"/>
              <a:t>Temadag om økonomi ift. ny ferielov</a:t>
            </a:r>
            <a:endParaRPr lang="da-DK" dirty="0"/>
          </a:p>
        </p:txBody>
      </p:sp>
      <p:sp>
        <p:nvSpPr>
          <p:cNvPr id="7" name="Footer Placeholder 6">
            <a:extLst>
              <a:ext uri="{FF2B5EF4-FFF2-40B4-BE49-F238E27FC236}">
                <a16:creationId xmlns:a16="http://schemas.microsoft.com/office/drawing/2014/main" id="{DCEBF9AB-1467-49AA-9A17-E033B01DAEC3}"/>
              </a:ext>
            </a:extLst>
          </p:cNvPr>
          <p:cNvSpPr>
            <a:spLocks noGrp="1"/>
          </p:cNvSpPr>
          <p:nvPr>
            <p:ph type="ftr" sz="quarter" idx="15"/>
          </p:nvPr>
        </p:nvSpPr>
        <p:spPr/>
        <p:txBody>
          <a:bodyPr/>
          <a:lstStyle/>
          <a:p>
            <a:r>
              <a:rPr lang="da-DK"/>
              <a:t>København, 18. december 2019</a:t>
            </a:r>
            <a:endParaRPr lang="da-DK" dirty="0"/>
          </a:p>
        </p:txBody>
      </p:sp>
    </p:spTree>
    <p:extLst>
      <p:ext uri="{BB962C8B-B14F-4D97-AF65-F5344CB8AC3E}">
        <p14:creationId xmlns:p14="http://schemas.microsoft.com/office/powerpoint/2010/main" val="348275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V (2)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ext Placeholder 3"/>
          <p:cNvSpPr>
            <a:spLocks noGrp="1"/>
          </p:cNvSpPr>
          <p:nvPr>
            <p:ph type="body" sz="quarter" idx="10" hasCustomPrompt="1"/>
          </p:nvPr>
        </p:nvSpPr>
        <p:spPr>
          <a:xfrm>
            <a:off x="3109287" y="1835151"/>
            <a:ext cx="288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9" name="Picture Placeholder 8"/>
          <p:cNvSpPr>
            <a:spLocks noGrp="1"/>
          </p:cNvSpPr>
          <p:nvPr>
            <p:ph type="pic" sz="quarter" idx="11" hasCustomPrompt="1"/>
          </p:nvPr>
        </p:nvSpPr>
        <p:spPr>
          <a:xfrm>
            <a:off x="664887" y="1835151"/>
            <a:ext cx="2160000" cy="4008965"/>
          </a:xfrm>
          <a:prstGeom prst="rect">
            <a:avLst/>
          </a:prstGeom>
        </p:spPr>
        <p:txBody>
          <a:bodyPr lIns="0" tIns="72000" rIns="0" bIns="0"/>
          <a:lstStyle>
            <a:lvl1pPr marL="0" indent="0" algn="l">
              <a:buNone/>
              <a:defRPr sz="1400" b="0" cap="all" baseline="0"/>
            </a:lvl1pPr>
          </a:lstStyle>
          <a:p>
            <a:r>
              <a:rPr lang="da-DK" noProof="1"/>
              <a:t>Klik på pladsholderen og indsæt et CV-billede via ColoUrbox/Skyfish</a:t>
            </a:r>
          </a:p>
        </p:txBody>
      </p:sp>
      <p:sp>
        <p:nvSpPr>
          <p:cNvPr id="26" name="Text Placeholder 3"/>
          <p:cNvSpPr>
            <a:spLocks noGrp="1"/>
          </p:cNvSpPr>
          <p:nvPr>
            <p:ph type="body" sz="quarter" idx="12" hasCustomPrompt="1"/>
          </p:nvPr>
        </p:nvSpPr>
        <p:spPr>
          <a:xfrm>
            <a:off x="8963973" y="1835150"/>
            <a:ext cx="2880000" cy="4003200"/>
          </a:xfrm>
          <a:prstGeom prst="rect">
            <a:avLst/>
          </a:prstGeom>
        </p:spPr>
        <p:txBody>
          <a:bodyPr lIns="0" tIns="0" rIns="0" bIns="0"/>
          <a:lstStyle>
            <a:lvl1pPr>
              <a:defRPr sz="1800"/>
            </a:lvl1pPr>
            <a:lvl2pPr>
              <a:defRPr sz="1800"/>
            </a:lvl2pPr>
            <a:lvl3pPr marL="972000" indent="-180000">
              <a:buFont typeface="Trebuchet MS" panose="020B0603020202020204" pitchFamily="34" charset="0"/>
              <a:buChar char="-"/>
              <a:defRPr sz="1400"/>
            </a:lvl3pPr>
            <a:lvl4pPr marL="972000" indent="-180000">
              <a:buFont typeface="Trebuchet MS" panose="020B0603020202020204" pitchFamily="34" charset="0"/>
              <a:buChar char="-"/>
              <a:defRPr sz="1400"/>
            </a:lvl4pPr>
            <a:lvl5pPr marL="972000" indent="-180000">
              <a:buFont typeface="Trebuchet MS" panose="020B0603020202020204" pitchFamily="34" charset="0"/>
              <a:buChar char="-"/>
              <a:defRPr sz="1400"/>
            </a:lvl5pPr>
            <a:lvl6pPr marL="972000" indent="-180000">
              <a:buFont typeface="Trebuchet MS" panose="020B0603020202020204" pitchFamily="34" charset="0"/>
              <a:buChar char="-"/>
              <a:defRPr sz="1400"/>
            </a:lvl6pPr>
            <a:lvl7pPr marL="972000" indent="-180000">
              <a:buFont typeface="Trebuchet MS" panose="020B0603020202020204" pitchFamily="34" charset="0"/>
              <a:buChar char="-"/>
              <a:defRPr sz="1400"/>
            </a:lvl7pPr>
            <a:lvl8pPr marL="972000" indent="-180000">
              <a:buFont typeface="Trebuchet MS" panose="020B0603020202020204" pitchFamily="34" charset="0"/>
              <a:buChar char="-"/>
              <a:defRPr sz="1400"/>
            </a:lvl8pPr>
            <a:lvl9pPr marL="972000" indent="-180000">
              <a:buFont typeface="Trebuchet MS" panose="020B0603020202020204" pitchFamily="34" charset="0"/>
              <a:buChar char="-"/>
              <a:defRPr sz="1400"/>
            </a:lvl9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a:p>
            <a:pPr lvl="5"/>
            <a:endParaRPr lang="da-DK" dirty="0"/>
          </a:p>
        </p:txBody>
      </p:sp>
      <p:sp>
        <p:nvSpPr>
          <p:cNvPr id="27" name="Picture Placeholder 8"/>
          <p:cNvSpPr>
            <a:spLocks noGrp="1"/>
          </p:cNvSpPr>
          <p:nvPr>
            <p:ph type="pic" sz="quarter" idx="13" hasCustomPrompt="1"/>
          </p:nvPr>
        </p:nvSpPr>
        <p:spPr>
          <a:xfrm>
            <a:off x="6515098" y="1835151"/>
            <a:ext cx="2160000" cy="4008965"/>
          </a:xfrm>
          <a:prstGeom prst="rect">
            <a:avLst/>
          </a:prstGeom>
        </p:spPr>
        <p:txBody>
          <a:bodyPr lIns="0" tIns="72000" rIns="0" bIns="0"/>
          <a:lstStyle>
            <a:lvl1pPr marL="0" indent="0" algn="l">
              <a:buNone/>
              <a:defRPr sz="1400" b="0" cap="all" baseline="0"/>
            </a:lvl1pPr>
          </a:lstStyle>
          <a:p>
            <a:r>
              <a:rPr lang="da-DK" noProof="1"/>
              <a:t>Klik på pladsholderen og indsæt et CV-billede via ColoUrbox/Skyfish</a:t>
            </a:r>
          </a:p>
        </p:txBody>
      </p:sp>
      <p:sp>
        <p:nvSpPr>
          <p:cNvPr id="6" name="Date Placeholder 5">
            <a:extLst>
              <a:ext uri="{FF2B5EF4-FFF2-40B4-BE49-F238E27FC236}">
                <a16:creationId xmlns:a16="http://schemas.microsoft.com/office/drawing/2014/main" id="{FD8A6A5D-27B9-4B9C-BD6D-555C2E711F7E}"/>
              </a:ext>
            </a:extLst>
          </p:cNvPr>
          <p:cNvSpPr>
            <a:spLocks noGrp="1"/>
          </p:cNvSpPr>
          <p:nvPr>
            <p:ph type="dt" sz="half" idx="14"/>
          </p:nvPr>
        </p:nvSpPr>
        <p:spPr/>
        <p:txBody>
          <a:bodyPr/>
          <a:lstStyle/>
          <a:p>
            <a:r>
              <a:rPr lang="da-DK"/>
              <a:t>Temadag om økonomi ift. ny ferielov</a:t>
            </a:r>
            <a:endParaRPr lang="da-DK" dirty="0"/>
          </a:p>
        </p:txBody>
      </p:sp>
      <p:sp>
        <p:nvSpPr>
          <p:cNvPr id="7" name="Footer Placeholder 6">
            <a:extLst>
              <a:ext uri="{FF2B5EF4-FFF2-40B4-BE49-F238E27FC236}">
                <a16:creationId xmlns:a16="http://schemas.microsoft.com/office/drawing/2014/main" id="{8F1B0F1A-2D09-4A59-9EEC-EACA8755C97E}"/>
              </a:ext>
            </a:extLst>
          </p:cNvPr>
          <p:cNvSpPr>
            <a:spLocks noGrp="1"/>
          </p:cNvSpPr>
          <p:nvPr>
            <p:ph type="ftr" sz="quarter" idx="15"/>
          </p:nvPr>
        </p:nvSpPr>
        <p:spPr/>
        <p:txBody>
          <a:bodyPr/>
          <a:lstStyle/>
          <a:p>
            <a:r>
              <a:rPr lang="da-DK"/>
              <a:t>København, 18. december 2019</a:t>
            </a:r>
            <a:endParaRPr lang="da-DK" dirty="0"/>
          </a:p>
        </p:txBody>
      </p:sp>
    </p:spTree>
    <p:extLst>
      <p:ext uri="{BB962C8B-B14F-4D97-AF65-F5344CB8AC3E}">
        <p14:creationId xmlns:p14="http://schemas.microsoft.com/office/powerpoint/2010/main" val="95685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a:t>Temadag om økonomi ift. ny ferielov</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København, 18. december 2019</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8"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3" cy="417600"/>
          </a:xfrm>
          <a:prstGeom prst="rect">
            <a:avLst/>
          </a:prstGeom>
        </p:spPr>
      </p:pic>
    </p:spTree>
    <p:extLst>
      <p:ext uri="{BB962C8B-B14F-4D97-AF65-F5344CB8AC3E}">
        <p14:creationId xmlns:p14="http://schemas.microsoft.com/office/powerpoint/2010/main" val="2613302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ny anim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en titel</a:t>
            </a:r>
          </a:p>
        </p:txBody>
      </p:sp>
      <p:sp>
        <p:nvSpPr>
          <p:cNvPr id="4" name="Tijdelijke aanduiding voor verticale tekst 2"/>
          <p:cNvSpPr>
            <a:spLocks noGrp="1"/>
          </p:cNvSpPr>
          <p:nvPr>
            <p:ph type="body" orient="vert" idx="20" hasCustomPrompt="1"/>
          </p:nvPr>
        </p:nvSpPr>
        <p:spPr>
          <a:xfrm>
            <a:off x="7864887" y="1835151"/>
            <a:ext cx="3600000" cy="2004484"/>
          </a:xfrm>
          <a:prstGeom prst="rect">
            <a:avLst/>
          </a:prstGeom>
          <a:solidFill>
            <a:srgbClr val="02A5E2"/>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5" name="Tijdelijke aanduiding voor verticale tekst 2"/>
          <p:cNvSpPr>
            <a:spLocks noGrp="1"/>
          </p:cNvSpPr>
          <p:nvPr>
            <p:ph type="body" orient="vert" idx="19" hasCustomPrompt="1"/>
          </p:nvPr>
        </p:nvSpPr>
        <p:spPr>
          <a:xfrm>
            <a:off x="4264887" y="1835151"/>
            <a:ext cx="3600000" cy="2004484"/>
          </a:xfrm>
          <a:prstGeom prst="rect">
            <a:avLst/>
          </a:prstGeom>
          <a:solidFill>
            <a:srgbClr val="404040"/>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6" name="Tijdelijke aanduiding voor verticale tekst 2"/>
          <p:cNvSpPr>
            <a:spLocks noGrp="1"/>
          </p:cNvSpPr>
          <p:nvPr>
            <p:ph type="body" orient="vert" idx="1" hasCustomPrompt="1"/>
          </p:nvPr>
        </p:nvSpPr>
        <p:spPr>
          <a:xfrm>
            <a:off x="664887" y="1835151"/>
            <a:ext cx="3600000" cy="2004484"/>
          </a:xfrm>
          <a:prstGeom prst="rect">
            <a:avLst/>
          </a:prstGeom>
          <a:solidFill>
            <a:srgbClr val="98002E"/>
          </a:solidFill>
        </p:spPr>
        <p:txBody>
          <a:bodyPr vert="horz" lIns="0" tIns="0" rIns="0" bIns="144000" anchor="b" anchorCtr="0"/>
          <a:lstStyle>
            <a:lvl1pPr marL="0" indent="0" algn="ctr">
              <a:lnSpc>
                <a:spcPct val="80000"/>
              </a:lnSpc>
              <a:spcBef>
                <a:spcPts val="800"/>
              </a:spcBef>
              <a:spcAft>
                <a:spcPts val="800"/>
              </a:spcAft>
              <a:buFontTx/>
              <a:buNone/>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4" name="Tijdelijke aanduiding voor verticale tekst 2"/>
          <p:cNvSpPr>
            <a:spLocks noGrp="1"/>
          </p:cNvSpPr>
          <p:nvPr>
            <p:ph type="body" orient="vert" idx="35" hasCustomPrompt="1"/>
          </p:nvPr>
        </p:nvSpPr>
        <p:spPr>
          <a:xfrm>
            <a:off x="7864887" y="3839635"/>
            <a:ext cx="3600000" cy="2004483"/>
          </a:xfrm>
          <a:prstGeom prst="rect">
            <a:avLst/>
          </a:prstGeom>
          <a:solidFill>
            <a:srgbClr val="657C91"/>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5" name="Tijdelijke aanduiding voor verticale tekst 2"/>
          <p:cNvSpPr>
            <a:spLocks noGrp="1"/>
          </p:cNvSpPr>
          <p:nvPr>
            <p:ph type="body" orient="vert" idx="34" hasCustomPrompt="1"/>
          </p:nvPr>
        </p:nvSpPr>
        <p:spPr>
          <a:xfrm>
            <a:off x="4264887" y="3839635"/>
            <a:ext cx="3600000" cy="2004483"/>
          </a:xfrm>
          <a:prstGeom prst="rect">
            <a:avLst/>
          </a:prstGeom>
          <a:solidFill>
            <a:srgbClr val="DF8639"/>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16" name="Tijdelijke aanduiding voor verticale tekst 2"/>
          <p:cNvSpPr>
            <a:spLocks noGrp="1"/>
          </p:cNvSpPr>
          <p:nvPr>
            <p:ph type="body" orient="vert" idx="33" hasCustomPrompt="1"/>
          </p:nvPr>
        </p:nvSpPr>
        <p:spPr>
          <a:xfrm>
            <a:off x="664887" y="3839635"/>
            <a:ext cx="3600000" cy="2004483"/>
          </a:xfrm>
          <a:prstGeom prst="rect">
            <a:avLst/>
          </a:prstGeom>
          <a:solidFill>
            <a:srgbClr val="218F8B"/>
          </a:solidFill>
        </p:spPr>
        <p:txBody>
          <a:bodyPr vert="horz" lIns="0" tIns="0" rIns="0" bIns="144000" anchor="b" anchorCtr="0"/>
          <a:lstStyle>
            <a:lvl1pPr marL="0" marR="0" indent="0" algn="ctr" defTabSz="239179" rtl="0" eaLnBrk="1" fontAlgn="auto" latinLnBrk="0" hangingPunct="1">
              <a:lnSpc>
                <a:spcPct val="80000"/>
              </a:lnSpc>
              <a:spcBef>
                <a:spcPts val="800"/>
              </a:spcBef>
              <a:spcAft>
                <a:spcPts val="800"/>
              </a:spcAft>
              <a:buClrTx/>
              <a:buSzTx/>
              <a:buFontTx/>
              <a:buNone/>
              <a:tabLst/>
              <a:defRPr sz="2000" b="0" cap="all" baseline="0">
                <a:solidFill>
                  <a:schemeClr val="bg1"/>
                </a:solidFill>
              </a:defRPr>
            </a:lvl1pPr>
            <a:lvl2pPr marL="0" indent="0" algn="ctr">
              <a:lnSpc>
                <a:spcPct val="80000"/>
              </a:lnSpc>
              <a:spcBef>
                <a:spcPts val="800"/>
              </a:spcBef>
              <a:spcAft>
                <a:spcPts val="800"/>
              </a:spcAft>
              <a:buNone/>
              <a:defRPr sz="1600">
                <a:solidFill>
                  <a:schemeClr val="bg1"/>
                </a:solidFill>
              </a:defRPr>
            </a:lvl2pPr>
            <a:lvl3pPr algn="ctr">
              <a:lnSpc>
                <a:spcPct val="80000"/>
              </a:lnSpc>
              <a:spcBef>
                <a:spcPts val="800"/>
              </a:spcBef>
              <a:spcAft>
                <a:spcPts val="800"/>
              </a:spcAft>
              <a:defRPr sz="1467">
                <a:solidFill>
                  <a:schemeClr val="bg1"/>
                </a:solidFill>
              </a:defRPr>
            </a:lvl3pPr>
            <a:lvl4pPr algn="ctr">
              <a:lnSpc>
                <a:spcPct val="80000"/>
              </a:lnSpc>
              <a:spcBef>
                <a:spcPts val="800"/>
              </a:spcBef>
              <a:spcAft>
                <a:spcPts val="800"/>
              </a:spcAft>
              <a:defRPr sz="2133">
                <a:solidFill>
                  <a:schemeClr val="bg1"/>
                </a:solidFill>
              </a:defRPr>
            </a:lvl4pPr>
            <a:lvl5pPr algn="ctr">
              <a:lnSpc>
                <a:spcPct val="80000"/>
              </a:lnSpc>
              <a:spcBef>
                <a:spcPts val="800"/>
              </a:spcBef>
              <a:spcAft>
                <a:spcPts val="800"/>
              </a:spcAft>
              <a:defRPr sz="1867">
                <a:solidFill>
                  <a:schemeClr val="bg1"/>
                </a:solidFill>
              </a:defRPr>
            </a:lvl5pPr>
            <a:lvl6pPr algn="ctr">
              <a:lnSpc>
                <a:spcPct val="80000"/>
              </a:lnSpc>
              <a:spcBef>
                <a:spcPts val="800"/>
              </a:spcBef>
              <a:spcAft>
                <a:spcPts val="800"/>
              </a:spcAft>
              <a:defRPr sz="1867">
                <a:solidFill>
                  <a:schemeClr val="bg1"/>
                </a:solidFill>
              </a:defRPr>
            </a:lvl6pPr>
            <a:lvl7pPr algn="ctr">
              <a:lnSpc>
                <a:spcPct val="80000"/>
              </a:lnSpc>
              <a:spcBef>
                <a:spcPts val="800"/>
              </a:spcBef>
              <a:spcAft>
                <a:spcPts val="800"/>
              </a:spcAft>
              <a:defRPr sz="1867">
                <a:solidFill>
                  <a:schemeClr val="bg1"/>
                </a:solidFill>
              </a:defRPr>
            </a:lvl7pPr>
            <a:lvl8pPr algn="ctr">
              <a:lnSpc>
                <a:spcPct val="80000"/>
              </a:lnSpc>
              <a:spcBef>
                <a:spcPts val="800"/>
              </a:spcBef>
              <a:spcAft>
                <a:spcPts val="800"/>
              </a:spcAft>
              <a:defRPr sz="1867">
                <a:solidFill>
                  <a:schemeClr val="bg1"/>
                </a:solidFill>
              </a:defRPr>
            </a:lvl8pPr>
            <a:lvl9pPr algn="ctr">
              <a:lnSpc>
                <a:spcPct val="80000"/>
              </a:lnSpc>
              <a:spcBef>
                <a:spcPts val="800"/>
              </a:spcBef>
              <a:spcAft>
                <a:spcPts val="800"/>
              </a:spcAft>
              <a:defRPr sz="1600" cap="all" baseline="0">
                <a:solidFill>
                  <a:schemeClr val="bg1"/>
                </a:solidFill>
              </a:defRPr>
            </a:lvl9pPr>
          </a:lstStyle>
          <a:p>
            <a:pPr lvl="0"/>
            <a:r>
              <a:rPr lang="da-DK" dirty="0"/>
              <a:t>Klik for at tilføje tekst</a:t>
            </a:r>
          </a:p>
        </p:txBody>
      </p:sp>
      <p:sp>
        <p:nvSpPr>
          <p:cNvPr id="9" name="Date Placeholder 8">
            <a:extLst>
              <a:ext uri="{FF2B5EF4-FFF2-40B4-BE49-F238E27FC236}">
                <a16:creationId xmlns:a16="http://schemas.microsoft.com/office/drawing/2014/main" id="{AC7656DC-6AF8-4D7D-84EB-2A3CA0EADE33}"/>
              </a:ext>
            </a:extLst>
          </p:cNvPr>
          <p:cNvSpPr>
            <a:spLocks noGrp="1"/>
          </p:cNvSpPr>
          <p:nvPr>
            <p:ph type="dt" sz="half" idx="36"/>
          </p:nvPr>
        </p:nvSpPr>
        <p:spPr/>
        <p:txBody>
          <a:bodyPr/>
          <a:lstStyle/>
          <a:p>
            <a:r>
              <a:rPr lang="da-DK"/>
              <a:t>Temadag om økonomi ift. ny ferielov</a:t>
            </a:r>
            <a:endParaRPr lang="da-DK" dirty="0"/>
          </a:p>
        </p:txBody>
      </p:sp>
      <p:sp>
        <p:nvSpPr>
          <p:cNvPr id="10" name="Footer Placeholder 9">
            <a:extLst>
              <a:ext uri="{FF2B5EF4-FFF2-40B4-BE49-F238E27FC236}">
                <a16:creationId xmlns:a16="http://schemas.microsoft.com/office/drawing/2014/main" id="{DCA5B00F-F846-48A8-BECE-BE9285AC8DEE}"/>
              </a:ext>
            </a:extLst>
          </p:cNvPr>
          <p:cNvSpPr>
            <a:spLocks noGrp="1"/>
          </p:cNvSpPr>
          <p:nvPr>
            <p:ph type="ftr" sz="quarter" idx="37"/>
          </p:nvPr>
        </p:nvSpPr>
        <p:spPr/>
        <p:txBody>
          <a:bodyPr/>
          <a:lstStyle/>
          <a:p>
            <a:r>
              <a:rPr lang="da-DK"/>
              <a:t>København, 18. december 2019</a:t>
            </a:r>
            <a:endParaRPr lang="da-DK" dirty="0"/>
          </a:p>
        </p:txBody>
      </p:sp>
    </p:spTree>
    <p:extLst>
      <p:ext uri="{BB962C8B-B14F-4D97-AF65-F5344CB8AC3E}">
        <p14:creationId xmlns:p14="http://schemas.microsoft.com/office/powerpoint/2010/main" val="22025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4" decel="100000" fill="hold" nodeType="withEffect">
                  <p:stCondLst>
                    <p:cond delay="10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withEffect">
                  <p:stCondLst>
                    <p:cond delay="7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1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ppt_x"/>
                          </p:val>
                        </p:tav>
                        <p:tav tm="100000">
                          <p:val>
                            <p:strVal val="#ppt_x"/>
                          </p:val>
                        </p:tav>
                      </p:tavLst>
                    </p:anim>
                    <p:anim calcmode="lin" valueType="num">
                      <p:cBhvr additive="base">
                        <p:cTn dur="10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Medie">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271"/>
          <a:stretch/>
        </p:blipFill>
        <p:spPr bwMode="auto">
          <a:xfrm>
            <a:off x="0" y="770468"/>
            <a:ext cx="12192000" cy="509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esentationTitle" descr="{ &quot;templafy&quot;: { &quot;type&quot;: &quot;text&quot;, &quot;binding&quot;: &quot;Form.PresentationTitle&quot; } }" title="PresentationTitle">
            <a:extLst>
              <a:ext uri="{FF2B5EF4-FFF2-40B4-BE49-F238E27FC236}">
                <a16:creationId xmlns:a16="http://schemas.microsoft.com/office/drawing/2014/main" id="{32CE842F-D2AB-4556-BB8F-E6838225BACD}"/>
              </a:ext>
            </a:extLst>
          </p:cNvPr>
          <p:cNvSpPr/>
          <p:nvPr userDrawn="1"/>
        </p:nvSpPr>
        <p:spPr bwMode="auto">
          <a:xfrm>
            <a:off x="1037618" y="6238875"/>
            <a:ext cx="8460000" cy="233833"/>
          </a:xfrm>
          <a:prstGeom prst="rect">
            <a:avLst/>
          </a:prstGeom>
          <a:noFill/>
          <a:ln w="9525" cap="flat" cmpd="sng" algn="ctr">
            <a:noFill/>
            <a:prstDash val="solid"/>
            <a:round/>
            <a:headEnd type="none" w="med" len="med"/>
            <a:tailEnd type="triangle" w="lg"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noProof="0" dirty="0">
              <a:ln>
                <a:noFill/>
              </a:ln>
              <a:solidFill>
                <a:schemeClr val="bg1"/>
              </a:solidFill>
              <a:effectLst/>
              <a:latin typeface="+mj-lt"/>
            </a:endParaRPr>
          </a:p>
        </p:txBody>
      </p:sp>
      <p:sp>
        <p:nvSpPr>
          <p:cNvPr id="6" name="Media Placeholder 5"/>
          <p:cNvSpPr>
            <a:spLocks noGrp="1"/>
          </p:cNvSpPr>
          <p:nvPr>
            <p:ph type="media" sz="quarter" idx="10" hasCustomPrompt="1"/>
          </p:nvPr>
        </p:nvSpPr>
        <p:spPr>
          <a:xfrm>
            <a:off x="432340" y="1513191"/>
            <a:ext cx="11327320" cy="3623012"/>
          </a:xfrm>
          <a:prstGeom prst="rect">
            <a:avLst/>
          </a:prstGeom>
        </p:spPr>
        <p:txBody>
          <a:bodyPr bIns="684000" anchor="ctr" anchorCtr="0"/>
          <a:lstStyle>
            <a:lvl1pPr marL="0" indent="0" algn="ctr">
              <a:buNone/>
              <a:defRPr sz="1800" cap="all" baseline="0"/>
            </a:lvl1pPr>
          </a:lstStyle>
          <a:p>
            <a:r>
              <a:rPr lang="da-DK" dirty="0"/>
              <a:t>Klik for at tilføje et medie</a:t>
            </a:r>
          </a:p>
        </p:txBody>
      </p:sp>
      <p:sp>
        <p:nvSpPr>
          <p:cNvPr id="7"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8" name="Freeform 11"/>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9331" y="6237041"/>
            <a:ext cx="980871" cy="376800"/>
          </a:xfrm>
          <a:prstGeom prst="rect">
            <a:avLst/>
          </a:prstGeom>
        </p:spPr>
      </p:pic>
      <p:sp>
        <p:nvSpPr>
          <p:cNvPr id="13"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bg1"/>
              </a:solidFill>
              <a:effectLst/>
              <a:uLnTx/>
              <a:uFillTx/>
              <a:latin typeface="+mn-lt"/>
              <a:ea typeface="+mn-ea"/>
              <a:cs typeface="+mn-cs"/>
            </a:endParaRPr>
          </a:p>
        </p:txBody>
      </p:sp>
      <p:sp>
        <p:nvSpPr>
          <p:cNvPr id="4" name="Date Placeholder 3">
            <a:extLst>
              <a:ext uri="{FF2B5EF4-FFF2-40B4-BE49-F238E27FC236}">
                <a16:creationId xmlns:a16="http://schemas.microsoft.com/office/drawing/2014/main" id="{BD8C88FE-DC26-4B75-B198-24AC362F63BF}"/>
              </a:ext>
            </a:extLst>
          </p:cNvPr>
          <p:cNvSpPr>
            <a:spLocks noGrp="1"/>
          </p:cNvSpPr>
          <p:nvPr>
            <p:ph type="dt" sz="half" idx="11"/>
          </p:nvPr>
        </p:nvSpPr>
        <p:spPr/>
        <p:txBody>
          <a:bodyPr/>
          <a:lstStyle/>
          <a:p>
            <a:r>
              <a:rPr lang="da-DK"/>
              <a:t>Temadag om økonomi ift. ny ferielov</a:t>
            </a:r>
            <a:endParaRPr lang="da-DK" dirty="0"/>
          </a:p>
        </p:txBody>
      </p:sp>
      <p:sp>
        <p:nvSpPr>
          <p:cNvPr id="5" name="Footer Placeholder 4">
            <a:extLst>
              <a:ext uri="{FF2B5EF4-FFF2-40B4-BE49-F238E27FC236}">
                <a16:creationId xmlns:a16="http://schemas.microsoft.com/office/drawing/2014/main" id="{EDEEE0DC-90E5-42E0-BB00-02CB21D98F02}"/>
              </a:ext>
            </a:extLst>
          </p:cNvPr>
          <p:cNvSpPr>
            <a:spLocks noGrp="1"/>
          </p:cNvSpPr>
          <p:nvPr>
            <p:ph type="ftr" sz="quarter" idx="12"/>
          </p:nvPr>
        </p:nvSpPr>
        <p:spPr/>
        <p:txBody>
          <a:bodyPr/>
          <a:lstStyle>
            <a:lvl1pPr>
              <a:defRPr>
                <a:noFill/>
              </a:defRPr>
            </a:lvl1pPr>
          </a:lstStyle>
          <a:p>
            <a:r>
              <a:rPr lang="da-DK"/>
              <a:t>København, 18. december 2019</a:t>
            </a:r>
            <a:endParaRPr lang="da-DK" dirty="0"/>
          </a:p>
        </p:txBody>
      </p:sp>
    </p:spTree>
    <p:extLst>
      <p:ext uri="{BB962C8B-B14F-4D97-AF65-F5344CB8AC3E}">
        <p14:creationId xmlns:p14="http://schemas.microsoft.com/office/powerpoint/2010/main" val="1549035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8220695"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8220695"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7" y="1724682"/>
            <a:ext cx="8220696"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992839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2_Titel og indhold">
    <p:bg bwMode="gray">
      <p:bgRef idx="1001">
        <a:schemeClr val="bg1"/>
      </p:bgRef>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FBBF4E8F-50A9-4B55-991E-5601116352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3A1C39E-FB94-439E-A90B-BBEDCBEF524E}"/>
              </a:ext>
            </a:extLst>
          </p:cNvPr>
          <p:cNvSpPr/>
          <p:nvPr userDrawn="1"/>
        </p:nvSpPr>
        <p:spPr bwMode="auto">
          <a:xfrm rot="20563937">
            <a:off x="7533365" y="6155125"/>
            <a:ext cx="4994154" cy="1383106"/>
          </a:xfrm>
          <a:prstGeom prst="rect">
            <a:avLst/>
          </a:prstGeom>
          <a:solidFill>
            <a:schemeClr val="bg1"/>
          </a:solidFill>
          <a:ln w="9525" cap="flat" cmpd="sng" algn="ctr">
            <a:noFill/>
            <a:prstDash val="solid"/>
            <a:round/>
            <a:headEnd type="none" w="med" len="med"/>
            <a:tailEnd type="triangle" w="lg"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noProof="0" dirty="0" err="1">
              <a:ln>
                <a:noFill/>
              </a:ln>
              <a:solidFill>
                <a:schemeClr val="tx1"/>
              </a:solidFill>
              <a:effectLst/>
            </a:endParaRPr>
          </a:p>
        </p:txBody>
      </p:sp>
      <p:sp>
        <p:nvSpPr>
          <p:cNvPr id="11" name="Freeform 12">
            <a:extLst>
              <a:ext uri="{FF2B5EF4-FFF2-40B4-BE49-F238E27FC236}">
                <a16:creationId xmlns:a16="http://schemas.microsoft.com/office/drawing/2014/main" id="{CC28431E-8677-488E-87BE-B0D6144F6147}"/>
              </a:ext>
            </a:extLst>
          </p:cNvPr>
          <p:cNvSpPr>
            <a:spLocks noChangeAspect="1"/>
          </p:cNvSpPr>
          <p:nvPr userDrawn="1"/>
        </p:nvSpPr>
        <p:spPr bwMode="gray">
          <a:xfrm>
            <a:off x="664887" y="624205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2" name="Freeform 12">
            <a:extLst>
              <a:ext uri="{FF2B5EF4-FFF2-40B4-BE49-F238E27FC236}">
                <a16:creationId xmlns:a16="http://schemas.microsoft.com/office/drawing/2014/main" id="{1AB8B4E9-0317-4422-B945-F4573C03BEAF}"/>
              </a:ext>
            </a:extLst>
          </p:cNvPr>
          <p:cNvSpPr>
            <a:spLocks noChangeAspect="1"/>
          </p:cNvSpPr>
          <p:nvPr userDrawn="1"/>
        </p:nvSpPr>
        <p:spPr bwMode="gray">
          <a:xfrm rot="10800000">
            <a:off x="664887" y="0"/>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pic>
        <p:nvPicPr>
          <p:cNvPr id="13" name="Logo">
            <a:extLst>
              <a:ext uri="{FF2B5EF4-FFF2-40B4-BE49-F238E27FC236}">
                <a16:creationId xmlns:a16="http://schemas.microsoft.com/office/drawing/2014/main" id="{4B8FFF1E-E95B-4281-A132-F28DD3AD8B77}"/>
              </a:ext>
            </a:extLst>
          </p:cNvPr>
          <p:cNvPicPr>
            <a:picLocks noChangeAspect="1"/>
          </p:cNvPicPr>
          <p:nvPr userDrawn="1"/>
        </p:nvPicPr>
        <p:blipFill>
          <a:blip r:embed="rId3"/>
          <a:stretch>
            <a:fillRect/>
          </a:stretch>
        </p:blipFill>
        <p:spPr>
          <a:xfrm>
            <a:off x="11040022" y="6237041"/>
            <a:ext cx="805149" cy="335479"/>
          </a:xfrm>
          <a:prstGeom prst="rect">
            <a:avLst/>
          </a:prstGeom>
        </p:spPr>
      </p:pic>
      <p:sp>
        <p:nvSpPr>
          <p:cNvPr id="6" name="Title 1">
            <a:extLst>
              <a:ext uri="{FF2B5EF4-FFF2-40B4-BE49-F238E27FC236}">
                <a16:creationId xmlns:a16="http://schemas.microsoft.com/office/drawing/2014/main" id="{EC134E2B-56D6-4554-B4FD-76E3FAA6B9E8}"/>
              </a:ext>
            </a:extLst>
          </p:cNvPr>
          <p:cNvSpPr>
            <a:spLocks noGrp="1"/>
          </p:cNvSpPr>
          <p:nvPr>
            <p:ph type="title" hasCustomPrompt="1"/>
          </p:nvPr>
        </p:nvSpPr>
        <p:spPr>
          <a:xfrm>
            <a:off x="664887" y="934486"/>
            <a:ext cx="9420016" cy="628362"/>
          </a:xfrm>
        </p:spPr>
        <p:txBody>
          <a:bodyPr/>
          <a:lstStyle>
            <a:lvl1pPr>
              <a:defRPr/>
            </a:lvl1pPr>
          </a:lstStyle>
          <a:p>
            <a:r>
              <a:rPr lang="da-DK" dirty="0"/>
              <a:t>Klik for at tilføje en titel</a:t>
            </a:r>
          </a:p>
        </p:txBody>
      </p:sp>
      <p:sp>
        <p:nvSpPr>
          <p:cNvPr id="5" name="Subtitle 2"/>
          <p:cNvSpPr>
            <a:spLocks noGrp="1"/>
          </p:cNvSpPr>
          <p:nvPr>
            <p:ph type="subTitle" idx="1" hasCustomPrompt="1"/>
          </p:nvPr>
        </p:nvSpPr>
        <p:spPr bwMode="gray">
          <a:xfrm>
            <a:off x="664887" y="1341249"/>
            <a:ext cx="9420016" cy="221599"/>
          </a:xfrm>
          <a:prstGeom prst="rect">
            <a:avLst/>
          </a:prstGeom>
        </p:spPr>
        <p:txBody>
          <a:bodyPr wrap="square" lIns="0" tIns="0" rIns="0" bIns="0" anchor="t">
            <a:noAutofit/>
          </a:bodyPr>
          <a:lstStyle>
            <a:lvl1pPr marL="0" indent="0" algn="l">
              <a:lnSpc>
                <a:spcPct val="80000"/>
              </a:lnSpc>
              <a:spcAft>
                <a:spcPts val="0"/>
              </a:spcAft>
              <a:buNone/>
              <a:defRPr sz="1600" b="0" cap="all" baseline="0">
                <a:solidFill>
                  <a:srgbClr val="404040"/>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da-DK" dirty="0"/>
              <a:t>Klik for at tilføje undertitel</a:t>
            </a:r>
          </a:p>
        </p:txBody>
      </p:sp>
      <p:sp>
        <p:nvSpPr>
          <p:cNvPr id="8" name="Content Placeholder 7"/>
          <p:cNvSpPr>
            <a:spLocks noGrp="1"/>
          </p:cNvSpPr>
          <p:nvPr>
            <p:ph sz="quarter" idx="16" hasCustomPrompt="1"/>
          </p:nvPr>
        </p:nvSpPr>
        <p:spPr>
          <a:xfrm>
            <a:off x="664886" y="1724682"/>
            <a:ext cx="9420017" cy="40033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 name="Date Placeholder 1">
            <a:extLst>
              <a:ext uri="{FF2B5EF4-FFF2-40B4-BE49-F238E27FC236}">
                <a16:creationId xmlns:a16="http://schemas.microsoft.com/office/drawing/2014/main" id="{2822B136-A960-44A9-9579-52ECC958703B}"/>
              </a:ext>
            </a:extLst>
          </p:cNvPr>
          <p:cNvSpPr>
            <a:spLocks noGrp="1"/>
          </p:cNvSpPr>
          <p:nvPr>
            <p:ph type="dt" sz="half" idx="17"/>
          </p:nvPr>
        </p:nvSpPr>
        <p:spPr/>
        <p:txBody>
          <a:bodyPr/>
          <a:lstStyle/>
          <a:p>
            <a:r>
              <a:rPr lang="da-DK"/>
              <a:t>Temadag om økonomi ift. ny ferielov</a:t>
            </a:r>
            <a:endParaRPr lang="da-DK" dirty="0"/>
          </a:p>
        </p:txBody>
      </p:sp>
      <p:sp>
        <p:nvSpPr>
          <p:cNvPr id="7" name="Footer Placeholder 6" descr="{ &quot;templafy&quot;: { &quot;type&quot;: &quot;text&quot;, &quot;binding&quot;: &quot;Form.PresentationTitle&quot; } }">
            <a:extLst>
              <a:ext uri="{FF2B5EF4-FFF2-40B4-BE49-F238E27FC236}">
                <a16:creationId xmlns:a16="http://schemas.microsoft.com/office/drawing/2014/main" id="{1FB6FFC0-DC69-4558-90FE-70AC511D450A}"/>
              </a:ext>
            </a:extLst>
          </p:cNvPr>
          <p:cNvSpPr>
            <a:spLocks noGrp="1"/>
          </p:cNvSpPr>
          <p:nvPr>
            <p:ph type="ftr" sz="quarter" idx="18"/>
          </p:nvPr>
        </p:nvSpPr>
        <p:spPr/>
        <p:txBody>
          <a:bodyPr/>
          <a:lstStyle/>
          <a:p>
            <a:r>
              <a:rPr lang="da-DK"/>
              <a:t>København, 18. december 2019</a:t>
            </a:r>
            <a:endParaRPr lang="da-DK" dirty="0"/>
          </a:p>
        </p:txBody>
      </p:sp>
    </p:spTree>
    <p:extLst>
      <p:ext uri="{BB962C8B-B14F-4D97-AF65-F5344CB8AC3E}">
        <p14:creationId xmlns:p14="http://schemas.microsoft.com/office/powerpoint/2010/main" val="1543511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r>
              <a:rPr lang="da-DK"/>
              <a:t>Temadag om økonomi ift. ny ferielov</a:t>
            </a:r>
          </a:p>
        </p:txBody>
      </p:sp>
      <p:sp>
        <p:nvSpPr>
          <p:cNvPr id="5" name="Pladsholder til sidefod 4"/>
          <p:cNvSpPr>
            <a:spLocks noGrp="1"/>
          </p:cNvSpPr>
          <p:nvPr>
            <p:ph type="ftr" sz="quarter" idx="11"/>
          </p:nvPr>
        </p:nvSpPr>
        <p:spPr/>
        <p:txBody>
          <a:bodyPr/>
          <a:lstStyle/>
          <a:p>
            <a:r>
              <a:rPr lang="da-DK"/>
              <a:t>København, 18. december 2019</a:t>
            </a:r>
          </a:p>
        </p:txBody>
      </p:sp>
      <p:sp>
        <p:nvSpPr>
          <p:cNvPr id="6" name="Pladsholder til slidenummer 5"/>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3677833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r>
              <a:rPr lang="da-DK"/>
              <a:t>Temadag om økonomi ift. ny ferielov</a:t>
            </a:r>
          </a:p>
        </p:txBody>
      </p:sp>
      <p:sp>
        <p:nvSpPr>
          <p:cNvPr id="5" name="Pladsholder til sidefod 4"/>
          <p:cNvSpPr>
            <a:spLocks noGrp="1"/>
          </p:cNvSpPr>
          <p:nvPr>
            <p:ph type="ftr" sz="quarter" idx="11"/>
          </p:nvPr>
        </p:nvSpPr>
        <p:spPr/>
        <p:txBody>
          <a:bodyPr/>
          <a:lstStyle/>
          <a:p>
            <a:r>
              <a:rPr lang="da-DK"/>
              <a:t>København, 18. december 2019</a:t>
            </a:r>
          </a:p>
        </p:txBody>
      </p:sp>
      <p:sp>
        <p:nvSpPr>
          <p:cNvPr id="6" name="Pladsholder til slidenummer 5"/>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4290889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r>
              <a:rPr lang="da-DK"/>
              <a:t>Temadag om økonomi ift. ny ferielov</a:t>
            </a:r>
          </a:p>
        </p:txBody>
      </p:sp>
      <p:sp>
        <p:nvSpPr>
          <p:cNvPr id="5" name="Pladsholder til sidefod 4"/>
          <p:cNvSpPr>
            <a:spLocks noGrp="1"/>
          </p:cNvSpPr>
          <p:nvPr>
            <p:ph type="ftr" sz="quarter" idx="11"/>
          </p:nvPr>
        </p:nvSpPr>
        <p:spPr/>
        <p:txBody>
          <a:bodyPr/>
          <a:lstStyle/>
          <a:p>
            <a:r>
              <a:rPr lang="da-DK"/>
              <a:t>København, 18. december 2019</a:t>
            </a:r>
          </a:p>
        </p:txBody>
      </p:sp>
      <p:sp>
        <p:nvSpPr>
          <p:cNvPr id="6" name="Pladsholder til slidenummer 5"/>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1767360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r>
              <a:rPr lang="da-DK"/>
              <a:t>Temadag om økonomi ift. ny ferielov</a:t>
            </a:r>
          </a:p>
        </p:txBody>
      </p:sp>
      <p:sp>
        <p:nvSpPr>
          <p:cNvPr id="6" name="Pladsholder til sidefod 5"/>
          <p:cNvSpPr>
            <a:spLocks noGrp="1"/>
          </p:cNvSpPr>
          <p:nvPr>
            <p:ph type="ftr" sz="quarter" idx="11"/>
          </p:nvPr>
        </p:nvSpPr>
        <p:spPr/>
        <p:txBody>
          <a:bodyPr/>
          <a:lstStyle/>
          <a:p>
            <a:r>
              <a:rPr lang="da-DK"/>
              <a:t>København, 18. december 2019</a:t>
            </a:r>
          </a:p>
        </p:txBody>
      </p:sp>
      <p:sp>
        <p:nvSpPr>
          <p:cNvPr id="7" name="Pladsholder til slidenummer 6"/>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667536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r>
              <a:rPr lang="da-DK"/>
              <a:t>Temadag om økonomi ift. ny ferielov</a:t>
            </a:r>
          </a:p>
        </p:txBody>
      </p:sp>
      <p:sp>
        <p:nvSpPr>
          <p:cNvPr id="8" name="Pladsholder til sidefod 7"/>
          <p:cNvSpPr>
            <a:spLocks noGrp="1"/>
          </p:cNvSpPr>
          <p:nvPr>
            <p:ph type="ftr" sz="quarter" idx="11"/>
          </p:nvPr>
        </p:nvSpPr>
        <p:spPr/>
        <p:txBody>
          <a:bodyPr/>
          <a:lstStyle/>
          <a:p>
            <a:r>
              <a:rPr lang="da-DK"/>
              <a:t>København, 18. december 2019</a:t>
            </a:r>
          </a:p>
        </p:txBody>
      </p:sp>
      <p:sp>
        <p:nvSpPr>
          <p:cNvPr id="9" name="Pladsholder til slidenummer 8"/>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1904812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r>
              <a:rPr lang="da-DK"/>
              <a:t>Temadag om økonomi ift. ny ferielov</a:t>
            </a:r>
          </a:p>
        </p:txBody>
      </p:sp>
      <p:sp>
        <p:nvSpPr>
          <p:cNvPr id="4" name="Pladsholder til sidefod 3"/>
          <p:cNvSpPr>
            <a:spLocks noGrp="1"/>
          </p:cNvSpPr>
          <p:nvPr>
            <p:ph type="ftr" sz="quarter" idx="11"/>
          </p:nvPr>
        </p:nvSpPr>
        <p:spPr/>
        <p:txBody>
          <a:bodyPr/>
          <a:lstStyle/>
          <a:p>
            <a:r>
              <a:rPr lang="da-DK"/>
              <a:t>København, 18. december 2019</a:t>
            </a:r>
          </a:p>
        </p:txBody>
      </p:sp>
      <p:sp>
        <p:nvSpPr>
          <p:cNvPr id="5" name="Pladsholder til slidenummer 4"/>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3941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a:t>Temadag om økonomi ift. ny ferielov</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København, 18. december 2019</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1616749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a:t>Temadag om økonomi ift. ny ferielov</a:t>
            </a:r>
          </a:p>
        </p:txBody>
      </p:sp>
      <p:sp>
        <p:nvSpPr>
          <p:cNvPr id="3" name="Pladsholder til sidefod 2"/>
          <p:cNvSpPr>
            <a:spLocks noGrp="1"/>
          </p:cNvSpPr>
          <p:nvPr>
            <p:ph type="ftr" sz="quarter" idx="11"/>
          </p:nvPr>
        </p:nvSpPr>
        <p:spPr/>
        <p:txBody>
          <a:bodyPr/>
          <a:lstStyle/>
          <a:p>
            <a:r>
              <a:rPr lang="da-DK"/>
              <a:t>København, 18. december 2019</a:t>
            </a:r>
          </a:p>
        </p:txBody>
      </p:sp>
      <p:sp>
        <p:nvSpPr>
          <p:cNvPr id="4" name="Pladsholder til slidenummer 3"/>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1491354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r>
              <a:rPr lang="da-DK"/>
              <a:t>Temadag om økonomi ift. ny ferielov</a:t>
            </a:r>
          </a:p>
        </p:txBody>
      </p:sp>
      <p:sp>
        <p:nvSpPr>
          <p:cNvPr id="6" name="Pladsholder til sidefod 5"/>
          <p:cNvSpPr>
            <a:spLocks noGrp="1"/>
          </p:cNvSpPr>
          <p:nvPr>
            <p:ph type="ftr" sz="quarter" idx="11"/>
          </p:nvPr>
        </p:nvSpPr>
        <p:spPr/>
        <p:txBody>
          <a:bodyPr/>
          <a:lstStyle/>
          <a:p>
            <a:r>
              <a:rPr lang="da-DK"/>
              <a:t>København, 18. december 2019</a:t>
            </a:r>
          </a:p>
        </p:txBody>
      </p:sp>
      <p:sp>
        <p:nvSpPr>
          <p:cNvPr id="7" name="Pladsholder til slidenummer 6"/>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3951499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r>
              <a:rPr lang="da-DK"/>
              <a:t>Temadag om økonomi ift. ny ferielov</a:t>
            </a:r>
          </a:p>
        </p:txBody>
      </p:sp>
      <p:sp>
        <p:nvSpPr>
          <p:cNvPr id="6" name="Pladsholder til sidefod 5"/>
          <p:cNvSpPr>
            <a:spLocks noGrp="1"/>
          </p:cNvSpPr>
          <p:nvPr>
            <p:ph type="ftr" sz="quarter" idx="11"/>
          </p:nvPr>
        </p:nvSpPr>
        <p:spPr/>
        <p:txBody>
          <a:bodyPr/>
          <a:lstStyle/>
          <a:p>
            <a:r>
              <a:rPr lang="da-DK"/>
              <a:t>København, 18. december 2019</a:t>
            </a:r>
          </a:p>
        </p:txBody>
      </p:sp>
      <p:sp>
        <p:nvSpPr>
          <p:cNvPr id="7" name="Pladsholder til slidenummer 6"/>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33960799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r>
              <a:rPr lang="da-DK"/>
              <a:t>Temadag om økonomi ift. ny ferielov</a:t>
            </a:r>
          </a:p>
        </p:txBody>
      </p:sp>
      <p:sp>
        <p:nvSpPr>
          <p:cNvPr id="5" name="Pladsholder til sidefod 4"/>
          <p:cNvSpPr>
            <a:spLocks noGrp="1"/>
          </p:cNvSpPr>
          <p:nvPr>
            <p:ph type="ftr" sz="quarter" idx="11"/>
          </p:nvPr>
        </p:nvSpPr>
        <p:spPr/>
        <p:txBody>
          <a:bodyPr/>
          <a:lstStyle/>
          <a:p>
            <a:r>
              <a:rPr lang="da-DK"/>
              <a:t>København, 18. december 2019</a:t>
            </a:r>
          </a:p>
        </p:txBody>
      </p:sp>
      <p:sp>
        <p:nvSpPr>
          <p:cNvPr id="6" name="Pladsholder til slidenummer 5"/>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3630599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r>
              <a:rPr lang="da-DK"/>
              <a:t>Temadag om økonomi ift. ny ferielov</a:t>
            </a:r>
          </a:p>
        </p:txBody>
      </p:sp>
      <p:sp>
        <p:nvSpPr>
          <p:cNvPr id="5" name="Pladsholder til sidefod 4"/>
          <p:cNvSpPr>
            <a:spLocks noGrp="1"/>
          </p:cNvSpPr>
          <p:nvPr>
            <p:ph type="ftr" sz="quarter" idx="11"/>
          </p:nvPr>
        </p:nvSpPr>
        <p:spPr/>
        <p:txBody>
          <a:bodyPr/>
          <a:lstStyle/>
          <a:p>
            <a:r>
              <a:rPr lang="da-DK"/>
              <a:t>København, 18. december 2019</a:t>
            </a:r>
          </a:p>
        </p:txBody>
      </p:sp>
      <p:sp>
        <p:nvSpPr>
          <p:cNvPr id="6" name="Pladsholder til slidenummer 5"/>
          <p:cNvSpPr>
            <a:spLocks noGrp="1"/>
          </p:cNvSpPr>
          <p:nvPr>
            <p:ph type="sldNum" sz="quarter" idx="12"/>
          </p:nvPr>
        </p:nvSpPr>
        <p:spPr/>
        <p:txBody>
          <a:bodyPr/>
          <a:lstStyle/>
          <a:p>
            <a:fld id="{7DC23D76-6713-4980-A9B8-7142F326025D}" type="slidenum">
              <a:rPr lang="da-DK" smtClean="0"/>
              <a:t>‹nr.›</a:t>
            </a:fld>
            <a:endParaRPr lang="da-DK"/>
          </a:p>
        </p:txBody>
      </p:sp>
    </p:spTree>
    <p:extLst>
      <p:ext uri="{BB962C8B-B14F-4D97-AF65-F5344CB8AC3E}">
        <p14:creationId xmlns:p14="http://schemas.microsoft.com/office/powerpoint/2010/main" val="27849513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Forside med mørkeblå boks">
    <p:spTree>
      <p:nvGrpSpPr>
        <p:cNvPr id="1" name=""/>
        <p:cNvGrpSpPr/>
        <p:nvPr/>
      </p:nvGrpSpPr>
      <p:grpSpPr>
        <a:xfrm>
          <a:off x="0" y="0"/>
          <a:ext cx="0" cy="0"/>
          <a:chOff x="0" y="0"/>
          <a:chExt cx="0" cy="0"/>
        </a:xfrm>
      </p:grpSpPr>
      <p:sp>
        <p:nvSpPr>
          <p:cNvPr id="28" name="Pladsholder til billede 27"/>
          <p:cNvSpPr>
            <a:spLocks noGrp="1"/>
          </p:cNvSpPr>
          <p:nvPr>
            <p:ph type="pic" sz="quarter" idx="16"/>
          </p:nvPr>
        </p:nvSpPr>
        <p:spPr>
          <a:xfrm>
            <a:off x="1" y="1"/>
            <a:ext cx="12192000" cy="6858000"/>
          </a:xfrm>
          <a:prstGeom prst="rect">
            <a:avLst/>
          </a:prstGeom>
        </p:spPr>
        <p:txBody>
          <a:bodyPr/>
          <a:lstStyle>
            <a:lvl1pPr>
              <a:defRPr sz="100">
                <a:solidFill>
                  <a:schemeClr val="bg1"/>
                </a:solidFill>
              </a:defRPr>
            </a:lvl1pPr>
          </a:lstStyle>
          <a:p>
            <a:endParaRPr lang="da-DK" dirty="0"/>
          </a:p>
        </p:txBody>
      </p:sp>
      <p:sp>
        <p:nvSpPr>
          <p:cNvPr id="10" name="Pladsholder til tekst 9"/>
          <p:cNvSpPr>
            <a:spLocks noGrp="1"/>
          </p:cNvSpPr>
          <p:nvPr>
            <p:ph type="body" sz="quarter" idx="14"/>
          </p:nvPr>
        </p:nvSpPr>
        <p:spPr>
          <a:xfrm>
            <a:off x="336000" y="252000"/>
            <a:ext cx="7104000" cy="5328000"/>
          </a:xfrm>
          <a:prstGeom prst="rect">
            <a:avLst/>
          </a:prstGeom>
          <a:solidFill>
            <a:srgbClr val="00576B"/>
          </a:solidFill>
          <a:ln>
            <a:noFill/>
          </a:ln>
        </p:spPr>
        <p:txBody>
          <a:bodyPr/>
          <a:lstStyle>
            <a:lvl1pPr marL="0" indent="0">
              <a:buNone/>
              <a:defRPr>
                <a:solidFill>
                  <a:srgbClr val="00576B"/>
                </a:solidFill>
              </a:defRPr>
            </a:lvl1pPr>
          </a:lstStyle>
          <a:p>
            <a:pPr lvl="0"/>
            <a:endParaRPr lang="da-DK" dirty="0"/>
          </a:p>
        </p:txBody>
      </p:sp>
      <p:sp>
        <p:nvSpPr>
          <p:cNvPr id="16" name="Pladsholder til tekst 15"/>
          <p:cNvSpPr>
            <a:spLocks noGrp="1"/>
          </p:cNvSpPr>
          <p:nvPr>
            <p:ph type="body" sz="quarter" idx="11" hasCustomPrompt="1"/>
          </p:nvPr>
        </p:nvSpPr>
        <p:spPr>
          <a:xfrm>
            <a:off x="576000" y="3477600"/>
            <a:ext cx="6528000" cy="305124"/>
          </a:xfrm>
          <a:prstGeom prst="rect">
            <a:avLst/>
          </a:prstGeom>
        </p:spPr>
        <p:txBody>
          <a:bodyPr/>
          <a:lstStyle>
            <a:lvl1pPr marL="0" indent="0">
              <a:lnSpc>
                <a:spcPts val="2200"/>
              </a:lnSpc>
              <a:spcBef>
                <a:spcPts val="0"/>
              </a:spcBef>
              <a:buNone/>
              <a:defRPr sz="1600" b="1" baseline="0">
                <a:solidFill>
                  <a:schemeClr val="bg1"/>
                </a:solidFill>
                <a:latin typeface="Lucida Sans Unicode" panose="020B0602030504020204" pitchFamily="34" charset="0"/>
                <a:cs typeface="Lucida Sans Unicode" panose="020B0602030504020204" pitchFamily="34" charset="0"/>
              </a:defRPr>
            </a:lvl1pPr>
          </a:lstStyle>
          <a:p>
            <a:pPr lvl="0"/>
            <a:r>
              <a:rPr lang="da-DK" dirty="0"/>
              <a:t>Dag og Dato</a:t>
            </a:r>
          </a:p>
        </p:txBody>
      </p:sp>
      <p:sp>
        <p:nvSpPr>
          <p:cNvPr id="18" name="Pladsholder til tekst 17"/>
          <p:cNvSpPr>
            <a:spLocks noGrp="1"/>
          </p:cNvSpPr>
          <p:nvPr>
            <p:ph type="body" sz="quarter" idx="12" hasCustomPrompt="1"/>
          </p:nvPr>
        </p:nvSpPr>
        <p:spPr>
          <a:xfrm>
            <a:off x="576000" y="3927600"/>
            <a:ext cx="6528000" cy="1200454"/>
          </a:xfrm>
          <a:prstGeom prst="rect">
            <a:avLst/>
          </a:prstGeom>
        </p:spPr>
        <p:txBody>
          <a:bodyPr/>
          <a:lstStyle>
            <a:lvl1pPr marL="0" indent="0">
              <a:lnSpc>
                <a:spcPts val="2200"/>
              </a:lnSpc>
              <a:spcBef>
                <a:spcPts val="0"/>
              </a:spcBef>
              <a:buNone/>
              <a:defRPr sz="1600">
                <a:solidFill>
                  <a:schemeClr val="bg1"/>
                </a:solidFill>
                <a:latin typeface="Lucida Sans Unicode" panose="020B0602030504020204" pitchFamily="34" charset="0"/>
                <a:cs typeface="Lucida Sans Unicode" panose="020B0602030504020204" pitchFamily="34" charset="0"/>
              </a:defRPr>
            </a:lvl1pPr>
          </a:lstStyle>
          <a:p>
            <a:pPr lvl="0"/>
            <a:r>
              <a:rPr lang="da-DK" dirty="0"/>
              <a:t>Underoverskrift</a:t>
            </a:r>
          </a:p>
        </p:txBody>
      </p:sp>
      <p:sp>
        <p:nvSpPr>
          <p:cNvPr id="24" name="Pladsholder til tekst 23"/>
          <p:cNvSpPr>
            <a:spLocks noGrp="1"/>
          </p:cNvSpPr>
          <p:nvPr>
            <p:ph type="body" sz="quarter" idx="15" hasCustomPrompt="1"/>
          </p:nvPr>
        </p:nvSpPr>
        <p:spPr>
          <a:xfrm>
            <a:off x="336000" y="5832001"/>
            <a:ext cx="3666341" cy="755841"/>
          </a:xfrm>
          <a:prstGeom prst="rect">
            <a:avLst/>
          </a:prstGeom>
          <a:blipFill>
            <a:blip r:embed="rId2"/>
            <a:stretch>
              <a:fillRect/>
            </a:stretch>
          </a:blipFill>
        </p:spPr>
        <p:txBody>
          <a:bodyPr/>
          <a:lstStyle>
            <a:lvl1pPr marL="0" indent="0">
              <a:buNone/>
              <a:defRPr sz="100"/>
            </a:lvl1pPr>
          </a:lstStyle>
          <a:p>
            <a:pPr lvl="0"/>
            <a:r>
              <a:rPr lang="da-DK" dirty="0"/>
              <a:t>j</a:t>
            </a:r>
          </a:p>
        </p:txBody>
      </p:sp>
      <p:sp>
        <p:nvSpPr>
          <p:cNvPr id="35" name="Pladsholder til tekst 34"/>
          <p:cNvSpPr>
            <a:spLocks noGrp="1"/>
          </p:cNvSpPr>
          <p:nvPr>
            <p:ph type="body" sz="quarter" idx="18" hasCustomPrompt="1"/>
          </p:nvPr>
        </p:nvSpPr>
        <p:spPr>
          <a:xfrm>
            <a:off x="576000" y="954000"/>
            <a:ext cx="6528000" cy="1872000"/>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vl5pPr marL="1828800" indent="0">
              <a:buNone/>
              <a:defRPr/>
            </a:lvl5pPr>
          </a:lstStyle>
          <a:p>
            <a:pPr lvl="0"/>
            <a:r>
              <a:rPr lang="da-DK" dirty="0"/>
              <a:t>Overskrift</a:t>
            </a:r>
          </a:p>
        </p:txBody>
      </p:sp>
      <p:sp>
        <p:nvSpPr>
          <p:cNvPr id="9" name="Pladsholder til billede 32"/>
          <p:cNvSpPr>
            <a:spLocks noGrp="1"/>
          </p:cNvSpPr>
          <p:nvPr>
            <p:ph type="pic" sz="quarter" idx="17"/>
          </p:nvPr>
        </p:nvSpPr>
        <p:spPr>
          <a:xfrm>
            <a:off x="576000" y="3146400"/>
            <a:ext cx="6528000" cy="10800"/>
          </a:xfrm>
          <a:prstGeom prst="rect">
            <a:avLst/>
          </a:prstGeom>
          <a:solidFill>
            <a:schemeClr val="bg1"/>
          </a:solidFill>
        </p:spPr>
        <p:txBody>
          <a:bodyPr/>
          <a:lstStyle>
            <a:lvl1pPr>
              <a:defRPr sz="100">
                <a:solidFill>
                  <a:schemeClr val="bg1"/>
                </a:solidFill>
              </a:defRPr>
            </a:lvl1pPr>
          </a:lstStyle>
          <a:p>
            <a:endParaRPr lang="da-DK" dirty="0"/>
          </a:p>
        </p:txBody>
      </p:sp>
    </p:spTree>
    <p:extLst>
      <p:ext uri="{BB962C8B-B14F-4D97-AF65-F5344CB8AC3E}">
        <p14:creationId xmlns:p14="http://schemas.microsoft.com/office/powerpoint/2010/main" val="1585380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dholdsside med punktopstilling">
    <p:spTree>
      <p:nvGrpSpPr>
        <p:cNvPr id="1" name=""/>
        <p:cNvGrpSpPr/>
        <p:nvPr/>
      </p:nvGrpSpPr>
      <p:grpSpPr>
        <a:xfrm>
          <a:off x="0" y="0"/>
          <a:ext cx="0" cy="0"/>
          <a:chOff x="0" y="0"/>
          <a:chExt cx="0" cy="0"/>
        </a:xfrm>
      </p:grpSpPr>
      <p:sp>
        <p:nvSpPr>
          <p:cNvPr id="35" name="Pladsholder til tekst 34"/>
          <p:cNvSpPr>
            <a:spLocks noGrp="1"/>
          </p:cNvSpPr>
          <p:nvPr>
            <p:ph type="body" sz="quarter" idx="11" hasCustomPrompt="1"/>
          </p:nvPr>
        </p:nvSpPr>
        <p:spPr>
          <a:xfrm>
            <a:off x="960967" y="360000"/>
            <a:ext cx="10718400" cy="1216137"/>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stStyle>
          <a:p>
            <a:pPr lvl="0"/>
            <a:r>
              <a:rPr lang="da-DK" dirty="0"/>
              <a:t>Overskrift</a:t>
            </a:r>
          </a:p>
        </p:txBody>
      </p:sp>
      <p:sp>
        <p:nvSpPr>
          <p:cNvPr id="37" name="Pladsholder til tekst 36"/>
          <p:cNvSpPr>
            <a:spLocks noGrp="1"/>
          </p:cNvSpPr>
          <p:nvPr>
            <p:ph type="body" sz="quarter" idx="12" hasCustomPrompt="1"/>
          </p:nvPr>
        </p:nvSpPr>
        <p:spPr>
          <a:xfrm>
            <a:off x="960000" y="2160000"/>
            <a:ext cx="10718400" cy="3700029"/>
          </a:xfrm>
          <a:prstGeom prst="rect">
            <a:avLst/>
          </a:prstGeom>
        </p:spPr>
        <p:txBody>
          <a:bodyPr/>
          <a:lstStyle>
            <a:lvl1pPr marL="228600" indent="-228600">
              <a:lnSpc>
                <a:spcPts val="2200"/>
              </a:lnSpc>
              <a:spcBef>
                <a:spcPts val="0"/>
              </a:spcBef>
              <a:buClr>
                <a:schemeClr val="accent2"/>
              </a:buClr>
              <a:buFont typeface="Calibri" panose="020F0502020204030204" pitchFamily="34" charset="0"/>
              <a:buChar char="‐"/>
              <a:defRPr sz="2000" b="1" baseline="0">
                <a:solidFill>
                  <a:schemeClr val="bg1"/>
                </a:solidFill>
                <a:latin typeface="Lucida Sans Unicode" panose="020B0602030504020204" pitchFamily="34" charset="0"/>
                <a:cs typeface="Lucida Sans Unicode" panose="020B0602030504020204" pitchFamily="34" charset="0"/>
              </a:defRPr>
            </a:lvl1pPr>
            <a:lvl2pPr marL="457200" indent="0">
              <a:lnSpc>
                <a:spcPts val="2200"/>
              </a:lnSpc>
              <a:spcBef>
                <a:spcPts val="0"/>
              </a:spcBef>
              <a:buNone/>
              <a:defRPr sz="2000" baseline="0">
                <a:solidFill>
                  <a:schemeClr val="bg1"/>
                </a:solidFill>
                <a:latin typeface="Lucida Sans Unicode" panose="020B0602030504020204" pitchFamily="34" charset="0"/>
                <a:cs typeface="Lucida Sans Unicode" panose="020B0602030504020204" pitchFamily="34" charset="0"/>
              </a:defRPr>
            </a:lvl2pPr>
            <a:lvl3pPr marL="914400" indent="0">
              <a:buNone/>
              <a:defRPr/>
            </a:lvl3pPr>
            <a:lvl5pPr>
              <a:defRPr>
                <a:solidFill>
                  <a:schemeClr val="bg1"/>
                </a:solidFill>
                <a:latin typeface="Lucida Sans Unicode" panose="020B0602030504020204" pitchFamily="34" charset="0"/>
                <a:cs typeface="Lucida Sans Unicode" panose="020B0602030504020204" pitchFamily="34" charset="0"/>
              </a:defRPr>
            </a:lvl5pPr>
          </a:lstStyle>
          <a:p>
            <a:pPr lvl="0"/>
            <a:r>
              <a:rPr lang="da-DK" dirty="0"/>
              <a:t>Punkt overskrift</a:t>
            </a:r>
          </a:p>
          <a:p>
            <a:pPr lvl="1"/>
            <a:r>
              <a:rPr lang="da-DK" dirty="0"/>
              <a:t>Under overskrift</a:t>
            </a:r>
          </a:p>
          <a:p>
            <a:pPr lvl="4"/>
            <a:endParaRPr lang="da-DK" dirty="0"/>
          </a:p>
        </p:txBody>
      </p:sp>
      <p:cxnSp>
        <p:nvCxnSpPr>
          <p:cNvPr id="8" name="Lige forbindelse 7"/>
          <p:cNvCxnSpPr/>
          <p:nvPr userDrawn="1"/>
        </p:nvCxnSpPr>
        <p:spPr>
          <a:xfrm>
            <a:off x="336000" y="5976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userDrawn="1"/>
        </p:nvCxnSpPr>
        <p:spPr>
          <a:xfrm>
            <a:off x="336000" y="1692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5"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12952903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dholdsside med punktopstilling">
    <p:spTree>
      <p:nvGrpSpPr>
        <p:cNvPr id="1" name=""/>
        <p:cNvGrpSpPr/>
        <p:nvPr/>
      </p:nvGrpSpPr>
      <p:grpSpPr>
        <a:xfrm>
          <a:off x="0" y="0"/>
          <a:ext cx="0" cy="0"/>
          <a:chOff x="0" y="0"/>
          <a:chExt cx="0" cy="0"/>
        </a:xfrm>
      </p:grpSpPr>
      <p:sp>
        <p:nvSpPr>
          <p:cNvPr id="35" name="Pladsholder til tekst 34"/>
          <p:cNvSpPr>
            <a:spLocks noGrp="1"/>
          </p:cNvSpPr>
          <p:nvPr>
            <p:ph type="body" sz="quarter" idx="11" hasCustomPrompt="1"/>
          </p:nvPr>
        </p:nvSpPr>
        <p:spPr>
          <a:xfrm>
            <a:off x="960967" y="360000"/>
            <a:ext cx="10718400" cy="1216137"/>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stStyle>
          <a:p>
            <a:pPr lvl="0"/>
            <a:r>
              <a:rPr lang="da-DK" dirty="0"/>
              <a:t>Overskrift</a:t>
            </a:r>
          </a:p>
        </p:txBody>
      </p:sp>
      <p:sp>
        <p:nvSpPr>
          <p:cNvPr id="37" name="Pladsholder til tekst 36"/>
          <p:cNvSpPr>
            <a:spLocks noGrp="1"/>
          </p:cNvSpPr>
          <p:nvPr>
            <p:ph type="body" sz="quarter" idx="12" hasCustomPrompt="1"/>
          </p:nvPr>
        </p:nvSpPr>
        <p:spPr>
          <a:xfrm>
            <a:off x="960000" y="2160000"/>
            <a:ext cx="10718400" cy="3700029"/>
          </a:xfrm>
          <a:prstGeom prst="rect">
            <a:avLst/>
          </a:prstGeom>
        </p:spPr>
        <p:txBody>
          <a:bodyPr/>
          <a:lstStyle>
            <a:lvl1pPr marL="228600" indent="-228600">
              <a:lnSpc>
                <a:spcPts val="2200"/>
              </a:lnSpc>
              <a:spcBef>
                <a:spcPts val="0"/>
              </a:spcBef>
              <a:buClr>
                <a:schemeClr val="accent2"/>
              </a:buClr>
              <a:buFont typeface="Calibri" panose="020F0502020204030204" pitchFamily="34" charset="0"/>
              <a:buChar char="‐"/>
              <a:defRPr sz="2000" b="1" baseline="0">
                <a:solidFill>
                  <a:schemeClr val="bg1"/>
                </a:solidFill>
                <a:latin typeface="Lucida Sans Unicode" panose="020B0602030504020204" pitchFamily="34" charset="0"/>
                <a:cs typeface="Lucida Sans Unicode" panose="020B0602030504020204" pitchFamily="34" charset="0"/>
              </a:defRPr>
            </a:lvl1pPr>
            <a:lvl2pPr marL="457200" indent="0">
              <a:lnSpc>
                <a:spcPts val="2200"/>
              </a:lnSpc>
              <a:spcBef>
                <a:spcPts val="0"/>
              </a:spcBef>
              <a:buNone/>
              <a:defRPr sz="2000" baseline="0">
                <a:solidFill>
                  <a:schemeClr val="bg1"/>
                </a:solidFill>
                <a:latin typeface="Lucida Sans Unicode" panose="020B0602030504020204" pitchFamily="34" charset="0"/>
                <a:cs typeface="Lucida Sans Unicode" panose="020B0602030504020204" pitchFamily="34" charset="0"/>
              </a:defRPr>
            </a:lvl2pPr>
            <a:lvl3pPr marL="914400" indent="0">
              <a:buNone/>
              <a:defRPr/>
            </a:lvl3pPr>
            <a:lvl5pPr>
              <a:defRPr>
                <a:solidFill>
                  <a:schemeClr val="bg1"/>
                </a:solidFill>
                <a:latin typeface="Lucida Sans Unicode" panose="020B0602030504020204" pitchFamily="34" charset="0"/>
                <a:cs typeface="Lucida Sans Unicode" panose="020B0602030504020204" pitchFamily="34" charset="0"/>
              </a:defRPr>
            </a:lvl5pPr>
          </a:lstStyle>
          <a:p>
            <a:pPr lvl="0"/>
            <a:r>
              <a:rPr lang="da-DK" dirty="0"/>
              <a:t>Punkt overskrift</a:t>
            </a:r>
          </a:p>
          <a:p>
            <a:pPr lvl="1"/>
            <a:r>
              <a:rPr lang="da-DK" dirty="0"/>
              <a:t>Under overskrift</a:t>
            </a:r>
          </a:p>
          <a:p>
            <a:pPr lvl="4"/>
            <a:endParaRPr lang="da-DK" dirty="0"/>
          </a:p>
        </p:txBody>
      </p:sp>
      <p:cxnSp>
        <p:nvCxnSpPr>
          <p:cNvPr id="8" name="Lige forbindelse 7"/>
          <p:cNvCxnSpPr/>
          <p:nvPr userDrawn="1"/>
        </p:nvCxnSpPr>
        <p:spPr>
          <a:xfrm>
            <a:off x="336000" y="5976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userDrawn="1"/>
        </p:nvCxnSpPr>
        <p:spPr>
          <a:xfrm>
            <a:off x="336000" y="1692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5"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2601208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dholdsside med punktopstilling samt logo">
    <p:spTree>
      <p:nvGrpSpPr>
        <p:cNvPr id="1" name=""/>
        <p:cNvGrpSpPr/>
        <p:nvPr/>
      </p:nvGrpSpPr>
      <p:grpSpPr>
        <a:xfrm>
          <a:off x="0" y="0"/>
          <a:ext cx="0" cy="0"/>
          <a:chOff x="0" y="0"/>
          <a:chExt cx="0" cy="0"/>
        </a:xfrm>
      </p:grpSpPr>
      <p:sp>
        <p:nvSpPr>
          <p:cNvPr id="35" name="Pladsholder til tekst 34"/>
          <p:cNvSpPr>
            <a:spLocks noGrp="1"/>
          </p:cNvSpPr>
          <p:nvPr>
            <p:ph type="body" sz="quarter" idx="11" hasCustomPrompt="1"/>
          </p:nvPr>
        </p:nvSpPr>
        <p:spPr>
          <a:xfrm>
            <a:off x="960967" y="360000"/>
            <a:ext cx="10718400" cy="1216137"/>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stStyle>
          <a:p>
            <a:pPr lvl="0"/>
            <a:r>
              <a:rPr lang="da-DK" dirty="0"/>
              <a:t>Overskrift</a:t>
            </a:r>
          </a:p>
        </p:txBody>
      </p:sp>
      <p:sp>
        <p:nvSpPr>
          <p:cNvPr id="37" name="Pladsholder til tekst 36"/>
          <p:cNvSpPr>
            <a:spLocks noGrp="1"/>
          </p:cNvSpPr>
          <p:nvPr>
            <p:ph type="body" sz="quarter" idx="12" hasCustomPrompt="1"/>
          </p:nvPr>
        </p:nvSpPr>
        <p:spPr>
          <a:xfrm>
            <a:off x="960001" y="2159998"/>
            <a:ext cx="5408716" cy="3420000"/>
          </a:xfrm>
          <a:prstGeom prst="rect">
            <a:avLst/>
          </a:prstGeom>
        </p:spPr>
        <p:txBody>
          <a:bodyPr/>
          <a:lstStyle>
            <a:lvl1pPr marL="228600" indent="-228600">
              <a:lnSpc>
                <a:spcPts val="2200"/>
              </a:lnSpc>
              <a:spcBef>
                <a:spcPts val="0"/>
              </a:spcBef>
              <a:buClr>
                <a:schemeClr val="accent2"/>
              </a:buClr>
              <a:buFont typeface="Calibri" panose="020F0502020204030204" pitchFamily="34" charset="0"/>
              <a:buChar char="‐"/>
              <a:defRPr sz="2000" b="1" baseline="0">
                <a:solidFill>
                  <a:schemeClr val="bg1"/>
                </a:solidFill>
                <a:latin typeface="Lucida Sans Unicode" panose="020B0602030504020204" pitchFamily="34" charset="0"/>
                <a:cs typeface="Lucida Sans Unicode" panose="020B0602030504020204" pitchFamily="34" charset="0"/>
              </a:defRPr>
            </a:lvl1pPr>
            <a:lvl2pPr marL="457200" indent="0">
              <a:lnSpc>
                <a:spcPts val="2200"/>
              </a:lnSpc>
              <a:spcBef>
                <a:spcPts val="0"/>
              </a:spcBef>
              <a:buNone/>
              <a:defRPr sz="2000" baseline="0">
                <a:solidFill>
                  <a:schemeClr val="bg1"/>
                </a:solidFill>
                <a:latin typeface="Lucida Sans Unicode" panose="020B0602030504020204" pitchFamily="34" charset="0"/>
                <a:cs typeface="Lucida Sans Unicode" panose="020B0602030504020204" pitchFamily="34" charset="0"/>
              </a:defRPr>
            </a:lvl2pPr>
            <a:lvl3pPr marL="914400" indent="0">
              <a:buNone/>
              <a:defRPr/>
            </a:lvl3pPr>
            <a:lvl5pPr>
              <a:defRPr>
                <a:solidFill>
                  <a:schemeClr val="bg1"/>
                </a:solidFill>
                <a:latin typeface="Lucida Sans Unicode" panose="020B0602030504020204" pitchFamily="34" charset="0"/>
                <a:cs typeface="Lucida Sans Unicode" panose="020B0602030504020204" pitchFamily="34" charset="0"/>
              </a:defRPr>
            </a:lvl5pPr>
          </a:lstStyle>
          <a:p>
            <a:pPr lvl="0"/>
            <a:r>
              <a:rPr lang="da-DK" dirty="0"/>
              <a:t>Punkt overskrift</a:t>
            </a:r>
          </a:p>
          <a:p>
            <a:pPr lvl="1"/>
            <a:r>
              <a:rPr lang="da-DK" dirty="0"/>
              <a:t>Under overskrift</a:t>
            </a:r>
          </a:p>
          <a:p>
            <a:pPr lvl="4"/>
            <a:endParaRPr lang="da-DK" dirty="0"/>
          </a:p>
        </p:txBody>
      </p:sp>
      <p:sp>
        <p:nvSpPr>
          <p:cNvPr id="3" name="Pladsholder til billede 2"/>
          <p:cNvSpPr>
            <a:spLocks noGrp="1"/>
          </p:cNvSpPr>
          <p:nvPr>
            <p:ph type="pic" sz="quarter" idx="14" hasCustomPrompt="1"/>
          </p:nvPr>
        </p:nvSpPr>
        <p:spPr>
          <a:xfrm>
            <a:off x="7296000" y="2160000"/>
            <a:ext cx="4560000" cy="3420000"/>
          </a:xfrm>
          <a:prstGeom prst="rect">
            <a:avLst/>
          </a:prstGeom>
        </p:spPr>
        <p:txBody>
          <a:bodyPr/>
          <a:lstStyle>
            <a:lvl1pPr marL="0" indent="0">
              <a:buNone/>
              <a:defRPr sz="100">
                <a:solidFill>
                  <a:schemeClr val="tx2">
                    <a:lumMod val="75000"/>
                  </a:schemeClr>
                </a:solidFill>
              </a:defRPr>
            </a:lvl1pPr>
          </a:lstStyle>
          <a:p>
            <a:r>
              <a:rPr lang="da-DK" dirty="0"/>
              <a:t>b</a:t>
            </a:r>
          </a:p>
        </p:txBody>
      </p:sp>
      <p:cxnSp>
        <p:nvCxnSpPr>
          <p:cNvPr id="9" name="Lige forbindelse 8"/>
          <p:cNvCxnSpPr/>
          <p:nvPr userDrawn="1"/>
        </p:nvCxnSpPr>
        <p:spPr>
          <a:xfrm>
            <a:off x="336000" y="5976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userDrawn="1"/>
        </p:nvCxnSpPr>
        <p:spPr>
          <a:xfrm>
            <a:off x="336000" y="1692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6"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68835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as til billede">
    <p:spTree>
      <p:nvGrpSpPr>
        <p:cNvPr id="1" name=""/>
        <p:cNvGrpSpPr/>
        <p:nvPr/>
      </p:nvGrpSpPr>
      <p:grpSpPr>
        <a:xfrm>
          <a:off x="0" y="0"/>
          <a:ext cx="0" cy="0"/>
          <a:chOff x="0" y="0"/>
          <a:chExt cx="0" cy="0"/>
        </a:xfrm>
      </p:grpSpPr>
      <p:sp>
        <p:nvSpPr>
          <p:cNvPr id="35" name="Pladsholder til tekst 34"/>
          <p:cNvSpPr>
            <a:spLocks noGrp="1"/>
          </p:cNvSpPr>
          <p:nvPr>
            <p:ph type="body" sz="quarter" idx="11" hasCustomPrompt="1"/>
          </p:nvPr>
        </p:nvSpPr>
        <p:spPr>
          <a:xfrm>
            <a:off x="960967" y="360000"/>
            <a:ext cx="10718400" cy="1216137"/>
          </a:xfrm>
          <a:prstGeom prst="rect">
            <a:avLst/>
          </a:prstGeom>
        </p:spPr>
        <p:txBody>
          <a:bodyPr/>
          <a:lstStyle>
            <a:lvl1pPr marL="0" indent="0">
              <a:lnSpc>
                <a:spcPts val="4500"/>
              </a:lnSpc>
              <a:spcBef>
                <a:spcPts val="0"/>
              </a:spcBef>
              <a:buNone/>
              <a:defRPr sz="3800">
                <a:solidFill>
                  <a:schemeClr val="bg1"/>
                </a:solidFill>
                <a:latin typeface="Lucida Sans Unicode" panose="020B0602030504020204" pitchFamily="34" charset="0"/>
                <a:cs typeface="Lucida Sans Unicode" panose="020B0602030504020204" pitchFamily="34" charset="0"/>
              </a:defRPr>
            </a:lvl1pPr>
          </a:lstStyle>
          <a:p>
            <a:pPr lvl="0"/>
            <a:r>
              <a:rPr lang="da-DK" dirty="0"/>
              <a:t>Overskrift</a:t>
            </a:r>
          </a:p>
        </p:txBody>
      </p:sp>
      <p:sp>
        <p:nvSpPr>
          <p:cNvPr id="4" name="Pladsholder til billede 3"/>
          <p:cNvSpPr>
            <a:spLocks noGrp="1"/>
          </p:cNvSpPr>
          <p:nvPr>
            <p:ph type="pic" sz="quarter" idx="14" hasCustomPrompt="1"/>
          </p:nvPr>
        </p:nvSpPr>
        <p:spPr>
          <a:xfrm>
            <a:off x="336001" y="1836001"/>
            <a:ext cx="11519451" cy="4040925"/>
          </a:xfrm>
          <a:prstGeom prst="rect">
            <a:avLst/>
          </a:prstGeom>
        </p:spPr>
        <p:txBody>
          <a:bodyPr/>
          <a:lstStyle>
            <a:lvl1pPr>
              <a:defRPr sz="100">
                <a:solidFill>
                  <a:schemeClr val="tx2">
                    <a:lumMod val="75000"/>
                  </a:schemeClr>
                </a:solidFill>
              </a:defRPr>
            </a:lvl1pPr>
          </a:lstStyle>
          <a:p>
            <a:r>
              <a:rPr lang="da-DK" dirty="0"/>
              <a:t>b</a:t>
            </a:r>
          </a:p>
        </p:txBody>
      </p:sp>
      <p:cxnSp>
        <p:nvCxnSpPr>
          <p:cNvPr id="8" name="Lige forbindelse 7"/>
          <p:cNvCxnSpPr/>
          <p:nvPr userDrawn="1"/>
        </p:nvCxnSpPr>
        <p:spPr>
          <a:xfrm>
            <a:off x="336000" y="5976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userDrawn="1"/>
        </p:nvCxnSpPr>
        <p:spPr>
          <a:xfrm>
            <a:off x="336000" y="1692000"/>
            <a:ext cx="11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5"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39058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image" Target="../media/image29.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image" Target="../media/image29.png"/><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theme" Target="../theme/theme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99.xml"/><Relationship Id="rId7" Type="http://schemas.openxmlformats.org/officeDocument/2006/relationships/theme" Target="../theme/theme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5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58.emf"/><Relationship Id="rId5" Type="http://schemas.openxmlformats.org/officeDocument/2006/relationships/slideLayout" Target="../slideLayouts/slideLayout107.xml"/><Relationship Id="rId10" Type="http://schemas.openxmlformats.org/officeDocument/2006/relationships/theme" Target="../theme/theme6.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image" Target="../media/image29.png"/><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theme" Target="../theme/theme7.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image" Target="../media/image29.png"/><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theme" Target="../theme/theme8.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8"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a:t>Temadag om økonomi ift. ny ferielov</a:t>
            </a:r>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a:t>København, 18. december 2019</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74" r:id="rId4"/>
    <p:sldLayoutId id="2147483676" r:id="rId5"/>
    <p:sldLayoutId id="2147483651" r:id="rId6"/>
    <p:sldLayoutId id="2147483663" r:id="rId7"/>
    <p:sldLayoutId id="2147483664" r:id="rId8"/>
    <p:sldLayoutId id="2147483665" r:id="rId9"/>
    <p:sldLayoutId id="2147483666" r:id="rId10"/>
    <p:sldLayoutId id="2147483650" r:id="rId11"/>
    <p:sldLayoutId id="2147483652" r:id="rId12"/>
    <p:sldLayoutId id="2147483668" r:id="rId13"/>
    <p:sldLayoutId id="2147483657" r:id="rId14"/>
    <p:sldLayoutId id="2147483669" r:id="rId15"/>
    <p:sldLayoutId id="2147483670" r:id="rId16"/>
    <p:sldLayoutId id="2147483671" r:id="rId17"/>
    <p:sldLayoutId id="2147483654" r:id="rId18"/>
    <p:sldLayoutId id="2147483672" r:id="rId19"/>
    <p:sldLayoutId id="2147483655" r:id="rId20"/>
    <p:sldLayoutId id="2147483673" r:id="rId21"/>
  </p:sldLayoutIdLst>
  <p:hf sldNum="0" hd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userDrawn="1">
          <p15:clr>
            <a:srgbClr val="F26B43"/>
          </p15:clr>
        </p15:guide>
        <p15:guide id="2" pos="1202" userDrawn="1">
          <p15:clr>
            <a:srgbClr val="F26B43"/>
          </p15:clr>
        </p15:guide>
        <p15:guide id="3" pos="6949" userDrawn="1">
          <p15:clr>
            <a:srgbClr val="F26B43"/>
          </p15:clr>
        </p15:guide>
        <p15:guide id="4" orient="horz" pos="3584" userDrawn="1">
          <p15:clr>
            <a:srgbClr val="F26B43"/>
          </p15:clr>
        </p15:guide>
        <p15:guide id="5" orient="horz" pos="499" userDrawn="1">
          <p15:clr>
            <a:srgbClr val="F26B43"/>
          </p15:clr>
        </p15:guide>
        <p15:guide id="6" pos="498" userDrawn="1">
          <p15:clr>
            <a:srgbClr val="F26B43"/>
          </p15:clr>
        </p15:guide>
        <p15:guide id="7" pos="4013" userDrawn="1">
          <p15:clr>
            <a:srgbClr val="F26B43"/>
          </p15:clr>
        </p15:guide>
        <p15:guide id="8" pos="4137" userDrawn="1">
          <p15:clr>
            <a:srgbClr val="F26B43"/>
          </p15:clr>
        </p15:guide>
        <p15:guide id="9" pos="5965" userDrawn="1">
          <p15:clr>
            <a:srgbClr val="F26B43"/>
          </p15:clr>
        </p15:guide>
        <p15:guide id="10" orient="horz" pos="1223" userDrawn="1">
          <p15:clr>
            <a:srgbClr val="F26B43"/>
          </p15:clr>
        </p15:guide>
        <p15:guide id="11" orient="horz" pos="35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64887" y="934486"/>
            <a:ext cx="11179086" cy="628362"/>
          </a:xfrm>
          <a:prstGeom prst="rect">
            <a:avLst/>
          </a:prstGeom>
        </p:spPr>
        <p:txBody>
          <a:bodyPr vert="horz" wrap="square" lIns="0" tIns="0" rIns="0" bIns="0" rtlCol="0" anchor="t" anchorCtr="0">
            <a:noAutofit/>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Text Placeholder 2"/>
          <p:cNvSpPr>
            <a:spLocks noGrp="1"/>
          </p:cNvSpPr>
          <p:nvPr>
            <p:ph type="body" idx="1"/>
          </p:nvPr>
        </p:nvSpPr>
        <p:spPr bwMode="gray">
          <a:xfrm>
            <a:off x="664891" y="1735758"/>
            <a:ext cx="11180280" cy="4144231"/>
          </a:xfrm>
          <a:prstGeom prst="rect">
            <a:avLst/>
          </a:prstGeom>
        </p:spPr>
        <p:txBody>
          <a:bodyPr vert="horz" lIns="0" tIns="0" rIns="0" bIns="0" rtlCol="0">
            <a:noAutofit/>
          </a:bodyPr>
          <a:lstStyle/>
          <a:p>
            <a:pPr lvl="0"/>
            <a:r>
              <a:rPr lang="da-DK" dirty="0"/>
              <a:t>Edit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3" name="Freeform 12"/>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5" name="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l">
              <a:defRPr sz="1000">
                <a:noFill/>
              </a:defRPr>
            </a:lvl1pPr>
          </a:lstStyle>
          <a:p>
            <a:r>
              <a:rPr lang="da-DK"/>
              <a:t>København, 18. december 2019</a:t>
            </a:r>
            <a:endParaRPr lang="da-DK" dirty="0"/>
          </a:p>
        </p:txBody>
      </p:sp>
      <p:sp>
        <p:nvSpPr>
          <p:cNvPr id="18" name="Date Placeholder 17"/>
          <p:cNvSpPr>
            <a:spLocks noGrp="1"/>
          </p:cNvSpPr>
          <p:nvPr>
            <p:ph type="dt" sz="half" idx="2"/>
          </p:nvPr>
        </p:nvSpPr>
        <p:spPr>
          <a:xfrm>
            <a:off x="0" y="6912000"/>
            <a:ext cx="0" cy="0"/>
          </a:xfrm>
          <a:prstGeom prst="rect">
            <a:avLst/>
          </a:prstGeom>
        </p:spPr>
        <p:txBody>
          <a:bodyPr vert="horz" lIns="0" tIns="0" rIns="0" bIns="0" rtlCol="0" anchor="t" anchorCtr="0"/>
          <a:lstStyle>
            <a:lvl1pPr algn="l">
              <a:defRPr sz="1200" cap="all" baseline="0">
                <a:noFill/>
              </a:defRPr>
            </a:lvl1pPr>
          </a:lstStyle>
          <a:p>
            <a:r>
              <a:rPr lang="da-DK"/>
              <a:t>Temadag om økonomi ift. ny ferielov</a:t>
            </a:r>
            <a:endParaRPr lang="da-DK" dirty="0"/>
          </a:p>
        </p:txBody>
      </p:sp>
      <p:sp>
        <p:nvSpPr>
          <p:cNvPr id="6"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Logo">
            <a:extLst>
              <a:ext uri="{FF2B5EF4-FFF2-40B4-BE49-F238E27FC236}">
                <a16:creationId xmlns:a16="http://schemas.microsoft.com/office/drawing/2014/main" id="{892091A7-6CFD-4F1A-8D87-D05DBC199976}"/>
              </a:ext>
            </a:extLst>
          </p:cNvPr>
          <p:cNvPicPr>
            <a:picLocks noChangeAspect="1"/>
          </p:cNvPicPr>
          <p:nvPr userDrawn="1"/>
        </p:nvPicPr>
        <p:blipFill>
          <a:blip r:embed="rId3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13252698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Lst>
  <p:hf sldNum="0" hdr="0"/>
  <p:txStyles>
    <p:titleStyle>
      <a:lvl1pPr algn="l" defTabSz="1218786"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000000"/>
          </p15:clr>
        </p15:guide>
        <p15:guide id="2" pos="7407">
          <p15:clr>
            <a:srgbClr val="000000"/>
          </p15:clr>
        </p15:guide>
        <p15:guide id="3" orient="horz" pos="1155">
          <p15:clr>
            <a:srgbClr val="000000"/>
          </p15:clr>
        </p15:guide>
        <p15:guide id="4" orient="horz" pos="3676">
          <p15:clr>
            <a:srgbClr val="000000"/>
          </p15:clr>
        </p15:guide>
        <p15:guide id="5" orient="horz" pos="487">
          <p15:clr>
            <a:srgbClr val="000000"/>
          </p15:clr>
        </p15:guide>
        <p15:guide id="6" pos="3730">
          <p15:clr>
            <a:srgbClr val="000000"/>
          </p15:clr>
        </p15:guide>
        <p15:guide id="7" pos="3948">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64887" y="934486"/>
            <a:ext cx="11179086" cy="628362"/>
          </a:xfrm>
          <a:prstGeom prst="rect">
            <a:avLst/>
          </a:prstGeom>
        </p:spPr>
        <p:txBody>
          <a:bodyPr vert="horz" wrap="square" lIns="0" tIns="0" rIns="0" bIns="0" rtlCol="0" anchor="t" anchorCtr="0">
            <a:noAutofit/>
          </a:bodyPr>
          <a:lstStyle/>
          <a:p>
            <a:r>
              <a:rPr lang="da-DK"/>
              <a:t>Klik for at redigere titeltypografien i masteren</a:t>
            </a:r>
            <a:endParaRPr lang="da-DK" dirty="0"/>
          </a:p>
        </p:txBody>
      </p:sp>
      <p:sp>
        <p:nvSpPr>
          <p:cNvPr id="3" name="Text Placeholder 2"/>
          <p:cNvSpPr>
            <a:spLocks noGrp="1"/>
          </p:cNvSpPr>
          <p:nvPr>
            <p:ph type="body" idx="1"/>
          </p:nvPr>
        </p:nvSpPr>
        <p:spPr bwMode="gray">
          <a:xfrm>
            <a:off x="664891" y="1735758"/>
            <a:ext cx="11180280" cy="4144231"/>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3" name="Freeform 12"/>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5" name="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l">
              <a:defRPr sz="1000">
                <a:noFill/>
              </a:defRPr>
            </a:lvl1pPr>
          </a:lstStyle>
          <a:p>
            <a:r>
              <a:rPr lang="da-DK"/>
              <a:t>København, 18. december 2019</a:t>
            </a:r>
            <a:endParaRPr lang="da-DK" dirty="0"/>
          </a:p>
        </p:txBody>
      </p:sp>
      <p:sp>
        <p:nvSpPr>
          <p:cNvPr id="18" name="Date Placeholder 17"/>
          <p:cNvSpPr>
            <a:spLocks noGrp="1"/>
          </p:cNvSpPr>
          <p:nvPr>
            <p:ph type="dt" sz="half" idx="2"/>
          </p:nvPr>
        </p:nvSpPr>
        <p:spPr>
          <a:xfrm>
            <a:off x="0" y="6912000"/>
            <a:ext cx="0" cy="0"/>
          </a:xfrm>
          <a:prstGeom prst="rect">
            <a:avLst/>
          </a:prstGeom>
        </p:spPr>
        <p:txBody>
          <a:bodyPr vert="horz" lIns="0" tIns="0" rIns="0" bIns="0" rtlCol="0" anchor="t" anchorCtr="0"/>
          <a:lstStyle>
            <a:lvl1pPr algn="l">
              <a:defRPr sz="1200" cap="all" baseline="0">
                <a:noFill/>
              </a:defRPr>
            </a:lvl1pPr>
          </a:lstStyle>
          <a:p>
            <a:r>
              <a:rPr lang="da-DK"/>
              <a:t>Temadag om økonomi ift. ny ferielov</a:t>
            </a:r>
            <a:endParaRPr lang="da-DK" dirty="0"/>
          </a:p>
        </p:txBody>
      </p:sp>
      <p:sp>
        <p:nvSpPr>
          <p:cNvPr id="6"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Logo">
            <a:extLst>
              <a:ext uri="{FF2B5EF4-FFF2-40B4-BE49-F238E27FC236}">
                <a16:creationId xmlns:a16="http://schemas.microsoft.com/office/drawing/2014/main" id="{892091A7-6CFD-4F1A-8D87-D05DBC199976}"/>
              </a:ext>
            </a:extLst>
          </p:cNvPr>
          <p:cNvPicPr>
            <a:picLocks noChangeAspect="1"/>
          </p:cNvPicPr>
          <p:nvPr userDrawn="1"/>
        </p:nvPicPr>
        <p:blipFill>
          <a:blip r:embed="rId3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5510511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Lst>
  <p:hf sldNum="0" hdr="0"/>
  <p:txStyles>
    <p:titleStyle>
      <a:lvl1pPr algn="l" defTabSz="1218786"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000000"/>
          </p15:clr>
        </p15:guide>
        <p15:guide id="2" pos="7407">
          <p15:clr>
            <a:srgbClr val="000000"/>
          </p15:clr>
        </p15:guide>
        <p15:guide id="3" orient="horz" pos="1155">
          <p15:clr>
            <a:srgbClr val="000000"/>
          </p15:clr>
        </p15:guide>
        <p15:guide id="4" orient="horz" pos="3676">
          <p15:clr>
            <a:srgbClr val="000000"/>
          </p15:clr>
        </p15:guide>
        <p15:guide id="5" orient="horz" pos="487">
          <p15:clr>
            <a:srgbClr val="000000"/>
          </p15:clr>
        </p15:guide>
        <p15:guide id="6" pos="3730">
          <p15:clr>
            <a:srgbClr val="000000"/>
          </p15:clr>
        </p15:guide>
        <p15:guide id="7" pos="3948">
          <p15:clr>
            <a:srgbClr val="00000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a-DK"/>
              <a:t>Temadag om økonomi ift. ny ferielov</a:t>
            </a:r>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København, 18. december 2019</a:t>
            </a:r>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23D76-6713-4980-A9B8-7142F326025D}" type="slidenum">
              <a:rPr lang="da-DK" smtClean="0"/>
              <a:t>‹nr.›</a:t>
            </a:fld>
            <a:endParaRPr lang="da-DK"/>
          </a:p>
        </p:txBody>
      </p:sp>
    </p:spTree>
    <p:extLst>
      <p:ext uri="{BB962C8B-B14F-4D97-AF65-F5344CB8AC3E}">
        <p14:creationId xmlns:p14="http://schemas.microsoft.com/office/powerpoint/2010/main" val="23495227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Billed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000" y="6120001"/>
            <a:ext cx="642059" cy="469353"/>
          </a:xfrm>
          <a:prstGeom prst="rect">
            <a:avLst/>
          </a:prstGeom>
        </p:spPr>
      </p:pic>
      <p:sp>
        <p:nvSpPr>
          <p:cNvPr id="13" name="Footer Placeholder 3"/>
          <p:cNvSpPr>
            <a:spLocks noGrp="1"/>
          </p:cNvSpPr>
          <p:nvPr>
            <p:ph type="ftr" sz="quarter" idx="3"/>
          </p:nvPr>
        </p:nvSpPr>
        <p:spPr>
          <a:xfrm>
            <a:off x="7073901" y="6508800"/>
            <a:ext cx="3886200" cy="241200"/>
          </a:xfrm>
          <a:prstGeom prst="rect">
            <a:avLst/>
          </a:prstGeom>
        </p:spPr>
        <p:txBody>
          <a:bodyPr vert="horz" lIns="91440" tIns="45720" rIns="91440" bIns="45720" rtlCol="0" anchor="ctr"/>
          <a:lstStyle>
            <a:lvl1pPr algn="r">
              <a:defRPr sz="1000">
                <a:solidFill>
                  <a:schemeClr val="bg1"/>
                </a:solidFill>
              </a:defRPr>
            </a:lvl1p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
        <p:nvSpPr>
          <p:cNvPr id="14" name="Pladsholder til diasnummer 1"/>
          <p:cNvSpPr>
            <a:spLocks noGrp="1"/>
          </p:cNvSpPr>
          <p:nvPr>
            <p:ph type="sldNum" sz="quarter" idx="4"/>
          </p:nvPr>
        </p:nvSpPr>
        <p:spPr>
          <a:xfrm>
            <a:off x="10769600" y="6505576"/>
            <a:ext cx="812800" cy="244475"/>
          </a:xfrm>
          <a:prstGeom prst="rect">
            <a:avLst/>
          </a:prstGeom>
        </p:spPr>
        <p:txBody>
          <a:bodyPr vert="horz" lIns="91440" tIns="45720" rIns="91440" bIns="45720" rtlCol="0" anchor="ctr"/>
          <a:lstStyle>
            <a:lvl1pPr algn="r">
              <a:defRPr sz="1000">
                <a:solidFill>
                  <a:schemeClr val="bg1"/>
                </a:solidFill>
                <a:latin typeface="Lucida Sans Unicode" panose="020B0602030504020204" pitchFamily="34" charset="0"/>
                <a:cs typeface="Lucida Sans Unicode" panose="020B0602030504020204" pitchFamily="34" charset="0"/>
              </a:defRPr>
            </a:lvl1pPr>
          </a:lstStyle>
          <a:p>
            <a:r>
              <a:rPr lang="da-DK"/>
              <a:t> </a:t>
            </a:r>
            <a:fld id="{9CBDB2E7-901B-4B67-86CA-877D9CCBF3B1}" type="slidenum">
              <a:rPr lang="da-DK" smtClean="0"/>
              <a:pPr/>
              <a:t>‹nr.›</a:t>
            </a:fld>
            <a:endParaRPr lang="da-DK" dirty="0"/>
          </a:p>
        </p:txBody>
      </p:sp>
    </p:spTree>
    <p:extLst>
      <p:ext uri="{BB962C8B-B14F-4D97-AF65-F5344CB8AC3E}">
        <p14:creationId xmlns:p14="http://schemas.microsoft.com/office/powerpoint/2010/main" val="16685515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D_Art_SecondLogo"/>
          <p:cNvSpPr/>
          <p:nvPr userDrawn="1"/>
        </p:nvSpPr>
        <p:spPr>
          <a:xfrm>
            <a:off x="0" y="0"/>
            <a:ext cx="11935554" cy="6946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a:solidFill>
                <a:schemeClr val="tx1"/>
              </a:solidFill>
            </a:endParaRPr>
          </a:p>
        </p:txBody>
      </p:sp>
      <p:pic>
        <p:nvPicPr>
          <p:cNvPr id="14" name="SD_Art_SecondLogo_bmkArt">
            <a:extLst>
              <a:ext uri="{FF2B5EF4-FFF2-40B4-BE49-F238E27FC236}">
                <a16:creationId xmlns:a16="http://schemas.microsoft.com/office/drawing/2014/main" id="{ABF381F3-487A-46BA-B253-3222ECE20B8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1927677" cy="694639"/>
          </a:xfrm>
          <a:prstGeom prst="rect">
            <a:avLst/>
          </a:prstGeom>
        </p:spPr>
      </p:pic>
      <p:cxnSp>
        <p:nvCxnSpPr>
          <p:cNvPr id="11" name="Bund streg 1"/>
          <p:cNvCxnSpPr/>
          <p:nvPr userDrawn="1"/>
        </p:nvCxnSpPr>
        <p:spPr>
          <a:xfrm>
            <a:off x="538233" y="6380489"/>
            <a:ext cx="11112358" cy="0"/>
          </a:xfrm>
          <a:prstGeom prst="line">
            <a:avLst/>
          </a:prstGeom>
          <a:ln w="12700">
            <a:solidFill>
              <a:srgbClr val="A2A2A2"/>
            </a:solidFill>
          </a:ln>
        </p:spPr>
        <p:style>
          <a:lnRef idx="1">
            <a:schemeClr val="accent1"/>
          </a:lnRef>
          <a:fillRef idx="0">
            <a:schemeClr val="accent1"/>
          </a:fillRef>
          <a:effectRef idx="0">
            <a:schemeClr val="accent1"/>
          </a:effectRef>
          <a:fontRef idx="minor">
            <a:schemeClr val="tx1"/>
          </a:fontRef>
        </p:style>
      </p:cxnSp>
      <p:sp>
        <p:nvSpPr>
          <p:cNvPr id="2" name="Pladsholder til titel 1"/>
          <p:cNvSpPr>
            <a:spLocks noGrp="1"/>
          </p:cNvSpPr>
          <p:nvPr>
            <p:ph type="title"/>
          </p:nvPr>
        </p:nvSpPr>
        <p:spPr>
          <a:xfrm>
            <a:off x="538233" y="945299"/>
            <a:ext cx="11112358" cy="730713"/>
          </a:xfrm>
          <a:prstGeom prst="rect">
            <a:avLst/>
          </a:prstGeom>
        </p:spPr>
        <p:txBody>
          <a:bodyPr vert="horz" lIns="0" tIns="0" rIns="0" bIns="0" rtlCol="0" anchor="ctr" anchorCtr="0">
            <a:noAutofit/>
          </a:bodyPr>
          <a:lstStyle/>
          <a:p>
            <a:r>
              <a:rPr lang="da-DK" noProof="0" dirty="0"/>
              <a:t>Klik for at redigere i master</a:t>
            </a:r>
          </a:p>
        </p:txBody>
      </p:sp>
      <p:sp>
        <p:nvSpPr>
          <p:cNvPr id="3" name="Pladsholder til tekst 2"/>
          <p:cNvSpPr>
            <a:spLocks noGrp="1"/>
          </p:cNvSpPr>
          <p:nvPr>
            <p:ph type="body" idx="1"/>
          </p:nvPr>
        </p:nvSpPr>
        <p:spPr>
          <a:xfrm>
            <a:off x="538233" y="1736323"/>
            <a:ext cx="11112358" cy="4391595"/>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diasnummer 5"/>
          <p:cNvSpPr>
            <a:spLocks noGrp="1"/>
          </p:cNvSpPr>
          <p:nvPr>
            <p:ph type="sldNum" sz="quarter" idx="4"/>
          </p:nvPr>
        </p:nvSpPr>
        <p:spPr>
          <a:xfrm>
            <a:off x="10970688" y="6391502"/>
            <a:ext cx="664395" cy="298731"/>
          </a:xfrm>
          <a:prstGeom prst="rect">
            <a:avLst/>
          </a:prstGeom>
        </p:spPr>
        <p:txBody>
          <a:bodyPr vert="horz" lIns="0" tIns="0" rIns="0" bIns="0" rtlCol="0" anchor="ctr">
            <a:noAutofit/>
          </a:bodyPr>
          <a:lstStyle>
            <a:lvl1pPr algn="r">
              <a:defRPr sz="900">
                <a:solidFill>
                  <a:schemeClr val="tx1"/>
                </a:solidFill>
              </a:defRPr>
            </a:lvl1pPr>
          </a:lstStyle>
          <a:p>
            <a:fld id="{667EC89C-17A0-4E64-A6D2-B825673CEEDF}" type="slidenum">
              <a:rPr lang="da-DK" noProof="0" smtClean="0"/>
              <a:pPr/>
              <a:t>‹nr.›</a:t>
            </a:fld>
            <a:endParaRPr lang="da-DK" noProof="0" dirty="0"/>
          </a:p>
        </p:txBody>
      </p:sp>
      <p:sp>
        <p:nvSpPr>
          <p:cNvPr id="18" name="SD_FLD_PresentationTitle"/>
          <p:cNvSpPr/>
          <p:nvPr userDrawn="1"/>
        </p:nvSpPr>
        <p:spPr>
          <a:xfrm>
            <a:off x="538235" y="6394967"/>
            <a:ext cx="4050796" cy="298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l">
              <a:lnSpc>
                <a:spcPct val="110000"/>
              </a:lnSpc>
            </a:pPr>
            <a:r>
              <a:rPr lang="da-DK" sz="900" kern="1200" noProof="0">
                <a:solidFill>
                  <a:schemeClr val="tx1"/>
                </a:solidFill>
                <a:latin typeface="+mn-lt"/>
                <a:ea typeface="+mn-ea"/>
                <a:cs typeface="+mn-cs"/>
              </a:rPr>
              <a:t>Den nye ferielov</a:t>
            </a:r>
            <a:endParaRPr lang="da-DK" sz="900" kern="1200" noProof="0" dirty="0">
              <a:solidFill>
                <a:schemeClr val="tx1"/>
              </a:solidFill>
              <a:latin typeface="+mn-lt"/>
              <a:ea typeface="+mn-ea"/>
              <a:cs typeface="+mn-cs"/>
            </a:endParaRPr>
          </a:p>
        </p:txBody>
      </p:sp>
      <p:sp>
        <p:nvSpPr>
          <p:cNvPr id="17" name="SD_FLD_DocumentDate"/>
          <p:cNvSpPr/>
          <p:nvPr userDrawn="1"/>
        </p:nvSpPr>
        <p:spPr>
          <a:xfrm>
            <a:off x="4763679" y="6391504"/>
            <a:ext cx="2664644" cy="296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algn="ctr" defTabSz="1218926" rtl="0" eaLnBrk="1" latinLnBrk="0" hangingPunct="1">
              <a:lnSpc>
                <a:spcPct val="110000"/>
              </a:lnSpc>
            </a:pPr>
            <a:endParaRPr lang="da-DK" sz="900" kern="1200" noProof="0" dirty="0">
              <a:solidFill>
                <a:schemeClr val="tx1"/>
              </a:solidFill>
              <a:latin typeface="+mn-lt"/>
              <a:ea typeface="+mn-ea"/>
              <a:cs typeface="+mn-cs"/>
            </a:endParaRPr>
          </a:p>
        </p:txBody>
      </p:sp>
    </p:spTree>
    <p:extLst>
      <p:ext uri="{BB962C8B-B14F-4D97-AF65-F5344CB8AC3E}">
        <p14:creationId xmlns:p14="http://schemas.microsoft.com/office/powerpoint/2010/main" val="141519919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hf sldNum="0" hdr="0"/>
  <p:txStyles>
    <p:titleStyle>
      <a:lvl1pPr algn="l" defTabSz="1218926" rtl="0" eaLnBrk="1" latinLnBrk="0" hangingPunct="1">
        <a:lnSpc>
          <a:spcPct val="91000"/>
        </a:lnSpc>
        <a:spcBef>
          <a:spcPct val="0"/>
        </a:spcBef>
        <a:buNone/>
        <a:defRPr sz="2999" b="1" kern="1200">
          <a:solidFill>
            <a:schemeClr val="bg2"/>
          </a:solidFill>
          <a:latin typeface="+mj-lt"/>
          <a:ea typeface="+mj-ea"/>
          <a:cs typeface="+mj-cs"/>
        </a:defRPr>
      </a:lvl1pPr>
    </p:titleStyle>
    <p:bodyStyle>
      <a:lvl1pPr marL="449910" indent="-449910" algn="l" defTabSz="1218926"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19856" indent="-269946" algn="l" defTabSz="1218926"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7798" indent="-287942" algn="l" defTabSz="1218926"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5741" indent="-287942" algn="l" defTabSz="1218926"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3683" indent="-287942" algn="l" defTabSz="1218926"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045"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9pPr>
    </p:bodyStyle>
    <p:otherStyle>
      <a:defPPr>
        <a:defRPr lang="da-DK"/>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64887" y="934486"/>
            <a:ext cx="11179086" cy="628362"/>
          </a:xfrm>
          <a:prstGeom prst="rect">
            <a:avLst/>
          </a:prstGeom>
        </p:spPr>
        <p:txBody>
          <a:bodyPr vert="horz" wrap="square" lIns="0" tIns="0" rIns="0" bIns="0" rtlCol="0" anchor="t" anchorCtr="0">
            <a:noAutofit/>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Text Placeholder 2"/>
          <p:cNvSpPr>
            <a:spLocks noGrp="1"/>
          </p:cNvSpPr>
          <p:nvPr>
            <p:ph type="body" idx="1"/>
          </p:nvPr>
        </p:nvSpPr>
        <p:spPr bwMode="gray">
          <a:xfrm>
            <a:off x="664891" y="1735758"/>
            <a:ext cx="11180280" cy="4144231"/>
          </a:xfrm>
          <a:prstGeom prst="rect">
            <a:avLst/>
          </a:prstGeom>
        </p:spPr>
        <p:txBody>
          <a:bodyPr vert="horz" lIns="0" tIns="0" rIns="0" bIns="0" rtlCol="0">
            <a:noAutofit/>
          </a:bodyPr>
          <a:lstStyle/>
          <a:p>
            <a:pPr lvl="0"/>
            <a:r>
              <a:rPr lang="da-DK" dirty="0"/>
              <a:t>Edit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8"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3" name="Freeform 12"/>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5" name="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l">
              <a:defRPr sz="1000">
                <a:noFill/>
              </a:defRPr>
            </a:lvl1pPr>
          </a:lstStyle>
          <a:p>
            <a:endParaRPr lang="da-DK" dirty="0"/>
          </a:p>
        </p:txBody>
      </p:sp>
      <p:sp>
        <p:nvSpPr>
          <p:cNvPr id="18" name="Date Placeholder 17"/>
          <p:cNvSpPr>
            <a:spLocks noGrp="1"/>
          </p:cNvSpPr>
          <p:nvPr>
            <p:ph type="dt" sz="half" idx="2"/>
          </p:nvPr>
        </p:nvSpPr>
        <p:spPr>
          <a:xfrm>
            <a:off x="0" y="6912000"/>
            <a:ext cx="0" cy="0"/>
          </a:xfrm>
          <a:prstGeom prst="rect">
            <a:avLst/>
          </a:prstGeom>
        </p:spPr>
        <p:txBody>
          <a:bodyPr vert="horz" lIns="0" tIns="0" rIns="0" bIns="0" rtlCol="0" anchor="t" anchorCtr="0"/>
          <a:lstStyle>
            <a:lvl1pPr algn="l">
              <a:defRPr sz="1200" cap="all" baseline="0">
                <a:noFill/>
              </a:defRPr>
            </a:lvl1pPr>
          </a:lstStyle>
          <a:p>
            <a:endParaRPr lang="da-DK" dirty="0"/>
          </a:p>
        </p:txBody>
      </p:sp>
      <p:sp>
        <p:nvSpPr>
          <p:cNvPr id="6"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Logo">
            <a:extLst>
              <a:ext uri="{FF2B5EF4-FFF2-40B4-BE49-F238E27FC236}">
                <a16:creationId xmlns:a16="http://schemas.microsoft.com/office/drawing/2014/main" id="{892091A7-6CFD-4F1A-8D87-D05DBC199976}"/>
              </a:ext>
            </a:extLst>
          </p:cNvPr>
          <p:cNvPicPr>
            <a:picLocks noChangeAspect="1"/>
          </p:cNvPicPr>
          <p:nvPr userDrawn="1"/>
        </p:nvPicPr>
        <p:blipFill>
          <a:blip r:embed="rId3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68977313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Lst>
  <p:hf hdr="0" ftr="0" dt="0"/>
  <p:txStyles>
    <p:titleStyle>
      <a:lvl1pPr algn="l" defTabSz="1218786"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000000"/>
          </p15:clr>
        </p15:guide>
        <p15:guide id="2" pos="7407">
          <p15:clr>
            <a:srgbClr val="000000"/>
          </p15:clr>
        </p15:guide>
        <p15:guide id="3" orient="horz" pos="1155">
          <p15:clr>
            <a:srgbClr val="000000"/>
          </p15:clr>
        </p15:guide>
        <p15:guide id="4" orient="horz" pos="3676">
          <p15:clr>
            <a:srgbClr val="000000"/>
          </p15:clr>
        </p15:guide>
        <p15:guide id="5" orient="horz" pos="487">
          <p15:clr>
            <a:srgbClr val="000000"/>
          </p15:clr>
        </p15:guide>
        <p15:guide id="6" pos="3730">
          <p15:clr>
            <a:srgbClr val="000000"/>
          </p15:clr>
        </p15:guide>
        <p15:guide id="7" pos="3948">
          <p15:clr>
            <a:srgbClr val="00000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64887" y="934486"/>
            <a:ext cx="11179086" cy="628362"/>
          </a:xfrm>
          <a:prstGeom prst="rect">
            <a:avLst/>
          </a:prstGeom>
        </p:spPr>
        <p:txBody>
          <a:bodyPr vert="horz" wrap="square" lIns="0" tIns="0" rIns="0" bIns="0" rtlCol="0" anchor="t" anchorCtr="0">
            <a:noAutofit/>
          </a:bodyPr>
          <a:lstStyle/>
          <a:p>
            <a:r>
              <a:rPr lang="da-DK"/>
              <a:t>Klik for at redigere titeltypografien i masteren</a:t>
            </a:r>
            <a:endParaRPr lang="da-DK" dirty="0"/>
          </a:p>
        </p:txBody>
      </p:sp>
      <p:sp>
        <p:nvSpPr>
          <p:cNvPr id="3" name="Text Placeholder 2"/>
          <p:cNvSpPr>
            <a:spLocks noGrp="1"/>
          </p:cNvSpPr>
          <p:nvPr>
            <p:ph type="body" idx="1"/>
          </p:nvPr>
        </p:nvSpPr>
        <p:spPr bwMode="gray">
          <a:xfrm>
            <a:off x="664891" y="1735758"/>
            <a:ext cx="11180280" cy="4144231"/>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Freeform 12"/>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13" name="Freeform 12"/>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da-DK" sz="3200" dirty="0"/>
          </a:p>
        </p:txBody>
      </p:sp>
      <p:sp>
        <p:nvSpPr>
          <p:cNvPr id="5" name="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l">
              <a:defRPr sz="1000">
                <a:noFill/>
              </a:defRPr>
            </a:lvl1pPr>
          </a:lstStyle>
          <a:p>
            <a:endParaRPr lang="da-DK" dirty="0"/>
          </a:p>
        </p:txBody>
      </p:sp>
      <p:sp>
        <p:nvSpPr>
          <p:cNvPr id="18" name="Date Placeholder 17"/>
          <p:cNvSpPr>
            <a:spLocks noGrp="1"/>
          </p:cNvSpPr>
          <p:nvPr>
            <p:ph type="dt" sz="half" idx="2"/>
          </p:nvPr>
        </p:nvSpPr>
        <p:spPr>
          <a:xfrm>
            <a:off x="0" y="6912000"/>
            <a:ext cx="0" cy="0"/>
          </a:xfrm>
          <a:prstGeom prst="rect">
            <a:avLst/>
          </a:prstGeom>
        </p:spPr>
        <p:txBody>
          <a:bodyPr vert="horz" lIns="0" tIns="0" rIns="0" bIns="0" rtlCol="0" anchor="t" anchorCtr="0"/>
          <a:lstStyle>
            <a:lvl1pPr algn="l">
              <a:defRPr sz="1200" cap="all" baseline="0">
                <a:noFill/>
              </a:defRPr>
            </a:lvl1pPr>
          </a:lstStyle>
          <a:p>
            <a:endParaRPr lang="da-DK" dirty="0"/>
          </a:p>
        </p:txBody>
      </p:sp>
      <p:sp>
        <p:nvSpPr>
          <p:cNvPr id="6" name="LAN_Page" descr="{&quot;templafy&quot;:{&quot;type&quot;:&quot;text&quot;,&quot;binding&quot;:&quot;Translations.Page&quot;}}" title="Page"/>
          <p:cNvSpPr txBox="1"/>
          <p:nvPr userDrawn="1"/>
        </p:nvSpPr>
        <p:spPr>
          <a:xfrm>
            <a:off x="1037617" y="6494680"/>
            <a:ext cx="288000" cy="216022"/>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Logo">
            <a:extLst>
              <a:ext uri="{FF2B5EF4-FFF2-40B4-BE49-F238E27FC236}">
                <a16:creationId xmlns:a16="http://schemas.microsoft.com/office/drawing/2014/main" id="{892091A7-6CFD-4F1A-8D87-D05DBC199976}"/>
              </a:ext>
            </a:extLst>
          </p:cNvPr>
          <p:cNvPicPr>
            <a:picLocks noChangeAspect="1"/>
          </p:cNvPicPr>
          <p:nvPr userDrawn="1"/>
        </p:nvPicPr>
        <p:blipFill>
          <a:blip r:embed="rId33"/>
          <a:stretch>
            <a:fillRect/>
          </a:stretch>
        </p:blipFill>
        <p:spPr>
          <a:xfrm>
            <a:off x="11040022" y="6237041"/>
            <a:ext cx="805149" cy="335479"/>
          </a:xfrm>
          <a:prstGeom prst="rect">
            <a:avLst/>
          </a:prstGeom>
        </p:spPr>
      </p:pic>
    </p:spTree>
    <p:extLst>
      <p:ext uri="{BB962C8B-B14F-4D97-AF65-F5344CB8AC3E}">
        <p14:creationId xmlns:p14="http://schemas.microsoft.com/office/powerpoint/2010/main" val="198825878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Lst>
  <p:hf hdr="0" ftr="0" dt="0"/>
  <p:txStyles>
    <p:titleStyle>
      <a:lvl1pPr algn="l" defTabSz="1218786"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000000"/>
          </p15:clr>
        </p15:guide>
        <p15:guide id="2" pos="7407">
          <p15:clr>
            <a:srgbClr val="000000"/>
          </p15:clr>
        </p15:guide>
        <p15:guide id="3" orient="horz" pos="1155">
          <p15:clr>
            <a:srgbClr val="000000"/>
          </p15:clr>
        </p15:guide>
        <p15:guide id="4" orient="horz" pos="3676">
          <p15:clr>
            <a:srgbClr val="000000"/>
          </p15:clr>
        </p15:guide>
        <p15:guide id="5" orient="horz" pos="487">
          <p15:clr>
            <a:srgbClr val="000000"/>
          </p15:clr>
        </p15:guide>
        <p15:guide id="6" pos="3730">
          <p15:clr>
            <a:srgbClr val="000000"/>
          </p15:clr>
        </p15:guide>
        <p15:guide id="7" pos="3948">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pxhere.com/da/photo/718738"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0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0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48.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48.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3" Type="http://schemas.openxmlformats.org/officeDocument/2006/relationships/hyperlink" Target="https://pxhere.com/no/photo/715603" TargetMode="External"/><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89.sv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de.m.wikipedia.org/wiki/Datei:Walmendinger_horn_im_sommer.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www.jonasginter.de/tag/sommer/" TargetMode="External"/><Relationship Id="rId2" Type="http://schemas.openxmlformats.org/officeDocument/2006/relationships/image" Target="../media/image93.jp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s://www.madridvegano.es/mad-mad-vegan-fast-food-vegana-mercado-san-ildefonso/" TargetMode="External"/><Relationship Id="rId2" Type="http://schemas.openxmlformats.org/officeDocument/2006/relationships/image" Target="../media/image94.jp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8.xml"/><Relationship Id="rId1" Type="http://schemas.openxmlformats.org/officeDocument/2006/relationships/slideLayout" Target="../slideLayouts/slideLayout102.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a:extLst>
              <a:ext uri="{FF2B5EF4-FFF2-40B4-BE49-F238E27FC236}">
                <a16:creationId xmlns:a16="http://schemas.microsoft.com/office/drawing/2014/main" id="{2644F4ED-4901-4649-91C3-2573F101C58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618" b="2618"/>
          <a:stretch>
            <a:fillRect/>
          </a:stretch>
        </p:blipFill>
        <p:spPr/>
      </p:pic>
      <p:sp>
        <p:nvSpPr>
          <p:cNvPr id="4" name="Pladsholder til dato 3"/>
          <p:cNvSpPr>
            <a:spLocks noGrp="1"/>
          </p:cNvSpPr>
          <p:nvPr>
            <p:ph type="dt" sz="half" idx="10"/>
          </p:nvPr>
        </p:nvSpPr>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p:txBody>
          <a:bodyPr/>
          <a:lstStyle/>
          <a:p>
            <a:r>
              <a:rPr lang="da-DK"/>
              <a:t>København, 18. december 2019</a:t>
            </a:r>
            <a:endParaRPr lang="en-GB" dirty="0"/>
          </a:p>
        </p:txBody>
      </p:sp>
      <p:sp>
        <p:nvSpPr>
          <p:cNvPr id="2" name="Titel 1"/>
          <p:cNvSpPr>
            <a:spLocks noGrp="1"/>
          </p:cNvSpPr>
          <p:nvPr>
            <p:ph type="ctrTitle"/>
          </p:nvPr>
        </p:nvSpPr>
        <p:spPr/>
        <p:txBody>
          <a:bodyPr/>
          <a:lstStyle/>
          <a:p>
            <a:r>
              <a:rPr lang="da-DK" dirty="0"/>
              <a:t>Temadag om økonomi </a:t>
            </a:r>
            <a:r>
              <a:rPr lang="da-DK"/>
              <a:t>ift. ny </a:t>
            </a:r>
            <a:r>
              <a:rPr lang="da-DK" dirty="0"/>
              <a:t>ferielov</a:t>
            </a:r>
          </a:p>
        </p:txBody>
      </p:sp>
      <p:sp>
        <p:nvSpPr>
          <p:cNvPr id="3" name="Undertitel 2"/>
          <p:cNvSpPr>
            <a:spLocks noGrp="1"/>
          </p:cNvSpPr>
          <p:nvPr>
            <p:ph type="subTitle" idx="1"/>
          </p:nvPr>
        </p:nvSpPr>
        <p:spPr/>
        <p:txBody>
          <a:bodyPr/>
          <a:lstStyle/>
          <a:p>
            <a:r>
              <a:rPr lang="da-DK" dirty="0"/>
              <a:t>København den 18. december 2019</a:t>
            </a:r>
          </a:p>
        </p:txBody>
      </p:sp>
      <p:sp>
        <p:nvSpPr>
          <p:cNvPr id="7" name="Pladsholder til tekst 6">
            <a:extLst>
              <a:ext uri="{FF2B5EF4-FFF2-40B4-BE49-F238E27FC236}">
                <a16:creationId xmlns:a16="http://schemas.microsoft.com/office/drawing/2014/main" id="{E1A49013-CD29-4930-9755-C90256C5AC07}"/>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02282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6DB7BD92-0477-2445-912A-05CD9019E762}"/>
              </a:ext>
            </a:extLst>
          </p:cNvPr>
          <p:cNvSpPr/>
          <p:nvPr/>
        </p:nvSpPr>
        <p:spPr>
          <a:xfrm>
            <a:off x="-2573" y="-26584"/>
            <a:ext cx="12192370" cy="6858000"/>
          </a:xfrm>
          <a:prstGeom prst="rect">
            <a:avLst/>
          </a:prstGeom>
          <a:solidFill>
            <a:srgbClr val="25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BA159C-C07C-40D4-BC8D-2CCBC2EC7606}"/>
              </a:ext>
            </a:extLst>
          </p:cNvPr>
          <p:cNvSpPr>
            <a:spLocks noGrp="1"/>
          </p:cNvSpPr>
          <p:nvPr>
            <p:ph type="title"/>
          </p:nvPr>
        </p:nvSpPr>
        <p:spPr/>
        <p:txBody>
          <a:bodyPr/>
          <a:lstStyle/>
          <a:p>
            <a:r>
              <a:rPr lang="da-DK" dirty="0">
                <a:solidFill>
                  <a:schemeClr val="bg1"/>
                </a:solidFill>
                <a:latin typeface="Avenir Roman" panose="02000503020000020003" pitchFamily="2" charset="0"/>
              </a:rPr>
              <a:t>Plan for Lønmodtagernes Feriemidler</a:t>
            </a:r>
          </a:p>
        </p:txBody>
      </p:sp>
      <p:sp>
        <p:nvSpPr>
          <p:cNvPr id="3" name="Pladsholder til indhold 2">
            <a:extLst>
              <a:ext uri="{FF2B5EF4-FFF2-40B4-BE49-F238E27FC236}">
                <a16:creationId xmlns:a16="http://schemas.microsoft.com/office/drawing/2014/main" id="{ECA43D49-CB78-445C-ADA9-DA1701615082}"/>
              </a:ext>
            </a:extLst>
          </p:cNvPr>
          <p:cNvSpPr>
            <a:spLocks noGrp="1"/>
          </p:cNvSpPr>
          <p:nvPr>
            <p:ph idx="1"/>
          </p:nvPr>
        </p:nvSpPr>
        <p:spPr>
          <a:xfrm>
            <a:off x="5936514" y="1736322"/>
            <a:ext cx="5712070" cy="4953911"/>
          </a:xfrm>
        </p:spPr>
        <p:txBody>
          <a:bodyPr/>
          <a:lstStyle/>
          <a:p>
            <a:pPr marL="230142" indent="-230142"/>
            <a:r>
              <a:rPr lang="da-DK" sz="1400" dirty="0">
                <a:solidFill>
                  <a:schemeClr val="bg1"/>
                </a:solidFill>
                <a:latin typeface="Avenir Roman" panose="02000503020000020003" pitchFamily="2" charset="0"/>
              </a:rPr>
              <a:t>Juni 2019: Første opkrævning af administrationsbidrag</a:t>
            </a:r>
            <a:br>
              <a:rPr lang="da-DK" sz="1400" dirty="0">
                <a:solidFill>
                  <a:schemeClr val="bg1"/>
                </a:solidFill>
                <a:latin typeface="Avenir Roman" panose="02000503020000020003" pitchFamily="2" charset="0"/>
              </a:rPr>
            </a:br>
            <a:r>
              <a:rPr lang="da-DK" sz="1400" dirty="0">
                <a:solidFill>
                  <a:schemeClr val="bg1"/>
                </a:solidFill>
                <a:latin typeface="Avenir Roman" panose="02000503020000020003" pitchFamily="2" charset="0"/>
              </a:rPr>
              <a:t>fra Samlet Betaling, herefter hvert kvartal.  Fastsat til 28 kr. pr fuldtidsansat i 2019 og 2020.</a:t>
            </a:r>
          </a:p>
          <a:p>
            <a:pPr marL="230142" indent="-230142"/>
            <a:r>
              <a:rPr lang="da-DK" sz="1400" dirty="0">
                <a:solidFill>
                  <a:schemeClr val="bg1"/>
                </a:solidFill>
                <a:latin typeface="Avenir Roman" panose="02000503020000020003" pitchFamily="2" charset="0"/>
              </a:rPr>
              <a:t>Sep. 2019: Overgangsårets start.</a:t>
            </a:r>
          </a:p>
          <a:p>
            <a:pPr marL="0" indent="0">
              <a:buNone/>
            </a:pPr>
            <a:endParaRPr lang="da-DK" sz="1400" dirty="0">
              <a:solidFill>
                <a:schemeClr val="bg1"/>
              </a:solidFill>
              <a:latin typeface="Avenir Roman" panose="02000503020000020003" pitchFamily="2" charset="0"/>
            </a:endParaRPr>
          </a:p>
          <a:p>
            <a:pPr marL="0" indent="0">
              <a:buNone/>
            </a:pPr>
            <a:endParaRPr lang="da-DK" sz="1400" dirty="0">
              <a:solidFill>
                <a:schemeClr val="bg1"/>
              </a:solidFill>
              <a:latin typeface="Avenir Roman" panose="02000503020000020003" pitchFamily="2" charset="0"/>
            </a:endParaRPr>
          </a:p>
          <a:p>
            <a:pPr marL="230142" indent="-230142"/>
            <a:r>
              <a:rPr lang="da-DK" sz="1400" dirty="0">
                <a:solidFill>
                  <a:schemeClr val="bg1"/>
                </a:solidFill>
                <a:latin typeface="Avenir Roman" panose="02000503020000020003" pitchFamily="2" charset="0"/>
              </a:rPr>
              <a:t>August 2020: Overgangsåret slutter.</a:t>
            </a:r>
          </a:p>
          <a:p>
            <a:pPr marL="230142" indent="-230142"/>
            <a:r>
              <a:rPr lang="da-DK" sz="1400" dirty="0">
                <a:solidFill>
                  <a:schemeClr val="bg1"/>
                </a:solidFill>
                <a:latin typeface="Avenir Roman" panose="02000503020000020003" pitchFamily="2" charset="0"/>
              </a:rPr>
              <a:t>November 2020: Arbejdsgivers kontrol af indberetning.</a:t>
            </a:r>
          </a:p>
          <a:p>
            <a:pPr marL="230142" indent="-230142"/>
            <a:r>
              <a:rPr lang="da-DK" sz="1400" dirty="0">
                <a:solidFill>
                  <a:schemeClr val="bg1"/>
                </a:solidFill>
                <a:latin typeface="Avenir Roman" panose="02000503020000020003" pitchFamily="2" charset="0"/>
              </a:rPr>
              <a:t>December 2020: Arbejdsgivers seneste indberetningsfrist.</a:t>
            </a:r>
          </a:p>
          <a:p>
            <a:pPr marL="230142" indent="-230142"/>
            <a:endParaRPr lang="da-DK" sz="1400" dirty="0">
              <a:solidFill>
                <a:schemeClr val="bg1"/>
              </a:solidFill>
              <a:latin typeface="Avenir Roman" panose="02000503020000020003" pitchFamily="2" charset="0"/>
            </a:endParaRPr>
          </a:p>
          <a:p>
            <a:pPr marL="230142" indent="-230142"/>
            <a:r>
              <a:rPr lang="da-DK" sz="1400" dirty="0">
                <a:solidFill>
                  <a:schemeClr val="bg1"/>
                </a:solidFill>
                <a:latin typeface="Avenir Roman" panose="02000503020000020003" pitchFamily="2" charset="0"/>
              </a:rPr>
              <a:t>Januar 2021: Medarbejdere præsenteres for indberetninger.</a:t>
            </a:r>
          </a:p>
          <a:p>
            <a:pPr marL="230142" indent="-230142"/>
            <a:r>
              <a:rPr lang="da-DK" sz="1400" dirty="0">
                <a:solidFill>
                  <a:schemeClr val="bg1"/>
                </a:solidFill>
                <a:latin typeface="Avenir Roman" panose="02000503020000020003" pitchFamily="2" charset="0"/>
              </a:rPr>
              <a:t>Juni 2021: Indeksering af feriemidler beregnet fra september 2020.</a:t>
            </a:r>
          </a:p>
          <a:p>
            <a:pPr marL="230142" indent="-230142"/>
            <a:r>
              <a:rPr lang="da-DK" sz="1400" dirty="0">
                <a:solidFill>
                  <a:schemeClr val="bg1"/>
                </a:solidFill>
                <a:latin typeface="Avenir Roman" panose="02000503020000020003" pitchFamily="2" charset="0"/>
              </a:rPr>
              <a:t>Juli 2021: Første opkrævning af forfaldne feriemidler.</a:t>
            </a:r>
          </a:p>
          <a:p>
            <a:pPr marL="230142" indent="-230142"/>
            <a:r>
              <a:rPr lang="da-DK" sz="1400" dirty="0">
                <a:solidFill>
                  <a:schemeClr val="bg1"/>
                </a:solidFill>
                <a:latin typeface="Avenir Roman" panose="02000503020000020003" pitchFamily="2" charset="0"/>
              </a:rPr>
              <a:t>September 2021: Betalingsfrist for forfaldne feriemidler og frist for at angive at ville beholde pengene i virksomheden. </a:t>
            </a:r>
          </a:p>
          <a:p>
            <a:pPr marL="230142" indent="-230142"/>
            <a:r>
              <a:rPr lang="da-DK" sz="1400" dirty="0">
                <a:solidFill>
                  <a:schemeClr val="bg1"/>
                </a:solidFill>
                <a:latin typeface="Avenir Roman" panose="02000503020000020003" pitchFamily="2" charset="0"/>
              </a:rPr>
              <a:t>Oktober 2021: Første udbetaling</a:t>
            </a:r>
            <a:endParaRPr lang="da-DK" sz="1200" dirty="0">
              <a:solidFill>
                <a:schemeClr val="bg1"/>
              </a:solidFill>
              <a:latin typeface="Avenir Roman" panose="02000503020000020003" pitchFamily="2" charset="0"/>
            </a:endParaRPr>
          </a:p>
        </p:txBody>
      </p:sp>
      <p:sp>
        <p:nvSpPr>
          <p:cNvPr id="8" name="Pentagon 7">
            <a:extLst>
              <a:ext uri="{FF2B5EF4-FFF2-40B4-BE49-F238E27FC236}">
                <a16:creationId xmlns:a16="http://schemas.microsoft.com/office/drawing/2014/main" id="{87C2356B-A07D-C242-AF87-10D24D9DA454}"/>
              </a:ext>
            </a:extLst>
          </p:cNvPr>
          <p:cNvSpPr/>
          <p:nvPr/>
        </p:nvSpPr>
        <p:spPr>
          <a:xfrm>
            <a:off x="6554991" y="-783828"/>
            <a:ext cx="2461830" cy="579466"/>
          </a:xfrm>
          <a:prstGeom prst="homePlate">
            <a:avLst>
              <a:gd name="adj" fmla="val 24992"/>
            </a:avLst>
          </a:prstGeom>
          <a:solidFill>
            <a:srgbClr val="A8D9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BD2D41-ECEE-EF48-9472-FF84D32AC190}"/>
              </a:ext>
            </a:extLst>
          </p:cNvPr>
          <p:cNvSpPr/>
          <p:nvPr/>
        </p:nvSpPr>
        <p:spPr>
          <a:xfrm>
            <a:off x="3213132" y="-793606"/>
            <a:ext cx="1544580" cy="579466"/>
          </a:xfrm>
          <a:prstGeom prst="rect">
            <a:avLst/>
          </a:prstGeom>
          <a:solidFill>
            <a:srgbClr val="2570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E140688-09A4-7E41-8FC9-7D5D98152DD6}"/>
              </a:ext>
            </a:extLst>
          </p:cNvPr>
          <p:cNvSpPr/>
          <p:nvPr/>
        </p:nvSpPr>
        <p:spPr>
          <a:xfrm>
            <a:off x="1624629" y="-783828"/>
            <a:ext cx="1544580" cy="579466"/>
          </a:xfrm>
          <a:prstGeom prst="rect">
            <a:avLst/>
          </a:prstGeom>
          <a:solidFill>
            <a:srgbClr val="1F5C9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1F23967-FCD7-C145-B995-5BC0E80CBC87}"/>
              </a:ext>
            </a:extLst>
          </p:cNvPr>
          <p:cNvSpPr/>
          <p:nvPr/>
        </p:nvSpPr>
        <p:spPr>
          <a:xfrm>
            <a:off x="44842" y="-776950"/>
            <a:ext cx="1544580" cy="579466"/>
          </a:xfrm>
          <a:prstGeom prst="rect">
            <a:avLst/>
          </a:prstGeom>
          <a:solidFill>
            <a:srgbClr val="1543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8282FDB-28F8-6845-994A-2B202F07FB45}"/>
              </a:ext>
            </a:extLst>
          </p:cNvPr>
          <p:cNvSpPr/>
          <p:nvPr/>
        </p:nvSpPr>
        <p:spPr>
          <a:xfrm>
            <a:off x="17970" y="-1117567"/>
            <a:ext cx="82247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#154389</a:t>
            </a:r>
          </a:p>
        </p:txBody>
      </p:sp>
      <p:sp>
        <p:nvSpPr>
          <p:cNvPr id="13" name="Rectangle 12">
            <a:extLst>
              <a:ext uri="{FF2B5EF4-FFF2-40B4-BE49-F238E27FC236}">
                <a16:creationId xmlns:a16="http://schemas.microsoft.com/office/drawing/2014/main" id="{4B2A622F-4E25-AA4A-809E-5CF784F46F5A}"/>
              </a:ext>
            </a:extLst>
          </p:cNvPr>
          <p:cNvSpPr/>
          <p:nvPr/>
        </p:nvSpPr>
        <p:spPr>
          <a:xfrm>
            <a:off x="1582731" y="-1117567"/>
            <a:ext cx="814458"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#1F5C9E</a:t>
            </a:r>
          </a:p>
        </p:txBody>
      </p:sp>
      <p:sp>
        <p:nvSpPr>
          <p:cNvPr id="14" name="Rectangle 13">
            <a:extLst>
              <a:ext uri="{FF2B5EF4-FFF2-40B4-BE49-F238E27FC236}">
                <a16:creationId xmlns:a16="http://schemas.microsoft.com/office/drawing/2014/main" id="{E9325ED3-7DB3-C647-95AA-2D8ACBF3CA0E}"/>
              </a:ext>
            </a:extLst>
          </p:cNvPr>
          <p:cNvSpPr/>
          <p:nvPr/>
        </p:nvSpPr>
        <p:spPr>
          <a:xfrm>
            <a:off x="3208392" y="-1117567"/>
            <a:ext cx="82888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#2570B0</a:t>
            </a:r>
          </a:p>
        </p:txBody>
      </p:sp>
      <p:sp>
        <p:nvSpPr>
          <p:cNvPr id="15" name="Rectangle 14">
            <a:extLst>
              <a:ext uri="{FF2B5EF4-FFF2-40B4-BE49-F238E27FC236}">
                <a16:creationId xmlns:a16="http://schemas.microsoft.com/office/drawing/2014/main" id="{4F88BD6A-F573-4A4F-ABD5-6A267C021AAA}"/>
              </a:ext>
            </a:extLst>
          </p:cNvPr>
          <p:cNvSpPr/>
          <p:nvPr/>
        </p:nvSpPr>
        <p:spPr>
          <a:xfrm>
            <a:off x="4843831" y="-1117567"/>
            <a:ext cx="824074"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#2E87C3</a:t>
            </a:r>
          </a:p>
        </p:txBody>
      </p:sp>
      <p:sp>
        <p:nvSpPr>
          <p:cNvPr id="16" name="Rectangle 15">
            <a:extLst>
              <a:ext uri="{FF2B5EF4-FFF2-40B4-BE49-F238E27FC236}">
                <a16:creationId xmlns:a16="http://schemas.microsoft.com/office/drawing/2014/main" id="{CE27A028-99AE-8243-8939-696A4BE68FD2}"/>
              </a:ext>
            </a:extLst>
          </p:cNvPr>
          <p:cNvSpPr/>
          <p:nvPr/>
        </p:nvSpPr>
        <p:spPr>
          <a:xfrm>
            <a:off x="6554991" y="-1117567"/>
            <a:ext cx="851318"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#A8D9E5</a:t>
            </a:r>
          </a:p>
        </p:txBody>
      </p:sp>
      <p:sp>
        <p:nvSpPr>
          <p:cNvPr id="17" name="Rectangle 16">
            <a:extLst>
              <a:ext uri="{FF2B5EF4-FFF2-40B4-BE49-F238E27FC236}">
                <a16:creationId xmlns:a16="http://schemas.microsoft.com/office/drawing/2014/main" id="{6645A603-DA85-EB45-BFF1-E0274605E5AA}"/>
              </a:ext>
            </a:extLst>
          </p:cNvPr>
          <p:cNvSpPr/>
          <p:nvPr/>
        </p:nvSpPr>
        <p:spPr>
          <a:xfrm>
            <a:off x="4801634" y="-783828"/>
            <a:ext cx="1544580" cy="579466"/>
          </a:xfrm>
          <a:prstGeom prst="rect">
            <a:avLst/>
          </a:prstGeom>
          <a:solidFill>
            <a:srgbClr val="2E87C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0410A70-A843-B54B-A086-DD4F7C6FCCC1}"/>
              </a:ext>
            </a:extLst>
          </p:cNvPr>
          <p:cNvSpPr/>
          <p:nvPr/>
        </p:nvSpPr>
        <p:spPr>
          <a:xfrm>
            <a:off x="9119636" y="-776950"/>
            <a:ext cx="1544580" cy="579466"/>
          </a:xfrm>
          <a:prstGeom prst="rect">
            <a:avLst/>
          </a:prstGeom>
          <a:solidFill>
            <a:srgbClr val="25A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17E7DE7-CF04-C149-BD26-C6B9FDC23078}"/>
              </a:ext>
            </a:extLst>
          </p:cNvPr>
          <p:cNvSpPr/>
          <p:nvPr/>
        </p:nvSpPr>
        <p:spPr>
          <a:xfrm>
            <a:off x="9119636" y="-1117567"/>
            <a:ext cx="82247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#25AFE5</a:t>
            </a:r>
          </a:p>
        </p:txBody>
      </p:sp>
      <p:sp>
        <p:nvSpPr>
          <p:cNvPr id="29" name="Rectangle 28">
            <a:extLst>
              <a:ext uri="{FF2B5EF4-FFF2-40B4-BE49-F238E27FC236}">
                <a16:creationId xmlns:a16="http://schemas.microsoft.com/office/drawing/2014/main" id="{225ABED2-C3EB-0947-87C9-57EFD27A7C0B}"/>
              </a:ext>
            </a:extLst>
          </p:cNvPr>
          <p:cNvSpPr/>
          <p:nvPr/>
        </p:nvSpPr>
        <p:spPr>
          <a:xfrm>
            <a:off x="540241" y="2485872"/>
            <a:ext cx="4835844" cy="306085"/>
          </a:xfrm>
          <a:prstGeom prst="rect">
            <a:avLst/>
          </a:prstGeom>
          <a:solidFill>
            <a:srgbClr val="1E43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30" name="Rectangle 29">
            <a:extLst>
              <a:ext uri="{FF2B5EF4-FFF2-40B4-BE49-F238E27FC236}">
                <a16:creationId xmlns:a16="http://schemas.microsoft.com/office/drawing/2014/main" id="{2C126655-BDBF-4C49-BBCA-5F166CD3238A}"/>
              </a:ext>
            </a:extLst>
          </p:cNvPr>
          <p:cNvSpPr/>
          <p:nvPr/>
        </p:nvSpPr>
        <p:spPr>
          <a:xfrm>
            <a:off x="560711" y="2168617"/>
            <a:ext cx="368606" cy="27693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2019</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grpSp>
        <p:nvGrpSpPr>
          <p:cNvPr id="45" name="Group 44">
            <a:extLst>
              <a:ext uri="{FF2B5EF4-FFF2-40B4-BE49-F238E27FC236}">
                <a16:creationId xmlns:a16="http://schemas.microsoft.com/office/drawing/2014/main" id="{68314AE8-2340-3843-8678-E20B71D00475}"/>
              </a:ext>
            </a:extLst>
          </p:cNvPr>
          <p:cNvGrpSpPr/>
          <p:nvPr/>
        </p:nvGrpSpPr>
        <p:grpSpPr>
          <a:xfrm>
            <a:off x="540241" y="2485872"/>
            <a:ext cx="4835844" cy="306085"/>
            <a:chOff x="538161" y="3578821"/>
            <a:chExt cx="4836963" cy="1152128"/>
          </a:xfrm>
        </p:grpSpPr>
        <p:cxnSp>
          <p:nvCxnSpPr>
            <p:cNvPr id="32" name="Straight Connector 31">
              <a:extLst>
                <a:ext uri="{FF2B5EF4-FFF2-40B4-BE49-F238E27FC236}">
                  <a16:creationId xmlns:a16="http://schemas.microsoft.com/office/drawing/2014/main" id="{6F6926DE-0146-AF4D-8F04-A37731AD2200}"/>
                </a:ext>
              </a:extLst>
            </p:cNvPr>
            <p:cNvCxnSpPr/>
            <p:nvPr/>
          </p:nvCxnSpPr>
          <p:spPr>
            <a:xfrm>
              <a:off x="5381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AA5927-F32E-3D47-BD58-81A2CBB1E151}"/>
                </a:ext>
              </a:extLst>
            </p:cNvPr>
            <p:cNvCxnSpPr/>
            <p:nvPr/>
          </p:nvCxnSpPr>
          <p:spPr>
            <a:xfrm>
              <a:off x="9412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A6D0A8-135E-3A45-8B2B-E4087064316D}"/>
                </a:ext>
              </a:extLst>
            </p:cNvPr>
            <p:cNvCxnSpPr/>
            <p:nvPr/>
          </p:nvCxnSpPr>
          <p:spPr>
            <a:xfrm>
              <a:off x="13443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31BC27-7C0D-0E4C-B3F9-25B56674B5B6}"/>
                </a:ext>
              </a:extLst>
            </p:cNvPr>
            <p:cNvCxnSpPr/>
            <p:nvPr/>
          </p:nvCxnSpPr>
          <p:spPr>
            <a:xfrm>
              <a:off x="17474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5651E6-9EF6-1343-B892-2D28FF50DBC2}"/>
                </a:ext>
              </a:extLst>
            </p:cNvPr>
            <p:cNvCxnSpPr/>
            <p:nvPr/>
          </p:nvCxnSpPr>
          <p:spPr>
            <a:xfrm>
              <a:off x="21504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F13A884-1E87-9D43-9162-430266DB2890}"/>
                </a:ext>
              </a:extLst>
            </p:cNvPr>
            <p:cNvCxnSpPr/>
            <p:nvPr/>
          </p:nvCxnSpPr>
          <p:spPr>
            <a:xfrm>
              <a:off x="25535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6EF8B8-962E-2B44-B2A6-7D536FCCB566}"/>
                </a:ext>
              </a:extLst>
            </p:cNvPr>
            <p:cNvCxnSpPr/>
            <p:nvPr/>
          </p:nvCxnSpPr>
          <p:spPr>
            <a:xfrm>
              <a:off x="29566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A72A7D-DB2F-5542-97AD-30C1FB6AFE7D}"/>
                </a:ext>
              </a:extLst>
            </p:cNvPr>
            <p:cNvCxnSpPr/>
            <p:nvPr/>
          </p:nvCxnSpPr>
          <p:spPr>
            <a:xfrm>
              <a:off x="33597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8D0BB82-922A-1741-8E47-258D83949064}"/>
                </a:ext>
              </a:extLst>
            </p:cNvPr>
            <p:cNvCxnSpPr/>
            <p:nvPr/>
          </p:nvCxnSpPr>
          <p:spPr>
            <a:xfrm>
              <a:off x="37628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C6F14B-3305-ED4B-A5A4-19380E642524}"/>
                </a:ext>
              </a:extLst>
            </p:cNvPr>
            <p:cNvCxnSpPr/>
            <p:nvPr/>
          </p:nvCxnSpPr>
          <p:spPr>
            <a:xfrm>
              <a:off x="41658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0591EF-FAF6-A548-AD11-53B6E16C0359}"/>
                </a:ext>
              </a:extLst>
            </p:cNvPr>
            <p:cNvCxnSpPr/>
            <p:nvPr/>
          </p:nvCxnSpPr>
          <p:spPr>
            <a:xfrm>
              <a:off x="45689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34D6D97-E3F4-184A-9ED8-3A885F78EE97}"/>
                </a:ext>
              </a:extLst>
            </p:cNvPr>
            <p:cNvCxnSpPr/>
            <p:nvPr/>
          </p:nvCxnSpPr>
          <p:spPr>
            <a:xfrm>
              <a:off x="49720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1F521A1-0EF0-F84D-91D6-169CFB9ADF54}"/>
                </a:ext>
              </a:extLst>
            </p:cNvPr>
            <p:cNvCxnSpPr/>
            <p:nvPr/>
          </p:nvCxnSpPr>
          <p:spPr>
            <a:xfrm>
              <a:off x="5375124"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55D8F08-45F5-9446-92EB-0E5076B0F712}"/>
              </a:ext>
            </a:extLst>
          </p:cNvPr>
          <p:cNvGrpSpPr/>
          <p:nvPr/>
        </p:nvGrpSpPr>
        <p:grpSpPr>
          <a:xfrm>
            <a:off x="1704402" y="1655658"/>
            <a:ext cx="1044309" cy="1161420"/>
            <a:chOff x="1702591" y="1913268"/>
            <a:chExt cx="1044551" cy="1161689"/>
          </a:xfrm>
        </p:grpSpPr>
        <p:sp>
          <p:nvSpPr>
            <p:cNvPr id="27" name="Rectangle 26">
              <a:extLst>
                <a:ext uri="{FF2B5EF4-FFF2-40B4-BE49-F238E27FC236}">
                  <a16:creationId xmlns:a16="http://schemas.microsoft.com/office/drawing/2014/main" id="{E530C5F1-BE83-A74B-9C40-D3C4E1BCF78B}"/>
                </a:ext>
              </a:extLst>
            </p:cNvPr>
            <p:cNvSpPr/>
            <p:nvPr/>
          </p:nvSpPr>
          <p:spPr>
            <a:xfrm>
              <a:off x="1702591" y="1913268"/>
              <a:ext cx="51969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Juni</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28" name="Oval 27">
              <a:extLst>
                <a:ext uri="{FF2B5EF4-FFF2-40B4-BE49-F238E27FC236}">
                  <a16:creationId xmlns:a16="http://schemas.microsoft.com/office/drawing/2014/main" id="{C358697A-003E-454F-BCA9-3102C26C0527}"/>
                </a:ext>
              </a:extLst>
            </p:cNvPr>
            <p:cNvSpPr/>
            <p:nvPr/>
          </p:nvSpPr>
          <p:spPr>
            <a:xfrm>
              <a:off x="2387102" y="2714917"/>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cxnSp>
          <p:nvCxnSpPr>
            <p:cNvPr id="49" name="Straight Connector 48">
              <a:extLst>
                <a:ext uri="{FF2B5EF4-FFF2-40B4-BE49-F238E27FC236}">
                  <a16:creationId xmlns:a16="http://schemas.microsoft.com/office/drawing/2014/main" id="{B2B2CA40-D91C-A940-A3A4-0A47A6D3EF9F}"/>
                </a:ext>
              </a:extLst>
            </p:cNvPr>
            <p:cNvCxnSpPr>
              <a:cxnSpLocks/>
            </p:cNvCxnSpPr>
            <p:nvPr/>
          </p:nvCxnSpPr>
          <p:spPr>
            <a:xfrm>
              <a:off x="2189102" y="2282600"/>
              <a:ext cx="380314" cy="643138"/>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6B78141-C392-3745-86D9-1F17EC5CA140}"/>
              </a:ext>
            </a:extLst>
          </p:cNvPr>
          <p:cNvGrpSpPr/>
          <p:nvPr/>
        </p:nvGrpSpPr>
        <p:grpSpPr>
          <a:xfrm>
            <a:off x="3513853" y="1655658"/>
            <a:ext cx="1053250" cy="1161420"/>
            <a:chOff x="3512461" y="1913268"/>
            <a:chExt cx="1053494" cy="1161689"/>
          </a:xfrm>
        </p:grpSpPr>
        <p:sp>
          <p:nvSpPr>
            <p:cNvPr id="51" name="Oval 50">
              <a:extLst>
                <a:ext uri="{FF2B5EF4-FFF2-40B4-BE49-F238E27FC236}">
                  <a16:creationId xmlns:a16="http://schemas.microsoft.com/office/drawing/2014/main" id="{5CDB11E7-8250-5545-96C8-60FB3887820A}"/>
                </a:ext>
              </a:extLst>
            </p:cNvPr>
            <p:cNvSpPr/>
            <p:nvPr/>
          </p:nvSpPr>
          <p:spPr>
            <a:xfrm>
              <a:off x="3577273" y="2714917"/>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52" name="Rectangle 51">
              <a:extLst>
                <a:ext uri="{FF2B5EF4-FFF2-40B4-BE49-F238E27FC236}">
                  <a16:creationId xmlns:a16="http://schemas.microsoft.com/office/drawing/2014/main" id="{2F8B3E03-3722-D146-AA14-005D51ADCF9A}"/>
                </a:ext>
              </a:extLst>
            </p:cNvPr>
            <p:cNvSpPr/>
            <p:nvPr/>
          </p:nvSpPr>
          <p:spPr>
            <a:xfrm>
              <a:off x="3512461" y="1913268"/>
              <a:ext cx="105349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September</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cxnSp>
          <p:nvCxnSpPr>
            <p:cNvPr id="53" name="Straight Connector 52">
              <a:extLst>
                <a:ext uri="{FF2B5EF4-FFF2-40B4-BE49-F238E27FC236}">
                  <a16:creationId xmlns:a16="http://schemas.microsoft.com/office/drawing/2014/main" id="{61AA76BD-2470-3242-8FF4-86FCE59E5A78}"/>
                </a:ext>
              </a:extLst>
            </p:cNvPr>
            <p:cNvCxnSpPr>
              <a:cxnSpLocks/>
            </p:cNvCxnSpPr>
            <p:nvPr/>
          </p:nvCxnSpPr>
          <p:spPr>
            <a:xfrm flipH="1">
              <a:off x="3771808" y="2282600"/>
              <a:ext cx="1" cy="643138"/>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07F3701-0C7B-564D-BA16-696798A04B74}"/>
              </a:ext>
            </a:extLst>
          </p:cNvPr>
          <p:cNvGrpSpPr/>
          <p:nvPr/>
        </p:nvGrpSpPr>
        <p:grpSpPr>
          <a:xfrm>
            <a:off x="540241" y="3708839"/>
            <a:ext cx="4835844" cy="623341"/>
            <a:chOff x="538161" y="3966924"/>
            <a:chExt cx="4836963" cy="623485"/>
          </a:xfrm>
        </p:grpSpPr>
        <p:sp>
          <p:nvSpPr>
            <p:cNvPr id="60" name="Rectangle 59">
              <a:extLst>
                <a:ext uri="{FF2B5EF4-FFF2-40B4-BE49-F238E27FC236}">
                  <a16:creationId xmlns:a16="http://schemas.microsoft.com/office/drawing/2014/main" id="{C573F4E8-6072-DD40-A771-7FCF7E637EFB}"/>
                </a:ext>
              </a:extLst>
            </p:cNvPr>
            <p:cNvSpPr/>
            <p:nvPr/>
          </p:nvSpPr>
          <p:spPr>
            <a:xfrm>
              <a:off x="538161" y="4284253"/>
              <a:ext cx="4836963" cy="306156"/>
            </a:xfrm>
            <a:prstGeom prst="rect">
              <a:avLst/>
            </a:prstGeom>
            <a:solidFill>
              <a:srgbClr val="1E43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61" name="Rectangle 60">
              <a:extLst>
                <a:ext uri="{FF2B5EF4-FFF2-40B4-BE49-F238E27FC236}">
                  <a16:creationId xmlns:a16="http://schemas.microsoft.com/office/drawing/2014/main" id="{EAEA7FE2-CD91-9E4B-8A88-8ABA105C0710}"/>
                </a:ext>
              </a:extLst>
            </p:cNvPr>
            <p:cNvSpPr/>
            <p:nvPr/>
          </p:nvSpPr>
          <p:spPr>
            <a:xfrm>
              <a:off x="558635" y="3966924"/>
              <a:ext cx="416781"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2020</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grpSp>
          <p:nvGrpSpPr>
            <p:cNvPr id="62" name="Group 61">
              <a:extLst>
                <a:ext uri="{FF2B5EF4-FFF2-40B4-BE49-F238E27FC236}">
                  <a16:creationId xmlns:a16="http://schemas.microsoft.com/office/drawing/2014/main" id="{4EF17BA3-157E-D44A-B4CB-F1E87E88B6E2}"/>
                </a:ext>
              </a:extLst>
            </p:cNvPr>
            <p:cNvGrpSpPr/>
            <p:nvPr/>
          </p:nvGrpSpPr>
          <p:grpSpPr>
            <a:xfrm>
              <a:off x="538161" y="4284253"/>
              <a:ext cx="4836963" cy="306156"/>
              <a:chOff x="538161" y="3578821"/>
              <a:chExt cx="4836963" cy="1152128"/>
            </a:xfrm>
          </p:grpSpPr>
          <p:cxnSp>
            <p:nvCxnSpPr>
              <p:cNvPr id="63" name="Straight Connector 62">
                <a:extLst>
                  <a:ext uri="{FF2B5EF4-FFF2-40B4-BE49-F238E27FC236}">
                    <a16:creationId xmlns:a16="http://schemas.microsoft.com/office/drawing/2014/main" id="{239E09F9-1736-4F4B-990D-C01411127987}"/>
                  </a:ext>
                </a:extLst>
              </p:cNvPr>
              <p:cNvCxnSpPr/>
              <p:nvPr/>
            </p:nvCxnSpPr>
            <p:spPr>
              <a:xfrm>
                <a:off x="5381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818CBEE-7A29-A74F-968C-B2DF04C9B119}"/>
                  </a:ext>
                </a:extLst>
              </p:cNvPr>
              <p:cNvCxnSpPr/>
              <p:nvPr/>
            </p:nvCxnSpPr>
            <p:spPr>
              <a:xfrm>
                <a:off x="9412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46ED34-0E52-4E40-B52C-7AB1F92CF90A}"/>
                  </a:ext>
                </a:extLst>
              </p:cNvPr>
              <p:cNvCxnSpPr/>
              <p:nvPr/>
            </p:nvCxnSpPr>
            <p:spPr>
              <a:xfrm>
                <a:off x="13443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DB870D3-5076-494F-81A2-3C129A1B4786}"/>
                  </a:ext>
                </a:extLst>
              </p:cNvPr>
              <p:cNvCxnSpPr/>
              <p:nvPr/>
            </p:nvCxnSpPr>
            <p:spPr>
              <a:xfrm>
                <a:off x="17474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DDBAAA-0995-F548-A111-1424B456A470}"/>
                  </a:ext>
                </a:extLst>
              </p:cNvPr>
              <p:cNvCxnSpPr/>
              <p:nvPr/>
            </p:nvCxnSpPr>
            <p:spPr>
              <a:xfrm>
                <a:off x="21504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A979CBE-A2E3-C647-BC36-357A6015E479}"/>
                  </a:ext>
                </a:extLst>
              </p:cNvPr>
              <p:cNvCxnSpPr/>
              <p:nvPr/>
            </p:nvCxnSpPr>
            <p:spPr>
              <a:xfrm>
                <a:off x="25535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DFE595F-DEAF-7340-974F-613D77EA7182}"/>
                  </a:ext>
                </a:extLst>
              </p:cNvPr>
              <p:cNvCxnSpPr/>
              <p:nvPr/>
            </p:nvCxnSpPr>
            <p:spPr>
              <a:xfrm>
                <a:off x="29566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11029A-9E47-6C41-9EF0-D6236EA8859C}"/>
                  </a:ext>
                </a:extLst>
              </p:cNvPr>
              <p:cNvCxnSpPr/>
              <p:nvPr/>
            </p:nvCxnSpPr>
            <p:spPr>
              <a:xfrm>
                <a:off x="33597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A374552-CCEF-4A4D-A2E2-AB5FD393DB77}"/>
                  </a:ext>
                </a:extLst>
              </p:cNvPr>
              <p:cNvCxnSpPr/>
              <p:nvPr/>
            </p:nvCxnSpPr>
            <p:spPr>
              <a:xfrm>
                <a:off x="37628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BD91FD-A2F6-9947-AF13-9CD54DE83CA3}"/>
                  </a:ext>
                </a:extLst>
              </p:cNvPr>
              <p:cNvCxnSpPr/>
              <p:nvPr/>
            </p:nvCxnSpPr>
            <p:spPr>
              <a:xfrm>
                <a:off x="41658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ABC26D-3343-E949-8028-6BCC650009F7}"/>
                  </a:ext>
                </a:extLst>
              </p:cNvPr>
              <p:cNvCxnSpPr/>
              <p:nvPr/>
            </p:nvCxnSpPr>
            <p:spPr>
              <a:xfrm>
                <a:off x="45689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C933E16-1D6F-024E-87DB-C7EFF004F291}"/>
                  </a:ext>
                </a:extLst>
              </p:cNvPr>
              <p:cNvCxnSpPr/>
              <p:nvPr/>
            </p:nvCxnSpPr>
            <p:spPr>
              <a:xfrm>
                <a:off x="49720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D96484A-EA5D-A54A-9296-E69E85802409}"/>
                  </a:ext>
                </a:extLst>
              </p:cNvPr>
              <p:cNvCxnSpPr/>
              <p:nvPr/>
            </p:nvCxnSpPr>
            <p:spPr>
              <a:xfrm>
                <a:off x="5375124"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73FD09F0-CF92-E74B-93D2-5C8847AA1C76}"/>
              </a:ext>
            </a:extLst>
          </p:cNvPr>
          <p:cNvGrpSpPr/>
          <p:nvPr/>
        </p:nvGrpSpPr>
        <p:grpSpPr>
          <a:xfrm>
            <a:off x="2776246" y="3195880"/>
            <a:ext cx="1990162" cy="1161420"/>
            <a:chOff x="2774683" y="3453846"/>
            <a:chExt cx="1990623" cy="1161689"/>
          </a:xfrm>
        </p:grpSpPr>
        <p:sp>
          <p:nvSpPr>
            <p:cNvPr id="78" name="Oval 77">
              <a:extLst>
                <a:ext uri="{FF2B5EF4-FFF2-40B4-BE49-F238E27FC236}">
                  <a16:creationId xmlns:a16="http://schemas.microsoft.com/office/drawing/2014/main" id="{22D60943-42AB-0845-950D-7E8C8C71905D}"/>
                </a:ext>
              </a:extLst>
            </p:cNvPr>
            <p:cNvSpPr/>
            <p:nvPr/>
          </p:nvSpPr>
          <p:spPr>
            <a:xfrm>
              <a:off x="4405266" y="4255495"/>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84" name="Rectangle 83">
              <a:extLst>
                <a:ext uri="{FF2B5EF4-FFF2-40B4-BE49-F238E27FC236}">
                  <a16:creationId xmlns:a16="http://schemas.microsoft.com/office/drawing/2014/main" id="{0636E3A9-81FD-3B48-9352-DD8477FE4C8C}"/>
                </a:ext>
              </a:extLst>
            </p:cNvPr>
            <p:cNvSpPr/>
            <p:nvPr/>
          </p:nvSpPr>
          <p:spPr>
            <a:xfrm>
              <a:off x="2774683" y="3453846"/>
              <a:ext cx="98937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November</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cxnSp>
          <p:nvCxnSpPr>
            <p:cNvPr id="85" name="Straight Connector 84">
              <a:extLst>
                <a:ext uri="{FF2B5EF4-FFF2-40B4-BE49-F238E27FC236}">
                  <a16:creationId xmlns:a16="http://schemas.microsoft.com/office/drawing/2014/main" id="{70FD67CD-0FF5-BC4A-8F49-96F32E7FCC0F}"/>
                </a:ext>
              </a:extLst>
            </p:cNvPr>
            <p:cNvCxnSpPr>
              <a:cxnSpLocks/>
            </p:cNvCxnSpPr>
            <p:nvPr/>
          </p:nvCxnSpPr>
          <p:spPr>
            <a:xfrm>
              <a:off x="3292219" y="3848304"/>
              <a:ext cx="1292690" cy="607534"/>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73BF387-796D-614C-A682-A7F7C2DB90FB}"/>
              </a:ext>
            </a:extLst>
          </p:cNvPr>
          <p:cNvGrpSpPr/>
          <p:nvPr/>
        </p:nvGrpSpPr>
        <p:grpSpPr>
          <a:xfrm>
            <a:off x="4362927" y="3195880"/>
            <a:ext cx="1085152" cy="1161420"/>
            <a:chOff x="4361731" y="3453846"/>
            <a:chExt cx="1085403" cy="1161689"/>
          </a:xfrm>
        </p:grpSpPr>
        <p:sp>
          <p:nvSpPr>
            <p:cNvPr id="82" name="Oval 81">
              <a:extLst>
                <a:ext uri="{FF2B5EF4-FFF2-40B4-BE49-F238E27FC236}">
                  <a16:creationId xmlns:a16="http://schemas.microsoft.com/office/drawing/2014/main" id="{5985E66F-9803-794B-A228-B8FF4A7F3B56}"/>
                </a:ext>
              </a:extLst>
            </p:cNvPr>
            <p:cNvSpPr/>
            <p:nvPr/>
          </p:nvSpPr>
          <p:spPr>
            <a:xfrm>
              <a:off x="5087094" y="4255495"/>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87" name="Rectangle 86">
              <a:extLst>
                <a:ext uri="{FF2B5EF4-FFF2-40B4-BE49-F238E27FC236}">
                  <a16:creationId xmlns:a16="http://schemas.microsoft.com/office/drawing/2014/main" id="{1AFE446B-4A3B-474B-81E4-FB58FA706E4D}"/>
                </a:ext>
              </a:extLst>
            </p:cNvPr>
            <p:cNvSpPr/>
            <p:nvPr/>
          </p:nvSpPr>
          <p:spPr>
            <a:xfrm>
              <a:off x="4361731" y="3453846"/>
              <a:ext cx="98937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December</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cxnSp>
          <p:nvCxnSpPr>
            <p:cNvPr id="88" name="Straight Connector 87">
              <a:extLst>
                <a:ext uri="{FF2B5EF4-FFF2-40B4-BE49-F238E27FC236}">
                  <a16:creationId xmlns:a16="http://schemas.microsoft.com/office/drawing/2014/main" id="{F8AB37A8-6707-7444-B672-8ACE63FACBDE}"/>
                </a:ext>
              </a:extLst>
            </p:cNvPr>
            <p:cNvCxnSpPr>
              <a:cxnSpLocks/>
            </p:cNvCxnSpPr>
            <p:nvPr/>
          </p:nvCxnSpPr>
          <p:spPr>
            <a:xfrm>
              <a:off x="4816118" y="3823178"/>
              <a:ext cx="428159" cy="553552"/>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E1D54B3-EB02-3542-B321-561ACC7B961F}"/>
              </a:ext>
            </a:extLst>
          </p:cNvPr>
          <p:cNvGrpSpPr/>
          <p:nvPr/>
        </p:nvGrpSpPr>
        <p:grpSpPr>
          <a:xfrm>
            <a:off x="540241" y="5341516"/>
            <a:ext cx="4835844" cy="623341"/>
            <a:chOff x="538161" y="5599979"/>
            <a:chExt cx="4836963" cy="623485"/>
          </a:xfrm>
        </p:grpSpPr>
        <p:sp>
          <p:nvSpPr>
            <p:cNvPr id="92" name="Rectangle 91">
              <a:extLst>
                <a:ext uri="{FF2B5EF4-FFF2-40B4-BE49-F238E27FC236}">
                  <a16:creationId xmlns:a16="http://schemas.microsoft.com/office/drawing/2014/main" id="{C39230A9-BF7E-8645-B42B-9307DE476943}"/>
                </a:ext>
              </a:extLst>
            </p:cNvPr>
            <p:cNvSpPr/>
            <p:nvPr/>
          </p:nvSpPr>
          <p:spPr>
            <a:xfrm>
              <a:off x="538161" y="5917308"/>
              <a:ext cx="4836963" cy="306156"/>
            </a:xfrm>
            <a:prstGeom prst="rect">
              <a:avLst/>
            </a:prstGeom>
            <a:solidFill>
              <a:srgbClr val="1E43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93" name="Rectangle 92">
              <a:extLst>
                <a:ext uri="{FF2B5EF4-FFF2-40B4-BE49-F238E27FC236}">
                  <a16:creationId xmlns:a16="http://schemas.microsoft.com/office/drawing/2014/main" id="{EAD1EAE8-F77E-314D-8D6E-D6F03D872CF0}"/>
                </a:ext>
              </a:extLst>
            </p:cNvPr>
            <p:cNvSpPr/>
            <p:nvPr/>
          </p:nvSpPr>
          <p:spPr>
            <a:xfrm>
              <a:off x="558635" y="5599979"/>
              <a:ext cx="363882"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2021</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grpSp>
          <p:nvGrpSpPr>
            <p:cNvPr id="94" name="Group 93">
              <a:extLst>
                <a:ext uri="{FF2B5EF4-FFF2-40B4-BE49-F238E27FC236}">
                  <a16:creationId xmlns:a16="http://schemas.microsoft.com/office/drawing/2014/main" id="{7DBB7D8D-FEB9-C445-9E6E-05FD2B1524A0}"/>
                </a:ext>
              </a:extLst>
            </p:cNvPr>
            <p:cNvGrpSpPr/>
            <p:nvPr/>
          </p:nvGrpSpPr>
          <p:grpSpPr>
            <a:xfrm>
              <a:off x="538161" y="5913676"/>
              <a:ext cx="4836963" cy="309788"/>
              <a:chOff x="538161" y="3578821"/>
              <a:chExt cx="4836963" cy="1152128"/>
            </a:xfrm>
          </p:grpSpPr>
          <p:cxnSp>
            <p:nvCxnSpPr>
              <p:cNvPr id="95" name="Straight Connector 94">
                <a:extLst>
                  <a:ext uri="{FF2B5EF4-FFF2-40B4-BE49-F238E27FC236}">
                    <a16:creationId xmlns:a16="http://schemas.microsoft.com/office/drawing/2014/main" id="{3845817F-7C4F-CF47-88A4-0C3D266080CB}"/>
                  </a:ext>
                </a:extLst>
              </p:cNvPr>
              <p:cNvCxnSpPr/>
              <p:nvPr/>
            </p:nvCxnSpPr>
            <p:spPr>
              <a:xfrm>
                <a:off x="5381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2D22D5D-E064-D043-8762-E9F1F4915E00}"/>
                  </a:ext>
                </a:extLst>
              </p:cNvPr>
              <p:cNvCxnSpPr/>
              <p:nvPr/>
            </p:nvCxnSpPr>
            <p:spPr>
              <a:xfrm>
                <a:off x="9412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FE9AB00-DD6E-9C40-B18F-536445473EAC}"/>
                  </a:ext>
                </a:extLst>
              </p:cNvPr>
              <p:cNvCxnSpPr/>
              <p:nvPr/>
            </p:nvCxnSpPr>
            <p:spPr>
              <a:xfrm>
                <a:off x="13443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E6E1525-89EC-2848-BD66-062CECC8B3F7}"/>
                  </a:ext>
                </a:extLst>
              </p:cNvPr>
              <p:cNvCxnSpPr/>
              <p:nvPr/>
            </p:nvCxnSpPr>
            <p:spPr>
              <a:xfrm>
                <a:off x="17474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5A8B34A-9552-6444-966D-A2A080B08916}"/>
                  </a:ext>
                </a:extLst>
              </p:cNvPr>
              <p:cNvCxnSpPr/>
              <p:nvPr/>
            </p:nvCxnSpPr>
            <p:spPr>
              <a:xfrm>
                <a:off x="21504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575F346-17ED-B340-A860-9E5FAD74C1C6}"/>
                  </a:ext>
                </a:extLst>
              </p:cNvPr>
              <p:cNvCxnSpPr/>
              <p:nvPr/>
            </p:nvCxnSpPr>
            <p:spPr>
              <a:xfrm>
                <a:off x="25535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C84549F-57EF-A747-A612-FEECD7E61BF8}"/>
                  </a:ext>
                </a:extLst>
              </p:cNvPr>
              <p:cNvCxnSpPr/>
              <p:nvPr/>
            </p:nvCxnSpPr>
            <p:spPr>
              <a:xfrm>
                <a:off x="29566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8562258-47D7-F446-87B6-8AA912DE5A8D}"/>
                  </a:ext>
                </a:extLst>
              </p:cNvPr>
              <p:cNvCxnSpPr/>
              <p:nvPr/>
            </p:nvCxnSpPr>
            <p:spPr>
              <a:xfrm>
                <a:off x="335972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DF82D02-65BA-C140-BB91-C0B5282B8A23}"/>
                  </a:ext>
                </a:extLst>
              </p:cNvPr>
              <p:cNvCxnSpPr/>
              <p:nvPr/>
            </p:nvCxnSpPr>
            <p:spPr>
              <a:xfrm>
                <a:off x="376280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252836A-6EC9-A64D-9959-E12BEBC6F5BF}"/>
                  </a:ext>
                </a:extLst>
              </p:cNvPr>
              <p:cNvCxnSpPr/>
              <p:nvPr/>
            </p:nvCxnSpPr>
            <p:spPr>
              <a:xfrm>
                <a:off x="416588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991F070-E8E4-1F49-8A11-2852670E7CD4}"/>
                  </a:ext>
                </a:extLst>
              </p:cNvPr>
              <p:cNvCxnSpPr/>
              <p:nvPr/>
            </p:nvCxnSpPr>
            <p:spPr>
              <a:xfrm>
                <a:off x="456896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84C036D-4F8C-1646-9DFE-AC8558B1B824}"/>
                  </a:ext>
                </a:extLst>
              </p:cNvPr>
              <p:cNvCxnSpPr/>
              <p:nvPr/>
            </p:nvCxnSpPr>
            <p:spPr>
              <a:xfrm>
                <a:off x="4972041"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A64CB7F-28C3-B44D-9EDA-32ACF5AAF69F}"/>
                  </a:ext>
                </a:extLst>
              </p:cNvPr>
              <p:cNvCxnSpPr/>
              <p:nvPr/>
            </p:nvCxnSpPr>
            <p:spPr>
              <a:xfrm>
                <a:off x="5375124" y="3578821"/>
                <a:ext cx="0" cy="1152128"/>
              </a:xfrm>
              <a:prstGeom prst="line">
                <a:avLst/>
              </a:prstGeom>
              <a:ln w="12700">
                <a:solidFill>
                  <a:srgbClr val="B1D8E3"/>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6399AAE4-B881-8749-9945-CA6A197D6A25}"/>
              </a:ext>
            </a:extLst>
          </p:cNvPr>
          <p:cNvGrpSpPr/>
          <p:nvPr/>
        </p:nvGrpSpPr>
        <p:grpSpPr>
          <a:xfrm>
            <a:off x="401205" y="4828557"/>
            <a:ext cx="1284927" cy="1161420"/>
            <a:chOff x="399093" y="5086901"/>
            <a:chExt cx="1285224" cy="1161689"/>
          </a:xfrm>
        </p:grpSpPr>
        <p:sp>
          <p:nvSpPr>
            <p:cNvPr id="112" name="Oval 111">
              <a:extLst>
                <a:ext uri="{FF2B5EF4-FFF2-40B4-BE49-F238E27FC236}">
                  <a16:creationId xmlns:a16="http://schemas.microsoft.com/office/drawing/2014/main" id="{8034D537-942A-C444-9F01-C61D32441F16}"/>
                </a:ext>
              </a:extLst>
            </p:cNvPr>
            <p:cNvSpPr/>
            <p:nvPr/>
          </p:nvSpPr>
          <p:spPr>
            <a:xfrm>
              <a:off x="399093" y="5888550"/>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115" name="Rectangle 114">
              <a:extLst>
                <a:ext uri="{FF2B5EF4-FFF2-40B4-BE49-F238E27FC236}">
                  <a16:creationId xmlns:a16="http://schemas.microsoft.com/office/drawing/2014/main" id="{DE3DE0EA-82F5-884C-B3A9-6C986F4FBAEB}"/>
                </a:ext>
              </a:extLst>
            </p:cNvPr>
            <p:cNvSpPr/>
            <p:nvPr/>
          </p:nvSpPr>
          <p:spPr>
            <a:xfrm>
              <a:off x="940203" y="5086901"/>
              <a:ext cx="74411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Januar</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cxnSp>
          <p:nvCxnSpPr>
            <p:cNvPr id="116" name="Straight Connector 115">
              <a:extLst>
                <a:ext uri="{FF2B5EF4-FFF2-40B4-BE49-F238E27FC236}">
                  <a16:creationId xmlns:a16="http://schemas.microsoft.com/office/drawing/2014/main" id="{3D9425B4-14D0-2E4F-AB55-483D3F100ADE}"/>
                </a:ext>
              </a:extLst>
            </p:cNvPr>
            <p:cNvCxnSpPr>
              <a:cxnSpLocks/>
            </p:cNvCxnSpPr>
            <p:nvPr/>
          </p:nvCxnSpPr>
          <p:spPr>
            <a:xfrm flipH="1">
              <a:off x="607162" y="5483675"/>
              <a:ext cx="731144" cy="630171"/>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53CB833-AE09-F142-BADE-78C70FB3CE89}"/>
              </a:ext>
            </a:extLst>
          </p:cNvPr>
          <p:cNvGrpSpPr/>
          <p:nvPr/>
        </p:nvGrpSpPr>
        <p:grpSpPr>
          <a:xfrm>
            <a:off x="2568425" y="4835971"/>
            <a:ext cx="621014" cy="1154005"/>
            <a:chOff x="3170538" y="5094318"/>
            <a:chExt cx="621158" cy="1154272"/>
          </a:xfrm>
        </p:grpSpPr>
        <p:sp>
          <p:nvSpPr>
            <p:cNvPr id="119" name="Oval 118">
              <a:extLst>
                <a:ext uri="{FF2B5EF4-FFF2-40B4-BE49-F238E27FC236}">
                  <a16:creationId xmlns:a16="http://schemas.microsoft.com/office/drawing/2014/main" id="{87357DA0-EFAB-B84D-96B2-DADC5D7D8B1C}"/>
                </a:ext>
              </a:extLst>
            </p:cNvPr>
            <p:cNvSpPr/>
            <p:nvPr/>
          </p:nvSpPr>
          <p:spPr>
            <a:xfrm>
              <a:off x="3170538" y="5888550"/>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130" name="Rectangle 129">
              <a:extLst>
                <a:ext uri="{FF2B5EF4-FFF2-40B4-BE49-F238E27FC236}">
                  <a16:creationId xmlns:a16="http://schemas.microsoft.com/office/drawing/2014/main" id="{3338CF82-1DD4-1C40-8B01-9B8BDF0E41C9}"/>
                </a:ext>
              </a:extLst>
            </p:cNvPr>
            <p:cNvSpPr/>
            <p:nvPr/>
          </p:nvSpPr>
          <p:spPr>
            <a:xfrm>
              <a:off x="3272002" y="5094318"/>
              <a:ext cx="51969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Juni</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cxnSp>
          <p:nvCxnSpPr>
            <p:cNvPr id="131" name="Straight Connector 130">
              <a:extLst>
                <a:ext uri="{FF2B5EF4-FFF2-40B4-BE49-F238E27FC236}">
                  <a16:creationId xmlns:a16="http://schemas.microsoft.com/office/drawing/2014/main" id="{8D2FF69B-CBB4-3348-B983-0624B2FCBE34}"/>
                </a:ext>
              </a:extLst>
            </p:cNvPr>
            <p:cNvCxnSpPr>
              <a:cxnSpLocks/>
            </p:cNvCxnSpPr>
            <p:nvPr/>
          </p:nvCxnSpPr>
          <p:spPr>
            <a:xfrm flipH="1">
              <a:off x="3319681" y="5490640"/>
              <a:ext cx="208325" cy="570187"/>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06F3914-B8BC-3E4C-BED6-43A8BAFFF252}"/>
              </a:ext>
            </a:extLst>
          </p:cNvPr>
          <p:cNvGrpSpPr/>
          <p:nvPr/>
        </p:nvGrpSpPr>
        <p:grpSpPr>
          <a:xfrm>
            <a:off x="3648295" y="4828557"/>
            <a:ext cx="1406643" cy="1161420"/>
            <a:chOff x="3646934" y="5086901"/>
            <a:chExt cx="1406969" cy="1161689"/>
          </a:xfrm>
        </p:grpSpPr>
        <p:sp>
          <p:nvSpPr>
            <p:cNvPr id="120" name="Oval 119">
              <a:extLst>
                <a:ext uri="{FF2B5EF4-FFF2-40B4-BE49-F238E27FC236}">
                  <a16:creationId xmlns:a16="http://schemas.microsoft.com/office/drawing/2014/main" id="{006F56B5-8649-6041-9F4C-9B292DE060B4}"/>
                </a:ext>
              </a:extLst>
            </p:cNvPr>
            <p:cNvSpPr/>
            <p:nvPr/>
          </p:nvSpPr>
          <p:spPr>
            <a:xfrm>
              <a:off x="3790950" y="5888550"/>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132" name="Rectangle 131">
              <a:extLst>
                <a:ext uri="{FF2B5EF4-FFF2-40B4-BE49-F238E27FC236}">
                  <a16:creationId xmlns:a16="http://schemas.microsoft.com/office/drawing/2014/main" id="{C507F6F3-65CC-F14B-85F7-1B5BF84B7753}"/>
                </a:ext>
              </a:extLst>
            </p:cNvPr>
            <p:cNvSpPr/>
            <p:nvPr/>
          </p:nvSpPr>
          <p:spPr>
            <a:xfrm>
              <a:off x="3646934" y="5086901"/>
              <a:ext cx="140696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September</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cxnSp>
          <p:nvCxnSpPr>
            <p:cNvPr id="133" name="Straight Connector 132">
              <a:extLst>
                <a:ext uri="{FF2B5EF4-FFF2-40B4-BE49-F238E27FC236}">
                  <a16:creationId xmlns:a16="http://schemas.microsoft.com/office/drawing/2014/main" id="{C1C8A05B-A8D5-1B42-9B4F-2599243FAE6E}"/>
                </a:ext>
              </a:extLst>
            </p:cNvPr>
            <p:cNvCxnSpPr>
              <a:cxnSpLocks/>
            </p:cNvCxnSpPr>
            <p:nvPr/>
          </p:nvCxnSpPr>
          <p:spPr>
            <a:xfrm flipH="1">
              <a:off x="3934967" y="5456233"/>
              <a:ext cx="388393" cy="657613"/>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8C3EBB3-6F2C-F244-B02C-095D3A4581E6}"/>
              </a:ext>
            </a:extLst>
          </p:cNvPr>
          <p:cNvGrpSpPr/>
          <p:nvPr/>
        </p:nvGrpSpPr>
        <p:grpSpPr>
          <a:xfrm>
            <a:off x="1069835" y="3195880"/>
            <a:ext cx="2463144" cy="1161420"/>
            <a:chOff x="1067878" y="3453846"/>
            <a:chExt cx="2463714" cy="1161689"/>
          </a:xfrm>
        </p:grpSpPr>
        <p:sp>
          <p:nvSpPr>
            <p:cNvPr id="81" name="Oval 80">
              <a:extLst>
                <a:ext uri="{FF2B5EF4-FFF2-40B4-BE49-F238E27FC236}">
                  <a16:creationId xmlns:a16="http://schemas.microsoft.com/office/drawing/2014/main" id="{3AD27395-A96B-A64E-A768-DECFF0D961E2}"/>
                </a:ext>
              </a:extLst>
            </p:cNvPr>
            <p:cNvSpPr/>
            <p:nvPr/>
          </p:nvSpPr>
          <p:spPr>
            <a:xfrm>
              <a:off x="3171552" y="4255495"/>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79" name="Rectangle 78">
              <a:extLst>
                <a:ext uri="{FF2B5EF4-FFF2-40B4-BE49-F238E27FC236}">
                  <a16:creationId xmlns:a16="http://schemas.microsoft.com/office/drawing/2014/main" id="{995E5F4F-71F6-2A40-B13B-1A338DA951D7}"/>
                </a:ext>
              </a:extLst>
            </p:cNvPr>
            <p:cNvSpPr/>
            <p:nvPr/>
          </p:nvSpPr>
          <p:spPr>
            <a:xfrm>
              <a:off x="1067878" y="3453846"/>
              <a:ext cx="72648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August</a:t>
              </a:r>
              <a:endParaRPr kumimoji="0" lang="da-DK" sz="1800" b="1"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cxnSp>
          <p:nvCxnSpPr>
            <p:cNvPr id="80" name="Straight Connector 79">
              <a:extLst>
                <a:ext uri="{FF2B5EF4-FFF2-40B4-BE49-F238E27FC236}">
                  <a16:creationId xmlns:a16="http://schemas.microsoft.com/office/drawing/2014/main" id="{778A647D-800C-2B4B-B2FF-DF3E0A0AED8C}"/>
                </a:ext>
              </a:extLst>
            </p:cNvPr>
            <p:cNvCxnSpPr>
              <a:cxnSpLocks/>
            </p:cNvCxnSpPr>
            <p:nvPr/>
          </p:nvCxnSpPr>
          <p:spPr>
            <a:xfrm>
              <a:off x="1390820" y="3823178"/>
              <a:ext cx="1935144" cy="596897"/>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E80267AF-479A-7D44-BC45-DF299D4DC008}"/>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grpSp>
        <p:nvGrpSpPr>
          <p:cNvPr id="108" name="Group 107">
            <a:extLst>
              <a:ext uri="{FF2B5EF4-FFF2-40B4-BE49-F238E27FC236}">
                <a16:creationId xmlns:a16="http://schemas.microsoft.com/office/drawing/2014/main" id="{E06278B1-A1A0-214B-A3CA-896E53AF691E}"/>
              </a:ext>
            </a:extLst>
          </p:cNvPr>
          <p:cNvGrpSpPr/>
          <p:nvPr/>
        </p:nvGrpSpPr>
        <p:grpSpPr>
          <a:xfrm>
            <a:off x="2983966" y="4828557"/>
            <a:ext cx="767316" cy="1161420"/>
            <a:chOff x="3170538" y="5086901"/>
            <a:chExt cx="767494" cy="1161689"/>
          </a:xfrm>
        </p:grpSpPr>
        <p:sp>
          <p:nvSpPr>
            <p:cNvPr id="111" name="Oval 110">
              <a:extLst>
                <a:ext uri="{FF2B5EF4-FFF2-40B4-BE49-F238E27FC236}">
                  <a16:creationId xmlns:a16="http://schemas.microsoft.com/office/drawing/2014/main" id="{7C9E499A-D3E2-1447-B455-1264DF955714}"/>
                </a:ext>
              </a:extLst>
            </p:cNvPr>
            <p:cNvSpPr/>
            <p:nvPr/>
          </p:nvSpPr>
          <p:spPr>
            <a:xfrm>
              <a:off x="3170538" y="5888550"/>
              <a:ext cx="360040" cy="3600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113" name="Rectangle 112">
              <a:extLst>
                <a:ext uri="{FF2B5EF4-FFF2-40B4-BE49-F238E27FC236}">
                  <a16:creationId xmlns:a16="http://schemas.microsoft.com/office/drawing/2014/main" id="{E1AF6166-DC9E-0E4B-89C2-89171712D485}"/>
                </a:ext>
              </a:extLst>
            </p:cNvPr>
            <p:cNvSpPr/>
            <p:nvPr/>
          </p:nvSpPr>
          <p:spPr>
            <a:xfrm>
              <a:off x="3468032" y="5086901"/>
              <a:ext cx="47000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Juli</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cxnSp>
          <p:nvCxnSpPr>
            <p:cNvPr id="114" name="Straight Connector 113">
              <a:extLst>
                <a:ext uri="{FF2B5EF4-FFF2-40B4-BE49-F238E27FC236}">
                  <a16:creationId xmlns:a16="http://schemas.microsoft.com/office/drawing/2014/main" id="{E9712E42-1B0C-EE4E-9884-9C8DA173947B}"/>
                </a:ext>
              </a:extLst>
            </p:cNvPr>
            <p:cNvCxnSpPr>
              <a:cxnSpLocks/>
            </p:cNvCxnSpPr>
            <p:nvPr/>
          </p:nvCxnSpPr>
          <p:spPr>
            <a:xfrm flipH="1">
              <a:off x="3355825" y="5483675"/>
              <a:ext cx="259653" cy="584895"/>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grpSp>
      <p:sp>
        <p:nvSpPr>
          <p:cNvPr id="117" name="Oval 119">
            <a:extLst>
              <a:ext uri="{FF2B5EF4-FFF2-40B4-BE49-F238E27FC236}">
                <a16:creationId xmlns:a16="http://schemas.microsoft.com/office/drawing/2014/main" id="{DE73CE3B-DEFD-4751-856C-45D4ACB51A2D}"/>
              </a:ext>
            </a:extLst>
          </p:cNvPr>
          <p:cNvSpPr/>
          <p:nvPr/>
        </p:nvSpPr>
        <p:spPr>
          <a:xfrm>
            <a:off x="4224225" y="5624828"/>
            <a:ext cx="359957" cy="359957"/>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118" name="Rectangle 131">
            <a:extLst>
              <a:ext uri="{FF2B5EF4-FFF2-40B4-BE49-F238E27FC236}">
                <a16:creationId xmlns:a16="http://schemas.microsoft.com/office/drawing/2014/main" id="{7C15F697-53CF-4AF3-BC95-7C4578CBFD2E}"/>
              </a:ext>
            </a:extLst>
          </p:cNvPr>
          <p:cNvSpPr/>
          <p:nvPr/>
        </p:nvSpPr>
        <p:spPr>
          <a:xfrm>
            <a:off x="4761349" y="4810851"/>
            <a:ext cx="1406643" cy="3692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Oktober</a:t>
            </a:r>
            <a:endParaRPr kumimoji="0" lang="da-DK" sz="1800" b="1"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cxnSp>
        <p:nvCxnSpPr>
          <p:cNvPr id="121" name="Straight Connector 132">
            <a:extLst>
              <a:ext uri="{FF2B5EF4-FFF2-40B4-BE49-F238E27FC236}">
                <a16:creationId xmlns:a16="http://schemas.microsoft.com/office/drawing/2014/main" id="{19114F42-A832-4EF2-A011-7C9A05D0177E}"/>
              </a:ext>
            </a:extLst>
          </p:cNvPr>
          <p:cNvCxnSpPr>
            <a:cxnSpLocks/>
          </p:cNvCxnSpPr>
          <p:nvPr/>
        </p:nvCxnSpPr>
        <p:spPr>
          <a:xfrm flipH="1">
            <a:off x="4406451" y="5246978"/>
            <a:ext cx="738159" cy="563021"/>
          </a:xfrm>
          <a:prstGeom prst="line">
            <a:avLst/>
          </a:prstGeom>
          <a:ln w="25400">
            <a:solidFill>
              <a:srgbClr val="E46135"/>
            </a:solidFill>
          </a:ln>
        </p:spPr>
        <p:style>
          <a:lnRef idx="1">
            <a:schemeClr val="accent1"/>
          </a:lnRef>
          <a:fillRef idx="0">
            <a:schemeClr val="accent1"/>
          </a:fillRef>
          <a:effectRef idx="0">
            <a:schemeClr val="accent1"/>
          </a:effectRef>
          <a:fontRef idx="minor">
            <a:schemeClr val="tx1"/>
          </a:fontRef>
        </p:style>
      </p:cxnSp>
      <p:sp>
        <p:nvSpPr>
          <p:cNvPr id="5" name="Tekstfelt 4"/>
          <p:cNvSpPr txBox="1"/>
          <p:nvPr/>
        </p:nvSpPr>
        <p:spPr>
          <a:xfrm>
            <a:off x="-89083" y="-110948"/>
            <a:ext cx="681308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venir Roman" panose="02000503020000020003"/>
                <a:ea typeface="+mn-ea"/>
                <a:cs typeface="+mn-cs"/>
              </a:rPr>
              <a:t>Plan for Lønmodtagernes Feriemidler</a:t>
            </a:r>
          </a:p>
        </p:txBody>
      </p:sp>
    </p:spTree>
    <p:extLst>
      <p:ext uri="{BB962C8B-B14F-4D97-AF65-F5344CB8AC3E}">
        <p14:creationId xmlns:p14="http://schemas.microsoft.com/office/powerpoint/2010/main" val="38513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44FC-4695-8742-9A2E-06BBEA6EB082}"/>
              </a:ext>
            </a:extLst>
          </p:cNvPr>
          <p:cNvSpPr>
            <a:spLocks noGrp="1"/>
          </p:cNvSpPr>
          <p:nvPr>
            <p:ph type="title"/>
          </p:nvPr>
        </p:nvSpPr>
        <p:spPr/>
        <p:txBody>
          <a:bodyPr/>
          <a:lstStyle/>
          <a:p>
            <a:endParaRPr lang="da-DK">
              <a:latin typeface="Avenir Roman" panose="02000503020000020003" pitchFamily="2" charset="0"/>
            </a:endParaRPr>
          </a:p>
        </p:txBody>
      </p:sp>
      <p:sp>
        <p:nvSpPr>
          <p:cNvPr id="3" name="Content Placeholder 2">
            <a:extLst>
              <a:ext uri="{FF2B5EF4-FFF2-40B4-BE49-F238E27FC236}">
                <a16:creationId xmlns:a16="http://schemas.microsoft.com/office/drawing/2014/main" id="{D1EEF5B4-2BB3-8945-B46D-8D6DEE6A607C}"/>
              </a:ext>
            </a:extLst>
          </p:cNvPr>
          <p:cNvSpPr>
            <a:spLocks noGrp="1"/>
          </p:cNvSpPr>
          <p:nvPr>
            <p:ph idx="1"/>
          </p:nvPr>
        </p:nvSpPr>
        <p:spPr/>
        <p:txBody>
          <a:bodyPr/>
          <a:lstStyle/>
          <a:p>
            <a:endParaRPr lang="da-DK">
              <a:latin typeface="Avenir Roman" panose="02000503020000020003" pitchFamily="2" charset="0"/>
            </a:endParaRPr>
          </a:p>
        </p:txBody>
      </p:sp>
      <p:sp>
        <p:nvSpPr>
          <p:cNvPr id="5" name="Rectangle 4">
            <a:extLst>
              <a:ext uri="{FF2B5EF4-FFF2-40B4-BE49-F238E27FC236}">
                <a16:creationId xmlns:a16="http://schemas.microsoft.com/office/drawing/2014/main" id="{EAD43A1E-7D3B-D046-8D3E-31403F34AB55}"/>
              </a:ext>
            </a:extLst>
          </p:cNvPr>
          <p:cNvSpPr/>
          <p:nvPr/>
        </p:nvSpPr>
        <p:spPr>
          <a:xfrm>
            <a:off x="-23263" y="-94341"/>
            <a:ext cx="12187592" cy="6978925"/>
          </a:xfrm>
          <a:prstGeom prst="rect">
            <a:avLst/>
          </a:prstGeom>
          <a:solidFill>
            <a:srgbClr val="25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el 1">
            <a:extLst>
              <a:ext uri="{FF2B5EF4-FFF2-40B4-BE49-F238E27FC236}">
                <a16:creationId xmlns:a16="http://schemas.microsoft.com/office/drawing/2014/main" id="{91EE269C-1D46-FF48-97AE-C8495A44B9FF}"/>
              </a:ext>
            </a:extLst>
          </p:cNvPr>
          <p:cNvSpPr txBox="1">
            <a:spLocks/>
          </p:cNvSpPr>
          <p:nvPr/>
        </p:nvSpPr>
        <p:spPr>
          <a:xfrm>
            <a:off x="499601" y="945299"/>
            <a:ext cx="11108341" cy="730713"/>
          </a:xfrm>
          <a:prstGeom prst="rect">
            <a:avLst/>
          </a:prstGeom>
        </p:spPr>
        <p:txBody>
          <a:bodyPr vert="horz" lIns="0" tIns="0" rIns="0" bIns="0" rtlCol="0" anchor="ctr" anchorCtr="0">
            <a:noAutofit/>
          </a:bodyPr>
          <a:lstStyle>
            <a:lvl1pPr algn="l" defTabSz="1219170" rtl="0" eaLnBrk="1" latinLnBrk="0" hangingPunct="1">
              <a:lnSpc>
                <a:spcPct val="91000"/>
              </a:lnSpc>
              <a:spcBef>
                <a:spcPct val="0"/>
              </a:spcBef>
              <a:buNone/>
              <a:defRPr sz="3000" b="1" kern="1200">
                <a:solidFill>
                  <a:schemeClr val="bg2"/>
                </a:solidFill>
                <a:latin typeface="+mj-lt"/>
                <a:ea typeface="+mj-ea"/>
                <a:cs typeface="+mj-cs"/>
              </a:defRPr>
            </a:lvl1pPr>
          </a:lstStyle>
          <a:p>
            <a:pPr marL="0" marR="0" lvl="0" indent="0" algn="l" defTabSz="1219170" rtl="0" eaLnBrk="1" fontAlgn="auto" latinLnBrk="0" hangingPunct="1">
              <a:lnSpc>
                <a:spcPct val="91000"/>
              </a:lnSpc>
              <a:spcBef>
                <a:spcPct val="0"/>
              </a:spcBef>
              <a:spcAft>
                <a:spcPts val="0"/>
              </a:spcAft>
              <a:buClrTx/>
              <a:buSzTx/>
              <a:buFontTx/>
              <a:buNone/>
              <a:tabLst/>
              <a:defRPr/>
            </a:pPr>
            <a:r>
              <a:rPr kumimoji="0" lang="da-DK" sz="2999" b="1" i="0" u="none" strike="noStrike" kern="1200" cap="none" spc="0" normalizeH="0" baseline="0" noProof="0" dirty="0">
                <a:ln>
                  <a:noFill/>
                </a:ln>
                <a:solidFill>
                  <a:prstClr val="white"/>
                </a:solidFill>
                <a:effectLst/>
                <a:uLnTx/>
                <a:uFillTx/>
                <a:latin typeface="Avenir Roman" panose="02000503020000020003" pitchFamily="2" charset="0"/>
                <a:ea typeface="+mj-ea"/>
                <a:cs typeface="+mj-cs"/>
              </a:rPr>
              <a:t>Indberet for alle i overgangsåret</a:t>
            </a:r>
            <a:endParaRPr kumimoji="0" lang="da-DK" sz="2400" b="1" i="0" u="none" strike="noStrike" kern="1200" cap="none" spc="0" normalizeH="0" baseline="0" noProof="0" dirty="0">
              <a:ln>
                <a:noFill/>
              </a:ln>
              <a:solidFill>
                <a:prstClr val="white"/>
              </a:solidFill>
              <a:effectLst/>
              <a:uLnTx/>
              <a:uFillTx/>
              <a:latin typeface="Avenir Roman" panose="02000503020000020003" pitchFamily="2" charset="0"/>
              <a:ea typeface="+mj-ea"/>
              <a:cs typeface="+mj-cs"/>
            </a:endParaRPr>
          </a:p>
        </p:txBody>
      </p:sp>
      <p:sp>
        <p:nvSpPr>
          <p:cNvPr id="9" name="Pentagon 8">
            <a:extLst>
              <a:ext uri="{FF2B5EF4-FFF2-40B4-BE49-F238E27FC236}">
                <a16:creationId xmlns:a16="http://schemas.microsoft.com/office/drawing/2014/main" id="{5DE20011-7D56-DF47-A0A4-81C8B5EC75C9}"/>
              </a:ext>
            </a:extLst>
          </p:cNvPr>
          <p:cNvSpPr/>
          <p:nvPr/>
        </p:nvSpPr>
        <p:spPr>
          <a:xfrm>
            <a:off x="480676" y="2203972"/>
            <a:ext cx="3810380" cy="863896"/>
          </a:xfrm>
          <a:prstGeom prst="homePlate">
            <a:avLst>
              <a:gd name="adj" fmla="val 31527"/>
            </a:avLst>
          </a:prstGeom>
          <a:solidFill>
            <a:srgbClr val="2242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15950" rIns="7198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Timelønnede og fratrådte</a:t>
            </a:r>
            <a:b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b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i FerieKonto</a:t>
            </a:r>
            <a:endPar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10" name="Pentagon 9">
            <a:extLst>
              <a:ext uri="{FF2B5EF4-FFF2-40B4-BE49-F238E27FC236}">
                <a16:creationId xmlns:a16="http://schemas.microsoft.com/office/drawing/2014/main" id="{8DDB2335-9C74-DA43-AB92-A31794FED837}"/>
              </a:ext>
            </a:extLst>
          </p:cNvPr>
          <p:cNvSpPr/>
          <p:nvPr/>
        </p:nvSpPr>
        <p:spPr>
          <a:xfrm>
            <a:off x="480677" y="3464408"/>
            <a:ext cx="3810380" cy="863896"/>
          </a:xfrm>
          <a:prstGeom prst="homePlate">
            <a:avLst>
              <a:gd name="adj" fmla="val 31527"/>
            </a:avLst>
          </a:prstGeom>
          <a:solidFill>
            <a:srgbClr val="2242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15950" rIns="7198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Timelønnede og fratrådte</a:t>
            </a:r>
            <a:b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b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i Feriepengeinfo</a:t>
            </a:r>
            <a:endPar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22" name="Pentagon 21">
            <a:extLst>
              <a:ext uri="{FF2B5EF4-FFF2-40B4-BE49-F238E27FC236}">
                <a16:creationId xmlns:a16="http://schemas.microsoft.com/office/drawing/2014/main" id="{BE60669D-EF7F-A242-BD67-AC58F6C239FE}"/>
              </a:ext>
            </a:extLst>
          </p:cNvPr>
          <p:cNvSpPr/>
          <p:nvPr/>
        </p:nvSpPr>
        <p:spPr>
          <a:xfrm>
            <a:off x="480677" y="4724844"/>
            <a:ext cx="3810380" cy="863896"/>
          </a:xfrm>
          <a:prstGeom prst="homePlate">
            <a:avLst>
              <a:gd name="adj" fmla="val 31527"/>
            </a:avLst>
          </a:prstGeom>
          <a:solidFill>
            <a:srgbClr val="2242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15950" rIns="7198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Funktionærer i fortsat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ansættelse</a:t>
            </a:r>
            <a:endPar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cxnSp>
        <p:nvCxnSpPr>
          <p:cNvPr id="16" name="Straight Arrow Connector 15">
            <a:extLst>
              <a:ext uri="{FF2B5EF4-FFF2-40B4-BE49-F238E27FC236}">
                <a16:creationId xmlns:a16="http://schemas.microsoft.com/office/drawing/2014/main" id="{786CDABE-B804-134C-9549-2E46DFC37E03}"/>
              </a:ext>
            </a:extLst>
          </p:cNvPr>
          <p:cNvCxnSpPr>
            <a:cxnSpLocks/>
          </p:cNvCxnSpPr>
          <p:nvPr/>
        </p:nvCxnSpPr>
        <p:spPr>
          <a:xfrm>
            <a:off x="5545354" y="2637095"/>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192C22-3FF7-8B4E-B635-A2CF533B6B5A}"/>
              </a:ext>
            </a:extLst>
          </p:cNvPr>
          <p:cNvCxnSpPr>
            <a:cxnSpLocks/>
          </p:cNvCxnSpPr>
          <p:nvPr/>
        </p:nvCxnSpPr>
        <p:spPr>
          <a:xfrm>
            <a:off x="5545354" y="3887382"/>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6F389E3-A6D0-824D-A62A-5C878F0B6F48}"/>
              </a:ext>
            </a:extLst>
          </p:cNvPr>
          <p:cNvCxnSpPr>
            <a:cxnSpLocks/>
          </p:cNvCxnSpPr>
          <p:nvPr/>
        </p:nvCxnSpPr>
        <p:spPr>
          <a:xfrm>
            <a:off x="5545354" y="5157627"/>
            <a:ext cx="338945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Pentagon 16">
            <a:extLst>
              <a:ext uri="{FF2B5EF4-FFF2-40B4-BE49-F238E27FC236}">
                <a16:creationId xmlns:a16="http://schemas.microsoft.com/office/drawing/2014/main" id="{3362215C-2D50-FE49-AB21-61D87E58132F}"/>
              </a:ext>
            </a:extLst>
          </p:cNvPr>
          <p:cNvSpPr/>
          <p:nvPr/>
        </p:nvSpPr>
        <p:spPr>
          <a:xfrm>
            <a:off x="9090313" y="2205147"/>
            <a:ext cx="2543023" cy="3383593"/>
          </a:xfrm>
          <a:prstGeom prst="homePlat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Lønmodtagernes Feriemidler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Frist for indberetning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31. december 2020</a:t>
            </a:r>
          </a:p>
        </p:txBody>
      </p:sp>
      <p:cxnSp>
        <p:nvCxnSpPr>
          <p:cNvPr id="38" name="Straight Arrow Connector 37">
            <a:extLst>
              <a:ext uri="{FF2B5EF4-FFF2-40B4-BE49-F238E27FC236}">
                <a16:creationId xmlns:a16="http://schemas.microsoft.com/office/drawing/2014/main" id="{28574765-7A0F-0549-891D-ACC0DF1FD244}"/>
              </a:ext>
            </a:extLst>
          </p:cNvPr>
          <p:cNvCxnSpPr>
            <a:cxnSpLocks/>
          </p:cNvCxnSpPr>
          <p:nvPr/>
        </p:nvCxnSpPr>
        <p:spPr>
          <a:xfrm>
            <a:off x="8349125" y="2637095"/>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4E2C65-D7EE-7644-9B98-4965548A0B94}"/>
              </a:ext>
            </a:extLst>
          </p:cNvPr>
          <p:cNvCxnSpPr>
            <a:cxnSpLocks/>
          </p:cNvCxnSpPr>
          <p:nvPr/>
        </p:nvCxnSpPr>
        <p:spPr>
          <a:xfrm>
            <a:off x="8349125" y="3887382"/>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Pentagon 10">
            <a:extLst>
              <a:ext uri="{FF2B5EF4-FFF2-40B4-BE49-F238E27FC236}">
                <a16:creationId xmlns:a16="http://schemas.microsoft.com/office/drawing/2014/main" id="{4BC77562-9981-1D48-B8EC-C294E65B3701}"/>
              </a:ext>
            </a:extLst>
          </p:cNvPr>
          <p:cNvSpPr/>
          <p:nvPr/>
        </p:nvSpPr>
        <p:spPr>
          <a:xfrm>
            <a:off x="6239983" y="2200079"/>
            <a:ext cx="1982010" cy="863800"/>
          </a:xfrm>
          <a:prstGeom prst="homePlate">
            <a:avLst>
              <a:gd name="adj" fmla="val 31527"/>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7995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FerieKonto</a:t>
            </a:r>
            <a:endPar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p:txBody>
      </p:sp>
      <p:sp>
        <p:nvSpPr>
          <p:cNvPr id="12" name="Pentagon 11">
            <a:extLst>
              <a:ext uri="{FF2B5EF4-FFF2-40B4-BE49-F238E27FC236}">
                <a16:creationId xmlns:a16="http://schemas.microsoft.com/office/drawing/2014/main" id="{CB13AC10-9344-C44E-8425-89D132465FF2}"/>
              </a:ext>
            </a:extLst>
          </p:cNvPr>
          <p:cNvSpPr/>
          <p:nvPr/>
        </p:nvSpPr>
        <p:spPr>
          <a:xfrm>
            <a:off x="6239983" y="3464504"/>
            <a:ext cx="1982010" cy="863800"/>
          </a:xfrm>
          <a:prstGeom prst="homePlate">
            <a:avLst>
              <a:gd name="adj" fmla="val 31527"/>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7995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Feriepengeinfo</a:t>
            </a:r>
            <a:endPar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p:txBody>
      </p:sp>
      <p:grpSp>
        <p:nvGrpSpPr>
          <p:cNvPr id="13" name="Group 12">
            <a:extLst>
              <a:ext uri="{FF2B5EF4-FFF2-40B4-BE49-F238E27FC236}">
                <a16:creationId xmlns:a16="http://schemas.microsoft.com/office/drawing/2014/main" id="{F7EA196A-0550-9443-A76B-457B7601B468}"/>
              </a:ext>
            </a:extLst>
          </p:cNvPr>
          <p:cNvGrpSpPr/>
          <p:nvPr/>
        </p:nvGrpSpPr>
        <p:grpSpPr>
          <a:xfrm>
            <a:off x="7103879" y="909303"/>
            <a:ext cx="3095627" cy="3343880"/>
            <a:chOff x="7103318" y="909514"/>
            <a:chExt cx="3096344" cy="3344654"/>
          </a:xfrm>
        </p:grpSpPr>
        <p:grpSp>
          <p:nvGrpSpPr>
            <p:cNvPr id="46" name="Group 45">
              <a:extLst>
                <a:ext uri="{FF2B5EF4-FFF2-40B4-BE49-F238E27FC236}">
                  <a16:creationId xmlns:a16="http://schemas.microsoft.com/office/drawing/2014/main" id="{8438B85F-90BD-2E46-B65D-5CF3053CAD21}"/>
                </a:ext>
              </a:extLst>
            </p:cNvPr>
            <p:cNvGrpSpPr/>
            <p:nvPr/>
          </p:nvGrpSpPr>
          <p:grpSpPr>
            <a:xfrm>
              <a:off x="7103318" y="909514"/>
              <a:ext cx="3096344" cy="1296144"/>
              <a:chOff x="7103318" y="909514"/>
              <a:chExt cx="3096344" cy="1296144"/>
            </a:xfrm>
          </p:grpSpPr>
          <p:sp>
            <p:nvSpPr>
              <p:cNvPr id="42" name="TextBox 41">
                <a:extLst>
                  <a:ext uri="{FF2B5EF4-FFF2-40B4-BE49-F238E27FC236}">
                    <a16:creationId xmlns:a16="http://schemas.microsoft.com/office/drawing/2014/main" id="{3E4BC354-C83D-4C4A-8014-59A63AE09B42}"/>
                  </a:ext>
                </a:extLst>
              </p:cNvPr>
              <p:cNvSpPr txBox="1"/>
              <p:nvPr/>
            </p:nvSpPr>
            <p:spPr>
              <a:xfrm>
                <a:off x="7103318" y="909514"/>
                <a:ext cx="3096344" cy="844810"/>
              </a:xfrm>
              <a:prstGeom prst="rect">
                <a:avLst/>
              </a:prstGeom>
              <a:solidFill>
                <a:srgbClr val="E6521D"/>
              </a:solidFill>
              <a:ln w="25400">
                <a:solidFill>
                  <a:srgbClr val="E6521D"/>
                </a:solidFill>
              </a:ln>
            </p:spPr>
            <p:txBody>
              <a:bodyPr wrap="square" lIns="143967" tIns="143967" rIns="143967" bIns="14396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31. december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Automatisk overførsel</a:t>
                </a:r>
              </a:p>
            </p:txBody>
          </p:sp>
          <p:cxnSp>
            <p:nvCxnSpPr>
              <p:cNvPr id="44" name="Straight Connector 43">
                <a:extLst>
                  <a:ext uri="{FF2B5EF4-FFF2-40B4-BE49-F238E27FC236}">
                    <a16:creationId xmlns:a16="http://schemas.microsoft.com/office/drawing/2014/main" id="{B9149D78-919A-0A41-9920-6FFCEDA76988}"/>
                  </a:ext>
                </a:extLst>
              </p:cNvPr>
              <p:cNvCxnSpPr>
                <a:cxnSpLocks/>
              </p:cNvCxnSpPr>
              <p:nvPr/>
            </p:nvCxnSpPr>
            <p:spPr>
              <a:xfrm>
                <a:off x="8651490" y="1734140"/>
                <a:ext cx="0" cy="471518"/>
              </a:xfrm>
              <a:prstGeom prst="line">
                <a:avLst/>
              </a:prstGeom>
              <a:ln w="25400">
                <a:solidFill>
                  <a:srgbClr val="E6521D"/>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9AAC969-9F64-9242-B271-49EDF89969F7}"/>
                </a:ext>
              </a:extLst>
            </p:cNvPr>
            <p:cNvSpPr/>
            <p:nvPr/>
          </p:nvSpPr>
          <p:spPr>
            <a:xfrm>
              <a:off x="7607374" y="2205482"/>
              <a:ext cx="1982469" cy="2048686"/>
            </a:xfrm>
            <a:prstGeom prst="ellipse">
              <a:avLst/>
            </a:prstGeom>
            <a:noFill/>
            <a:ln w="25400">
              <a:solidFill>
                <a:srgbClr val="E65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grpSp>
      <p:sp>
        <p:nvSpPr>
          <p:cNvPr id="33" name="TextBox 32">
            <a:extLst>
              <a:ext uri="{FF2B5EF4-FFF2-40B4-BE49-F238E27FC236}">
                <a16:creationId xmlns:a16="http://schemas.microsoft.com/office/drawing/2014/main" id="{2F8B191F-6709-2544-BC39-B98713246F21}"/>
              </a:ext>
            </a:extLst>
          </p:cNvPr>
          <p:cNvSpPr txBox="1"/>
          <p:nvPr/>
        </p:nvSpPr>
        <p:spPr>
          <a:xfrm>
            <a:off x="3376900" y="5065012"/>
            <a:ext cx="558427" cy="230347"/>
          </a:xfrm>
          <a:prstGeom prst="rect">
            <a:avLst/>
          </a:prstGeom>
          <a:solidFill>
            <a:srgbClr val="E6521D"/>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NYT</a:t>
            </a:r>
            <a:endParaRPr kumimoji="0" lang="da-DK" sz="1100" b="1" i="0" u="none" strike="noStrike" kern="1200" cap="none" spc="0" normalizeH="0" baseline="0" noProof="0" dirty="0" err="1">
              <a:ln>
                <a:noFill/>
              </a:ln>
              <a:solidFill>
                <a:prstClr val="white"/>
              </a:solidFill>
              <a:effectLst/>
              <a:uLnTx/>
              <a:uFillTx/>
              <a:latin typeface="Avenir Roman" panose="02000503020000020003" pitchFamily="2" charset="0"/>
              <a:ea typeface="+mn-ea"/>
              <a:cs typeface="+mn-cs"/>
            </a:endParaRPr>
          </a:p>
        </p:txBody>
      </p:sp>
      <p:sp>
        <p:nvSpPr>
          <p:cNvPr id="25" name="TextBox 24">
            <a:extLst>
              <a:ext uri="{FF2B5EF4-FFF2-40B4-BE49-F238E27FC236}">
                <a16:creationId xmlns:a16="http://schemas.microsoft.com/office/drawing/2014/main" id="{63C715EA-D739-F24F-914C-938F0AAB2351}"/>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sp>
        <p:nvSpPr>
          <p:cNvPr id="26" name="Pentagon 16">
            <a:extLst>
              <a:ext uri="{FF2B5EF4-FFF2-40B4-BE49-F238E27FC236}">
                <a16:creationId xmlns:a16="http://schemas.microsoft.com/office/drawing/2014/main" id="{4A6FC3E1-69A1-4C45-9E49-CDF0E4D5D77D}"/>
              </a:ext>
            </a:extLst>
          </p:cNvPr>
          <p:cNvSpPr/>
          <p:nvPr/>
        </p:nvSpPr>
        <p:spPr>
          <a:xfrm>
            <a:off x="5018571" y="2200080"/>
            <a:ext cx="429508" cy="3388661"/>
          </a:xfrm>
          <a:prstGeom prst="homePlat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srgbClr val="224284"/>
                </a:solidFill>
                <a:effectLst/>
                <a:uLnTx/>
                <a:uFillTx/>
                <a:latin typeface="Avenir Roman" panose="02000503020000020003" pitchFamily="2" charset="0"/>
                <a:ea typeface="+mn-ea"/>
                <a:cs typeface="+mn-cs"/>
              </a:rPr>
              <a:t>eIndkomst</a:t>
            </a:r>
            <a:endParaRPr kumimoji="0" lang="da-DK" sz="18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p:txBody>
      </p:sp>
      <p:cxnSp>
        <p:nvCxnSpPr>
          <p:cNvPr id="27" name="Straight Arrow Connector 15">
            <a:extLst>
              <a:ext uri="{FF2B5EF4-FFF2-40B4-BE49-F238E27FC236}">
                <a16:creationId xmlns:a16="http://schemas.microsoft.com/office/drawing/2014/main" id="{0AE27C2C-5030-4A36-901F-E620A16DC9DA}"/>
              </a:ext>
            </a:extLst>
          </p:cNvPr>
          <p:cNvCxnSpPr>
            <a:cxnSpLocks/>
          </p:cNvCxnSpPr>
          <p:nvPr/>
        </p:nvCxnSpPr>
        <p:spPr>
          <a:xfrm>
            <a:off x="4358990" y="2637095"/>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34">
            <a:extLst>
              <a:ext uri="{FF2B5EF4-FFF2-40B4-BE49-F238E27FC236}">
                <a16:creationId xmlns:a16="http://schemas.microsoft.com/office/drawing/2014/main" id="{B0DE6998-84CD-41AF-B19F-6F765AFF850E}"/>
              </a:ext>
            </a:extLst>
          </p:cNvPr>
          <p:cNvCxnSpPr>
            <a:cxnSpLocks/>
          </p:cNvCxnSpPr>
          <p:nvPr/>
        </p:nvCxnSpPr>
        <p:spPr>
          <a:xfrm>
            <a:off x="4358990" y="3887382"/>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5">
            <a:extLst>
              <a:ext uri="{FF2B5EF4-FFF2-40B4-BE49-F238E27FC236}">
                <a16:creationId xmlns:a16="http://schemas.microsoft.com/office/drawing/2014/main" id="{E81D211D-41C4-484F-A5EB-DDF43A99DFFB}"/>
              </a:ext>
            </a:extLst>
          </p:cNvPr>
          <p:cNvCxnSpPr>
            <a:cxnSpLocks/>
          </p:cNvCxnSpPr>
          <p:nvPr/>
        </p:nvCxnSpPr>
        <p:spPr>
          <a:xfrm>
            <a:off x="4358990" y="5157627"/>
            <a:ext cx="58568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23240829-DEC6-4A09-80F5-84D18D512685}"/>
              </a:ext>
            </a:extLst>
          </p:cNvPr>
          <p:cNvSpPr txBox="1"/>
          <p:nvPr/>
        </p:nvSpPr>
        <p:spPr>
          <a:xfrm>
            <a:off x="6743922" y="5935418"/>
            <a:ext cx="8854934" cy="27693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venir Roman" panose="02000503020000020003"/>
                <a:ea typeface="+mn-ea"/>
                <a:cs typeface="+mn-cs"/>
              </a:rPr>
              <a:t>Ændringer efter fristen kræver lønmodtagers accept </a:t>
            </a:r>
          </a:p>
        </p:txBody>
      </p:sp>
      <p:sp>
        <p:nvSpPr>
          <p:cNvPr id="14" name="Pladsholder til dato 13"/>
          <p:cNvSpPr>
            <a:spLocks noGrp="1"/>
          </p:cNvSpPr>
          <p:nvPr>
            <p:ph type="dt" sz="half" idx="10"/>
          </p:nvPr>
        </p:nvSpPr>
        <p:spPr/>
        <p:txBody>
          <a:bodyPr/>
          <a:lstStyle/>
          <a:p>
            <a:r>
              <a:rPr lang="da-DK"/>
              <a:t>Temadag om økonomi ift. ny ferielov</a:t>
            </a:r>
          </a:p>
        </p:txBody>
      </p:sp>
      <p:sp>
        <p:nvSpPr>
          <p:cNvPr id="15" name="Pladsholder til sidefod 14"/>
          <p:cNvSpPr>
            <a:spLocks noGrp="1"/>
          </p:cNvSpPr>
          <p:nvPr>
            <p:ph type="ftr" sz="quarter" idx="11"/>
          </p:nvPr>
        </p:nvSpPr>
        <p:spPr/>
        <p:txBody>
          <a:bodyPr/>
          <a:lstStyle/>
          <a:p>
            <a:r>
              <a:rPr lang="da-DK"/>
              <a:t>København, 18. december 2019</a:t>
            </a:r>
          </a:p>
        </p:txBody>
      </p:sp>
    </p:spTree>
    <p:extLst>
      <p:ext uri="{BB962C8B-B14F-4D97-AF65-F5344CB8AC3E}">
        <p14:creationId xmlns:p14="http://schemas.microsoft.com/office/powerpoint/2010/main" val="17300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2" grpId="0" animBg="1"/>
      <p:bldP spid="26"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736437-6528-974A-BFD5-321A95BCB5C6}"/>
              </a:ext>
            </a:extLst>
          </p:cNvPr>
          <p:cNvSpPr/>
          <p:nvPr/>
        </p:nvSpPr>
        <p:spPr>
          <a:xfrm>
            <a:off x="2205" y="-26584"/>
            <a:ext cx="12187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9681CB72-8E82-9640-BF83-C64255781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286" y="1065790"/>
            <a:ext cx="4751428" cy="4726421"/>
          </a:xfrm>
          <a:prstGeom prst="rect">
            <a:avLst/>
          </a:prstGeom>
        </p:spPr>
      </p:pic>
      <p:sp>
        <p:nvSpPr>
          <p:cNvPr id="2" name="Title 1"/>
          <p:cNvSpPr>
            <a:spLocks noGrp="1"/>
          </p:cNvSpPr>
          <p:nvPr>
            <p:ph type="title"/>
          </p:nvPr>
        </p:nvSpPr>
        <p:spPr>
          <a:xfrm>
            <a:off x="540243" y="945299"/>
            <a:ext cx="11108341" cy="730713"/>
          </a:xfrm>
        </p:spPr>
        <p:txBody>
          <a:bodyPr/>
          <a:lstStyle/>
          <a:p>
            <a:r>
              <a:rPr lang="en-GB" dirty="0" err="1">
                <a:solidFill>
                  <a:srgbClr val="224284"/>
                </a:solidFill>
                <a:latin typeface="Avenir Roman" panose="02000503020000020003" pitchFamily="2" charset="0"/>
              </a:rPr>
              <a:t>Årshjul</a:t>
            </a:r>
            <a:r>
              <a:rPr lang="en-GB" dirty="0">
                <a:solidFill>
                  <a:srgbClr val="224284"/>
                </a:solidFill>
                <a:latin typeface="Avenir Roman" panose="02000503020000020003" pitchFamily="2" charset="0"/>
              </a:rPr>
              <a:t> for </a:t>
            </a:r>
            <a:br>
              <a:rPr lang="en-GB" dirty="0">
                <a:solidFill>
                  <a:srgbClr val="224284"/>
                </a:solidFill>
                <a:latin typeface="Avenir Roman" panose="02000503020000020003" pitchFamily="2" charset="0"/>
              </a:rPr>
            </a:br>
            <a:r>
              <a:rPr lang="en-GB" dirty="0" err="1">
                <a:solidFill>
                  <a:srgbClr val="224284"/>
                </a:solidFill>
                <a:latin typeface="Avenir Roman" panose="02000503020000020003" pitchFamily="2" charset="0"/>
              </a:rPr>
              <a:t>Lønmodtagernes</a:t>
            </a:r>
            <a:r>
              <a:rPr lang="en-GB" dirty="0">
                <a:solidFill>
                  <a:srgbClr val="224284"/>
                </a:solidFill>
                <a:latin typeface="Avenir Roman" panose="02000503020000020003" pitchFamily="2" charset="0"/>
              </a:rPr>
              <a:t> </a:t>
            </a:r>
            <a:br>
              <a:rPr lang="en-GB" dirty="0">
                <a:solidFill>
                  <a:srgbClr val="224284"/>
                </a:solidFill>
                <a:latin typeface="Avenir Roman" panose="02000503020000020003" pitchFamily="2" charset="0"/>
              </a:rPr>
            </a:br>
            <a:r>
              <a:rPr lang="en-GB" dirty="0" err="1">
                <a:solidFill>
                  <a:srgbClr val="224284"/>
                </a:solidFill>
                <a:latin typeface="Avenir Roman" panose="02000503020000020003" pitchFamily="2" charset="0"/>
              </a:rPr>
              <a:t>Feriemidler</a:t>
            </a:r>
            <a:endParaRPr lang="en-GB" dirty="0">
              <a:solidFill>
                <a:srgbClr val="224284"/>
              </a:solidFill>
              <a:latin typeface="Avenir Roman" panose="02000503020000020003" pitchFamily="2" charset="0"/>
            </a:endParaRPr>
          </a:p>
        </p:txBody>
      </p:sp>
      <p:sp>
        <p:nvSpPr>
          <p:cNvPr id="13" name="Rectangle 12">
            <a:extLst>
              <a:ext uri="{FF2B5EF4-FFF2-40B4-BE49-F238E27FC236}">
                <a16:creationId xmlns:a16="http://schemas.microsoft.com/office/drawing/2014/main" id="{CB24603E-BE29-6F43-BE1D-1C39662E2D37}"/>
              </a:ext>
            </a:extLst>
          </p:cNvPr>
          <p:cNvSpPr/>
          <p:nvPr/>
        </p:nvSpPr>
        <p:spPr>
          <a:xfrm>
            <a:off x="540243" y="3357009"/>
            <a:ext cx="2951645" cy="738493"/>
          </a:xfrm>
          <a:prstGeom prst="rect">
            <a:avLst/>
          </a:prstGeom>
        </p:spPr>
        <p:txBody>
          <a:bodyPr wrap="square" lIns="0">
            <a:sp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Juli</a:t>
            </a: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Årlig opkrævning til arbejdsgiver</a:t>
            </a: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 saldoopgørelse til lønmodtager ang. forrentning.</a:t>
            </a:r>
          </a:p>
        </p:txBody>
      </p:sp>
      <p:sp>
        <p:nvSpPr>
          <p:cNvPr id="18" name="Rectangle 17">
            <a:extLst>
              <a:ext uri="{FF2B5EF4-FFF2-40B4-BE49-F238E27FC236}">
                <a16:creationId xmlns:a16="http://schemas.microsoft.com/office/drawing/2014/main" id="{84A5F13E-55BA-834E-AFB2-88981776E801}"/>
              </a:ext>
            </a:extLst>
          </p:cNvPr>
          <p:cNvSpPr/>
          <p:nvPr/>
        </p:nvSpPr>
        <p:spPr>
          <a:xfrm>
            <a:off x="540243" y="4641133"/>
            <a:ext cx="3073303" cy="738493"/>
          </a:xfrm>
          <a:prstGeom prst="rect">
            <a:avLst/>
          </a:prstGeom>
        </p:spPr>
        <p:txBody>
          <a:bodyPr wrap="square" lIns="0">
            <a:sp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1. september </a:t>
            </a: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Frist for betaling af forfaldne beløb og angivelse af at ville beholde pengene i virksomheden.</a:t>
            </a:r>
          </a:p>
        </p:txBody>
      </p:sp>
      <p:sp>
        <p:nvSpPr>
          <p:cNvPr id="22" name="Rectangle 21">
            <a:extLst>
              <a:ext uri="{FF2B5EF4-FFF2-40B4-BE49-F238E27FC236}">
                <a16:creationId xmlns:a16="http://schemas.microsoft.com/office/drawing/2014/main" id="{826D0419-3EDB-FA45-AFA2-E901CE2E33B8}"/>
              </a:ext>
            </a:extLst>
          </p:cNvPr>
          <p:cNvSpPr/>
          <p:nvPr/>
        </p:nvSpPr>
        <p:spPr>
          <a:xfrm>
            <a:off x="540243" y="2174193"/>
            <a:ext cx="2100173" cy="954107"/>
          </a:xfrm>
          <a:prstGeom prst="rect">
            <a:avLst/>
          </a:prstGeom>
        </p:spPr>
        <p:txBody>
          <a:bodyPr wrap="square" lIns="0">
            <a:sp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Juni</a:t>
            </a: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Indeksering af midler hos arbejdsgiver. Første indeksering sker fra 1.9.2020</a:t>
            </a:r>
          </a:p>
        </p:txBody>
      </p:sp>
      <p:pic>
        <p:nvPicPr>
          <p:cNvPr id="25" name="Picture 24">
            <a:extLst>
              <a:ext uri="{FF2B5EF4-FFF2-40B4-BE49-F238E27FC236}">
                <a16:creationId xmlns:a16="http://schemas.microsoft.com/office/drawing/2014/main" id="{A1F09F7F-F588-8847-B4A7-8C5DE60D1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286" y="1066924"/>
            <a:ext cx="4751428" cy="4726420"/>
          </a:xfrm>
          <a:prstGeom prst="rect">
            <a:avLst/>
          </a:prstGeom>
        </p:spPr>
      </p:pic>
      <p:pic>
        <p:nvPicPr>
          <p:cNvPr id="27" name="Picture 26">
            <a:extLst>
              <a:ext uri="{FF2B5EF4-FFF2-40B4-BE49-F238E27FC236}">
                <a16:creationId xmlns:a16="http://schemas.microsoft.com/office/drawing/2014/main" id="{876D6C94-D93C-D746-B43F-476FFF2F22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0286" y="1065274"/>
            <a:ext cx="4751428" cy="4726420"/>
          </a:xfrm>
          <a:prstGeom prst="rect">
            <a:avLst/>
          </a:prstGeom>
        </p:spPr>
      </p:pic>
      <p:pic>
        <p:nvPicPr>
          <p:cNvPr id="29" name="Picture 28">
            <a:extLst>
              <a:ext uri="{FF2B5EF4-FFF2-40B4-BE49-F238E27FC236}">
                <a16:creationId xmlns:a16="http://schemas.microsoft.com/office/drawing/2014/main" id="{80C4ADD7-048A-134E-A417-6A8B40CB3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0286" y="1064140"/>
            <a:ext cx="4751428" cy="4726420"/>
          </a:xfrm>
          <a:prstGeom prst="rect">
            <a:avLst/>
          </a:prstGeom>
        </p:spPr>
      </p:pic>
      <p:pic>
        <p:nvPicPr>
          <p:cNvPr id="31" name="Picture 30">
            <a:extLst>
              <a:ext uri="{FF2B5EF4-FFF2-40B4-BE49-F238E27FC236}">
                <a16:creationId xmlns:a16="http://schemas.microsoft.com/office/drawing/2014/main" id="{C32BE7E7-C318-F144-BADF-7B242C787D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0286" y="1063007"/>
            <a:ext cx="4751428" cy="4726420"/>
          </a:xfrm>
          <a:prstGeom prst="rect">
            <a:avLst/>
          </a:prstGeom>
        </p:spPr>
      </p:pic>
      <p:sp>
        <p:nvSpPr>
          <p:cNvPr id="19" name="Rectangle 18">
            <a:extLst>
              <a:ext uri="{FF2B5EF4-FFF2-40B4-BE49-F238E27FC236}">
                <a16:creationId xmlns:a16="http://schemas.microsoft.com/office/drawing/2014/main" id="{1F4D2AB6-0998-BD40-BB95-FE58BE2E1E19}"/>
              </a:ext>
            </a:extLst>
          </p:cNvPr>
          <p:cNvSpPr/>
          <p:nvPr/>
        </p:nvSpPr>
        <p:spPr>
          <a:xfrm>
            <a:off x="8903662" y="3644974"/>
            <a:ext cx="2742373" cy="1815882"/>
          </a:xfrm>
          <a:prstGeom prst="rect">
            <a:avLst/>
          </a:prstGeom>
        </p:spPr>
        <p:txBody>
          <a:bodyPr wrap="square">
            <a:sp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Hele året</a:t>
            </a:r>
            <a:endParaRPr kumimoji="0" lang="en-US"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Løbende udbetaling til lønmodtagere.</a:t>
            </a:r>
            <a:b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br>
            <a:endPar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Løbende opkrævning, hvis virksomheden ophører.</a:t>
            </a:r>
          </a:p>
          <a:p>
            <a:pPr marL="0" marR="0" lvl="0" indent="0" algn="l" defTabSz="1218926" rtl="0" eaLnBrk="1" fontAlgn="auto" latinLnBrk="0" hangingPunct="1">
              <a:lnSpc>
                <a:spcPct val="100000"/>
              </a:lnSpc>
              <a:spcBef>
                <a:spcPts val="0"/>
              </a:spcBef>
              <a:spcAft>
                <a:spcPts val="0"/>
              </a:spcAft>
              <a:buClrTx/>
              <a:buSzTx/>
              <a:buFontTx/>
              <a:buNone/>
              <a:tabLst/>
              <a:defRPr/>
            </a:pPr>
            <a:b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b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Løbende frivillige indbetalinger fra arbejdsgivere.</a:t>
            </a:r>
          </a:p>
        </p:txBody>
      </p:sp>
      <p:sp>
        <p:nvSpPr>
          <p:cNvPr id="24" name="TextBox 23">
            <a:extLst>
              <a:ext uri="{FF2B5EF4-FFF2-40B4-BE49-F238E27FC236}">
                <a16:creationId xmlns:a16="http://schemas.microsoft.com/office/drawing/2014/main" id="{A5151966-881F-4443-9DDE-B3648539D936}"/>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1218926"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sp>
        <p:nvSpPr>
          <p:cNvPr id="20" name="Rectangle 20">
            <a:extLst>
              <a:ext uri="{FF2B5EF4-FFF2-40B4-BE49-F238E27FC236}">
                <a16:creationId xmlns:a16="http://schemas.microsoft.com/office/drawing/2014/main" id="{CC17708D-68B5-4779-8A0C-6C87E504DC86}"/>
              </a:ext>
            </a:extLst>
          </p:cNvPr>
          <p:cNvSpPr/>
          <p:nvPr/>
        </p:nvSpPr>
        <p:spPr>
          <a:xfrm>
            <a:off x="8903662" y="1773200"/>
            <a:ext cx="2812016" cy="953886"/>
          </a:xfrm>
          <a:prstGeom prst="rect">
            <a:avLst/>
          </a:prstGeom>
        </p:spPr>
        <p:txBody>
          <a:bodyPr wrap="square">
            <a:spAutoFit/>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Efter 1. september</a:t>
            </a:r>
            <a:endParaRPr kumimoji="0" lang="en-US" sz="14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a:p>
            <a:pPr marL="0" marR="0" lvl="0" indent="0" algn="l" defTabSz="1218926"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Opkrævning ved manglende betaling og manglende angivelse af at ville beholde pengene i virksomheden.</a:t>
            </a:r>
          </a:p>
        </p:txBody>
      </p:sp>
      <p:sp>
        <p:nvSpPr>
          <p:cNvPr id="6" name="Tekstboks 5"/>
          <p:cNvSpPr txBox="1"/>
          <p:nvPr/>
        </p:nvSpPr>
        <p:spPr>
          <a:xfrm>
            <a:off x="12361450" y="2277138"/>
            <a:ext cx="2375714" cy="1076969"/>
          </a:xfrm>
          <a:prstGeom prst="rect">
            <a:avLst/>
          </a:prstGeom>
          <a:noFill/>
        </p:spPr>
        <p:txBody>
          <a:bodyPr wrap="square" lIns="0" tIns="0" rIns="0" bIns="0" rtlCol="0">
            <a:spAutoFit/>
          </a:bodyPr>
          <a:lstStyle/>
          <a:p>
            <a:pPr marL="285693" marR="0" lvl="0" indent="-285693" algn="l" defTabSz="1218926" rtl="0" eaLnBrk="1" fontAlgn="auto" latinLnBrk="0" hangingPunct="1">
              <a:lnSpc>
                <a:spcPct val="100000"/>
              </a:lnSpc>
              <a:spcBef>
                <a:spcPts val="0"/>
              </a:spcBef>
              <a:spcAft>
                <a:spcPts val="0"/>
              </a:spcAft>
              <a:buClrTx/>
              <a:buSzTx/>
              <a:buFont typeface="Arial" charset="0"/>
              <a:buChar char="•"/>
              <a:tabLst/>
              <a:defRPr/>
            </a:pPr>
            <a:r>
              <a:rPr kumimoji="0" lang="da-DK" sz="1400" b="0" i="0" u="none" strike="noStrike" kern="1200" cap="none" spc="0" normalizeH="0" baseline="0" noProof="0" dirty="0">
                <a:ln>
                  <a:noFill/>
                </a:ln>
                <a:solidFill>
                  <a:srgbClr val="224284"/>
                </a:solidFill>
                <a:effectLst/>
                <a:uLnTx/>
                <a:uFillTx/>
                <a:latin typeface="Arial"/>
                <a:ea typeface="+mn-ea"/>
                <a:cs typeface="+mn-cs"/>
              </a:rPr>
              <a:t>*Løbende opkrævning ved arbejdsgivers ophør</a:t>
            </a:r>
          </a:p>
          <a:p>
            <a:pPr marL="285693" marR="0" lvl="0" indent="-285693" algn="l" defTabSz="1218926" rtl="0" eaLnBrk="1" fontAlgn="auto" latinLnBrk="0" hangingPunct="1">
              <a:lnSpc>
                <a:spcPct val="100000"/>
              </a:lnSpc>
              <a:spcBef>
                <a:spcPts val="0"/>
              </a:spcBef>
              <a:spcAft>
                <a:spcPts val="0"/>
              </a:spcAft>
              <a:buClrTx/>
              <a:buSzTx/>
              <a:buFont typeface="Arial" charset="0"/>
              <a:buChar char="•"/>
              <a:tabLst/>
              <a:defRPr/>
            </a:pPr>
            <a:endParaRPr kumimoji="0" lang="da-DK" sz="1400" b="0" i="0" u="none" strike="noStrike" kern="1200" cap="none" spc="0" normalizeH="0" baseline="0" noProof="0" dirty="0">
              <a:ln>
                <a:noFill/>
              </a:ln>
              <a:solidFill>
                <a:srgbClr val="224284"/>
              </a:solidFill>
              <a:effectLst/>
              <a:uLnTx/>
              <a:uFillTx/>
              <a:latin typeface="Arial"/>
              <a:ea typeface="+mn-ea"/>
              <a:cs typeface="+mn-cs"/>
            </a:endParaRPr>
          </a:p>
          <a:p>
            <a:pPr marL="285693" marR="0" lvl="0" indent="-285693" algn="l" defTabSz="1218926" rtl="0" eaLnBrk="1" fontAlgn="auto" latinLnBrk="0" hangingPunct="1">
              <a:lnSpc>
                <a:spcPct val="100000"/>
              </a:lnSpc>
              <a:spcBef>
                <a:spcPts val="0"/>
              </a:spcBef>
              <a:spcAft>
                <a:spcPts val="0"/>
              </a:spcAft>
              <a:buClrTx/>
              <a:buSzTx/>
              <a:buFont typeface="Arial" charset="0"/>
              <a:buChar char="•"/>
              <a:tabLst/>
              <a:defRPr/>
            </a:pPr>
            <a:r>
              <a:rPr kumimoji="0" lang="da-DK" sz="1400" b="0" i="0" u="none" strike="noStrike" kern="1200" cap="none" spc="0" normalizeH="0" baseline="0" noProof="0" dirty="0">
                <a:ln>
                  <a:noFill/>
                </a:ln>
                <a:solidFill>
                  <a:srgbClr val="224284"/>
                </a:solidFill>
                <a:effectLst/>
                <a:uLnTx/>
                <a:uFillTx/>
                <a:latin typeface="Arial"/>
                <a:ea typeface="+mn-ea"/>
                <a:cs typeface="+mn-cs"/>
              </a:rPr>
              <a:t>*Løbende udbetaling til lønmodtager</a:t>
            </a:r>
          </a:p>
        </p:txBody>
      </p:sp>
      <p:pic>
        <p:nvPicPr>
          <p:cNvPr id="5" name="Picture 4">
            <a:extLst>
              <a:ext uri="{FF2B5EF4-FFF2-40B4-BE49-F238E27FC236}">
                <a16:creationId xmlns:a16="http://schemas.microsoft.com/office/drawing/2014/main" id="{67D24AA9-3F8A-B343-8CF7-78DEA7313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4919" y="1065738"/>
            <a:ext cx="4757117" cy="4728573"/>
          </a:xfrm>
          <a:prstGeom prst="rect">
            <a:avLst/>
          </a:prstGeom>
        </p:spPr>
      </p:pic>
      <p:pic>
        <p:nvPicPr>
          <p:cNvPr id="10" name="Picture 9">
            <a:extLst>
              <a:ext uri="{FF2B5EF4-FFF2-40B4-BE49-F238E27FC236}">
                <a16:creationId xmlns:a16="http://schemas.microsoft.com/office/drawing/2014/main" id="{1B48537D-7011-5748-B8B1-E5417B0C23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3633" y="791149"/>
            <a:ext cx="5348656" cy="5348656"/>
          </a:xfrm>
          <a:prstGeom prst="rect">
            <a:avLst/>
          </a:prstGeom>
        </p:spPr>
      </p:pic>
      <p:sp>
        <p:nvSpPr>
          <p:cNvPr id="3" name="Rectangle 2">
            <a:extLst>
              <a:ext uri="{FF2B5EF4-FFF2-40B4-BE49-F238E27FC236}">
                <a16:creationId xmlns:a16="http://schemas.microsoft.com/office/drawing/2014/main" id="{AF7226FC-090E-2146-A88E-3D8CC3884AC3}"/>
              </a:ext>
            </a:extLst>
          </p:cNvPr>
          <p:cNvSpPr/>
          <p:nvPr/>
        </p:nvSpPr>
        <p:spPr>
          <a:xfrm>
            <a:off x="5736043" y="648299"/>
            <a:ext cx="368085" cy="41357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4D4D4D"/>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9CDB8441-C644-7B45-BA05-98ABDB127783}"/>
              </a:ext>
            </a:extLst>
          </p:cNvPr>
          <p:cNvGrpSpPr/>
          <p:nvPr/>
        </p:nvGrpSpPr>
        <p:grpSpPr>
          <a:xfrm rot="7200000">
            <a:off x="5541370" y="783033"/>
            <a:ext cx="224346" cy="224346"/>
            <a:chOff x="1600142" y="4773690"/>
            <a:chExt cx="1369709" cy="1369709"/>
          </a:xfrm>
        </p:grpSpPr>
        <p:sp>
          <p:nvSpPr>
            <p:cNvPr id="26" name="Rectangle 25">
              <a:extLst>
                <a:ext uri="{FF2B5EF4-FFF2-40B4-BE49-F238E27FC236}">
                  <a16:creationId xmlns:a16="http://schemas.microsoft.com/office/drawing/2014/main" id="{7EADB3C6-021A-5E42-962E-6EE83A46C0A5}"/>
                </a:ext>
              </a:extLst>
            </p:cNvPr>
            <p:cNvSpPr/>
            <p:nvPr/>
          </p:nvSpPr>
          <p:spPr>
            <a:xfrm rot="16200000">
              <a:off x="1085527" y="5288305"/>
              <a:ext cx="1369709" cy="340479"/>
            </a:xfrm>
            <a:prstGeom prst="rect">
              <a:avLst/>
            </a:prstGeom>
            <a:solidFill>
              <a:srgbClr val="E652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4D4D4D"/>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8D2A57A8-D94E-C045-80A8-3B5CC9CB3A81}"/>
                </a:ext>
              </a:extLst>
            </p:cNvPr>
            <p:cNvSpPr/>
            <p:nvPr/>
          </p:nvSpPr>
          <p:spPr>
            <a:xfrm>
              <a:off x="1600142" y="4773690"/>
              <a:ext cx="1369709" cy="340479"/>
            </a:xfrm>
            <a:prstGeom prst="rect">
              <a:avLst/>
            </a:prstGeom>
            <a:solidFill>
              <a:srgbClr val="E652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4D4D4D"/>
                </a:solidFill>
                <a:effectLst/>
                <a:uLnTx/>
                <a:uFillTx/>
                <a:latin typeface="Arial"/>
                <a:ea typeface="+mn-ea"/>
                <a:cs typeface="+mn-cs"/>
              </a:endParaRPr>
            </a:p>
          </p:txBody>
        </p:sp>
      </p:grpSp>
    </p:spTree>
    <p:extLst>
      <p:ext uri="{BB962C8B-B14F-4D97-AF65-F5344CB8AC3E}">
        <p14:creationId xmlns:p14="http://schemas.microsoft.com/office/powerpoint/2010/main" val="23418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P spid="19" grpId="0"/>
      <p:bldP spid="2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8E479-2B12-4943-9B1A-A7840EF3C19C}"/>
              </a:ext>
            </a:extLst>
          </p:cNvPr>
          <p:cNvSpPr/>
          <p:nvPr/>
        </p:nvSpPr>
        <p:spPr>
          <a:xfrm>
            <a:off x="824" y="1"/>
            <a:ext cx="12187592" cy="6858000"/>
          </a:xfrm>
          <a:prstGeom prst="rect">
            <a:avLst/>
          </a:prstGeom>
          <a:solidFill>
            <a:srgbClr val="25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EFB6DEE-04FA-4807-970D-A70715468AA5}"/>
              </a:ext>
            </a:extLst>
          </p:cNvPr>
          <p:cNvSpPr>
            <a:spLocks noGrp="1"/>
          </p:cNvSpPr>
          <p:nvPr>
            <p:ph type="title"/>
          </p:nvPr>
        </p:nvSpPr>
        <p:spPr>
          <a:xfrm>
            <a:off x="540243" y="945299"/>
            <a:ext cx="11108341" cy="730713"/>
          </a:xfrm>
        </p:spPr>
        <p:txBody>
          <a:bodyPr/>
          <a:lstStyle/>
          <a:p>
            <a:r>
              <a:rPr lang="da-DK" dirty="0">
                <a:solidFill>
                  <a:schemeClr val="bg1"/>
                </a:solidFill>
                <a:latin typeface="Avenir Roman" panose="02000503020000020003" pitchFamily="2" charset="0"/>
              </a:rPr>
              <a:t>Feriepenge fra overgangsåret</a:t>
            </a:r>
          </a:p>
        </p:txBody>
      </p:sp>
      <p:sp>
        <p:nvSpPr>
          <p:cNvPr id="3" name="Pladsholder til indhold 2">
            <a:extLst>
              <a:ext uri="{FF2B5EF4-FFF2-40B4-BE49-F238E27FC236}">
                <a16:creationId xmlns:a16="http://schemas.microsoft.com/office/drawing/2014/main" id="{259FEEEE-95D2-4787-AC80-314BF0D1F7E6}"/>
              </a:ext>
            </a:extLst>
          </p:cNvPr>
          <p:cNvSpPr>
            <a:spLocks noGrp="1"/>
          </p:cNvSpPr>
          <p:nvPr>
            <p:ph idx="1"/>
          </p:nvPr>
        </p:nvSpPr>
        <p:spPr>
          <a:xfrm>
            <a:off x="540243" y="1736323"/>
            <a:ext cx="11108341" cy="612807"/>
          </a:xfrm>
        </p:spPr>
        <p:txBody>
          <a:bodyPr/>
          <a:lstStyle/>
          <a:p>
            <a:pPr marL="0" indent="0">
              <a:buNone/>
            </a:pPr>
            <a:r>
              <a:rPr lang="da-DK" sz="2400" dirty="0">
                <a:solidFill>
                  <a:schemeClr val="bg1"/>
                </a:solidFill>
                <a:latin typeface="Avenir Roman" panose="02000503020000020003" pitchFamily="2" charset="0"/>
              </a:rPr>
              <a:t>3 valgmuligheder for betaling til Lønmodtagernes Feriemidler:</a:t>
            </a:r>
            <a:endParaRPr lang="da-DK" dirty="0">
              <a:solidFill>
                <a:schemeClr val="bg1"/>
              </a:solidFill>
              <a:latin typeface="Avenir Roman" panose="02000503020000020003" pitchFamily="2" charset="0"/>
            </a:endParaRPr>
          </a:p>
        </p:txBody>
      </p:sp>
      <p:sp>
        <p:nvSpPr>
          <p:cNvPr id="7" name="Pladsholder til indhold 2">
            <a:extLst>
              <a:ext uri="{FF2B5EF4-FFF2-40B4-BE49-F238E27FC236}">
                <a16:creationId xmlns:a16="http://schemas.microsoft.com/office/drawing/2014/main" id="{B3799BDD-2FB7-FC40-B06E-F6CFD1DFC13A}"/>
              </a:ext>
            </a:extLst>
          </p:cNvPr>
          <p:cNvSpPr txBox="1">
            <a:spLocks/>
          </p:cNvSpPr>
          <p:nvPr/>
        </p:nvSpPr>
        <p:spPr>
          <a:xfrm>
            <a:off x="1344572" y="2709087"/>
            <a:ext cx="6119264" cy="647922"/>
          </a:xfrm>
          <a:prstGeom prst="rect">
            <a:avLst/>
          </a:prstGeom>
        </p:spPr>
        <p:txBody>
          <a:bodyPr vert="horz" lIns="0" tIns="0" rIns="0" bIns="0" rtlCol="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Betal hele beløbet for overgangsåret til Lønmodtagernes Feriemidler med det samme i 2021.</a:t>
            </a:r>
            <a:endParaRPr kumimoji="0" lang="da-DK" sz="2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8" name="Pladsholder til indhold 2">
            <a:extLst>
              <a:ext uri="{FF2B5EF4-FFF2-40B4-BE49-F238E27FC236}">
                <a16:creationId xmlns:a16="http://schemas.microsoft.com/office/drawing/2014/main" id="{C942C2FF-5C68-3F4A-AAE6-4AD57F999B7D}"/>
              </a:ext>
            </a:extLst>
          </p:cNvPr>
          <p:cNvSpPr txBox="1">
            <a:spLocks/>
          </p:cNvSpPr>
          <p:nvPr/>
        </p:nvSpPr>
        <p:spPr>
          <a:xfrm>
            <a:off x="8528459" y="2637096"/>
            <a:ext cx="3104878" cy="2447705"/>
          </a:xfrm>
          <a:prstGeom prst="rect">
            <a:avLst/>
          </a:prstGeom>
          <a:solidFill>
            <a:srgbClr val="224284"/>
          </a:solidFill>
        </p:spPr>
        <p:txBody>
          <a:bodyPr vert="horz" lIns="251941" tIns="251941" rIns="251941" bIns="251941" rtlCol="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000"/>
              </a:spcBef>
              <a:spcAft>
                <a:spcPts val="0"/>
              </a:spcAft>
              <a:buClrTx/>
              <a:buSzPct val="110000"/>
              <a:buFont typeface="Arial" panose="020B0604020202020204" pitchFamily="34" charset="0"/>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OBS: Feriepenge, der er indberettet til FerieKonto eller en anden feriekasse, skal I dog betale, som I plejer efter de kendte frister. </a:t>
            </a:r>
            <a:endParaRPr kumimoji="0" lang="da-DK" sz="24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9" name="Pladsholder til indhold 2">
            <a:extLst>
              <a:ext uri="{FF2B5EF4-FFF2-40B4-BE49-F238E27FC236}">
                <a16:creationId xmlns:a16="http://schemas.microsoft.com/office/drawing/2014/main" id="{8059B365-822D-7146-B1EF-D352347D2C40}"/>
              </a:ext>
            </a:extLst>
          </p:cNvPr>
          <p:cNvSpPr txBox="1">
            <a:spLocks/>
          </p:cNvSpPr>
          <p:nvPr/>
        </p:nvSpPr>
        <p:spPr>
          <a:xfrm>
            <a:off x="540243" y="2493114"/>
            <a:ext cx="1098291" cy="1151861"/>
          </a:xfrm>
          <a:prstGeom prst="rect">
            <a:avLst/>
          </a:prstGeom>
          <a:noFill/>
        </p:spPr>
        <p:txBody>
          <a:bodyPr vert="horz" lIns="0" tIns="0" rIns="0" bIns="0" rtlCol="0" anchor="ctr" anchorCtr="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6599"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a:t>
            </a:r>
            <a:endParaRPr kumimoji="0" lang="da-DK" sz="2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10" name="Pladsholder til indhold 2">
            <a:extLst>
              <a:ext uri="{FF2B5EF4-FFF2-40B4-BE49-F238E27FC236}">
                <a16:creationId xmlns:a16="http://schemas.microsoft.com/office/drawing/2014/main" id="{BF104C8C-2EEA-F442-8556-45E6F8BC1DC2}"/>
              </a:ext>
            </a:extLst>
          </p:cNvPr>
          <p:cNvSpPr txBox="1">
            <a:spLocks/>
          </p:cNvSpPr>
          <p:nvPr/>
        </p:nvSpPr>
        <p:spPr>
          <a:xfrm>
            <a:off x="524821" y="3429001"/>
            <a:ext cx="1098291" cy="1151861"/>
          </a:xfrm>
          <a:prstGeom prst="rect">
            <a:avLst/>
          </a:prstGeom>
          <a:noFill/>
        </p:spPr>
        <p:txBody>
          <a:bodyPr vert="horz" lIns="0" tIns="0" rIns="0" bIns="0" rtlCol="0" anchor="ctr" anchorCtr="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6599"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a:t>
            </a:r>
            <a:endParaRPr kumimoji="0" lang="da-DK" sz="2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11" name="Pladsholder til indhold 2">
            <a:extLst>
              <a:ext uri="{FF2B5EF4-FFF2-40B4-BE49-F238E27FC236}">
                <a16:creationId xmlns:a16="http://schemas.microsoft.com/office/drawing/2014/main" id="{FE17A3D2-4662-CE42-8CC2-5F9A48A1BE1D}"/>
              </a:ext>
            </a:extLst>
          </p:cNvPr>
          <p:cNvSpPr txBox="1">
            <a:spLocks/>
          </p:cNvSpPr>
          <p:nvPr/>
        </p:nvSpPr>
        <p:spPr>
          <a:xfrm>
            <a:off x="524821" y="4364889"/>
            <a:ext cx="1098291" cy="1151861"/>
          </a:xfrm>
          <a:prstGeom prst="rect">
            <a:avLst/>
          </a:prstGeom>
          <a:noFill/>
        </p:spPr>
        <p:txBody>
          <a:bodyPr vert="horz" lIns="0" tIns="0" rIns="0" bIns="0" rtlCol="0" anchor="ctr" anchorCtr="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6599"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3</a:t>
            </a:r>
            <a:endParaRPr kumimoji="0" lang="da-DK" sz="2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12" name="Pladsholder til indhold 2">
            <a:extLst>
              <a:ext uri="{FF2B5EF4-FFF2-40B4-BE49-F238E27FC236}">
                <a16:creationId xmlns:a16="http://schemas.microsoft.com/office/drawing/2014/main" id="{CC869279-0D28-844B-AD21-21B7A179933B}"/>
              </a:ext>
            </a:extLst>
          </p:cNvPr>
          <p:cNvSpPr txBox="1">
            <a:spLocks/>
          </p:cNvSpPr>
          <p:nvPr/>
        </p:nvSpPr>
        <p:spPr>
          <a:xfrm>
            <a:off x="1344572" y="3644974"/>
            <a:ext cx="6407231" cy="719913"/>
          </a:xfrm>
          <a:prstGeom prst="rect">
            <a:avLst/>
          </a:prstGeom>
        </p:spPr>
        <p:txBody>
          <a:bodyPr vert="horz" lIns="0" tIns="0" rIns="0" bIns="0" rtlCol="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Behold pengene mod en årlig indeksering og betal i takt med, at medarbejderne får opsparingen udbetalt.</a:t>
            </a:r>
          </a:p>
        </p:txBody>
      </p:sp>
      <p:sp>
        <p:nvSpPr>
          <p:cNvPr id="13" name="Pladsholder til indhold 2">
            <a:extLst>
              <a:ext uri="{FF2B5EF4-FFF2-40B4-BE49-F238E27FC236}">
                <a16:creationId xmlns:a16="http://schemas.microsoft.com/office/drawing/2014/main" id="{C9E0F672-27CC-B744-87C6-45FE572A2227}"/>
              </a:ext>
            </a:extLst>
          </p:cNvPr>
          <p:cNvSpPr txBox="1">
            <a:spLocks/>
          </p:cNvSpPr>
          <p:nvPr/>
        </p:nvSpPr>
        <p:spPr>
          <a:xfrm>
            <a:off x="1344571" y="4580861"/>
            <a:ext cx="6407231" cy="1439827"/>
          </a:xfrm>
          <a:prstGeom prst="rect">
            <a:avLst/>
          </a:prstGeom>
        </p:spPr>
        <p:txBody>
          <a:bodyPr vert="horz" lIns="0" tIns="0" rIns="0" bIns="0" rtlCol="0">
            <a:noAutofit/>
          </a:bodyPr>
          <a:lstStyle>
            <a:lvl1pPr marL="450000" indent="-450000" algn="l" defTabSz="1219170" rtl="0" eaLnBrk="1" latinLnBrk="0" hangingPunct="1">
              <a:lnSpc>
                <a:spcPct val="91000"/>
              </a:lnSpc>
              <a:spcBef>
                <a:spcPts val="1000"/>
              </a:spcBef>
              <a:buSzPct val="110000"/>
              <a:buFont typeface="Arial" panose="020B0604020202020204" pitchFamily="34" charset="0"/>
              <a:buChar char="●"/>
              <a:defRPr sz="2100" b="1" kern="1200">
                <a:solidFill>
                  <a:schemeClr val="tx2"/>
                </a:solidFill>
                <a:latin typeface="+mn-lt"/>
                <a:ea typeface="+mn-ea"/>
                <a:cs typeface="+mn-cs"/>
              </a:defRPr>
            </a:lvl1pPr>
            <a:lvl2pPr marL="720000" indent="-270000" algn="l" defTabSz="1219170" rtl="0" eaLnBrk="1" latinLnBrk="0" hangingPunct="1">
              <a:spcBef>
                <a:spcPts val="1000"/>
              </a:spcBef>
              <a:buSzPct val="90000"/>
              <a:buFont typeface="Arial" panose="020B0604020202020204" pitchFamily="34" charset="0"/>
              <a:buChar char="●"/>
              <a:defRPr sz="1800" b="1" kern="1200">
                <a:solidFill>
                  <a:schemeClr val="bg2"/>
                </a:solidFill>
                <a:latin typeface="+mn-lt"/>
                <a:ea typeface="+mn-ea"/>
                <a:cs typeface="+mn-cs"/>
              </a:defRPr>
            </a:lvl2pPr>
            <a:lvl3pPr marL="1008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3pPr>
            <a:lvl4pPr marL="1296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4pPr>
            <a:lvl5pPr marL="1584000" indent="-288000" algn="l" defTabSz="1219170" rtl="0" eaLnBrk="1" latinLnBrk="0" hangingPunct="1">
              <a:spcBef>
                <a:spcPts val="1000"/>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219170" rtl="0" eaLnBrk="1" fontAlgn="auto" latinLnBrk="0" hangingPunct="1">
              <a:lnSpc>
                <a:spcPct val="91000"/>
              </a:lnSpc>
              <a:spcBef>
                <a:spcPts val="1000"/>
              </a:spcBef>
              <a:spcAft>
                <a:spcPts val="0"/>
              </a:spcAft>
              <a:buClrTx/>
              <a:buSzPct val="110000"/>
              <a:buFont typeface="Arial" panose="020B0604020202020204" pitchFamily="34" charset="0"/>
              <a:buNone/>
              <a:tabLst/>
              <a:defRPr/>
            </a:pPr>
            <a:r>
              <a:rPr kumimoji="0" lang="da-DK" sz="1800" b="0" i="0" u="none" strike="noStrike" kern="1200" cap="none" spc="0" normalizeH="0" baseline="0" noProof="0" dirty="0">
                <a:ln>
                  <a:noFill/>
                </a:ln>
                <a:solidFill>
                  <a:prstClr val="white"/>
                </a:solidFill>
                <a:effectLst/>
                <a:uLnTx/>
                <a:uFillTx/>
                <a:latin typeface="Avenir Roman" panose="02000503020000020003"/>
                <a:ea typeface="+mn-ea"/>
                <a:cs typeface="+mn-cs"/>
              </a:rPr>
              <a:t>Lav en kombination, hvor I betaler for nogle medarbejdere, men ikke for andre. Det kan I gøre hvert år.</a:t>
            </a:r>
          </a:p>
        </p:txBody>
      </p:sp>
      <p:sp>
        <p:nvSpPr>
          <p:cNvPr id="14" name="TextBox 13">
            <a:extLst>
              <a:ext uri="{FF2B5EF4-FFF2-40B4-BE49-F238E27FC236}">
                <a16:creationId xmlns:a16="http://schemas.microsoft.com/office/drawing/2014/main" id="{1889B45D-6B5B-174B-ADD0-773BF6A40335}"/>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spTree>
    <p:extLst>
      <p:ext uri="{BB962C8B-B14F-4D97-AF65-F5344CB8AC3E}">
        <p14:creationId xmlns:p14="http://schemas.microsoft.com/office/powerpoint/2010/main" val="31675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solidFill>
                  <a:schemeClr val="accent2"/>
                </a:solidFill>
              </a:rPr>
              <a:t>     Hvornår?</a:t>
            </a:r>
            <a:br>
              <a:rPr lang="da-DK" dirty="0">
                <a:solidFill>
                  <a:schemeClr val="accent2"/>
                </a:solidFill>
              </a:rPr>
            </a:br>
            <a:br>
              <a:rPr lang="da-DK" dirty="0">
                <a:solidFill>
                  <a:schemeClr val="accent2"/>
                </a:solidFill>
              </a:rPr>
            </a:br>
            <a:endParaRPr lang="da-DK" dirty="0">
              <a:solidFill>
                <a:schemeClr val="accent2"/>
              </a:solidFill>
            </a:endParaRPr>
          </a:p>
        </p:txBody>
      </p:sp>
      <p:sp>
        <p:nvSpPr>
          <p:cNvPr id="8" name="Pladsholder til tekst 7"/>
          <p:cNvSpPr>
            <a:spLocks noGrp="1"/>
          </p:cNvSpPr>
          <p:nvPr>
            <p:ph type="body" sz="quarter" idx="11"/>
          </p:nvPr>
        </p:nvSpPr>
        <p:spPr/>
        <p:txBody>
          <a:bodyPr/>
          <a:lstStyle/>
          <a:p>
            <a:r>
              <a:rPr lang="da-DK" dirty="0">
                <a:solidFill>
                  <a:schemeClr val="accent2"/>
                </a:solidFill>
              </a:rPr>
              <a:t>Indberetning</a:t>
            </a:r>
          </a:p>
          <a:p>
            <a:pPr marL="342900" indent="-342900">
              <a:buFont typeface="Wingdings" panose="05000000000000000000" pitchFamily="2" charset="2"/>
              <a:buChar char="Ø"/>
            </a:pPr>
            <a:r>
              <a:rPr lang="da-DK" dirty="0">
                <a:solidFill>
                  <a:schemeClr val="accent2"/>
                </a:solidFill>
              </a:rPr>
              <a:t>Løbende, men senest 31.12</a:t>
            </a:r>
          </a:p>
          <a:p>
            <a:endParaRPr lang="da-DK" dirty="0">
              <a:solidFill>
                <a:schemeClr val="accent2"/>
              </a:solidFill>
            </a:endParaRPr>
          </a:p>
          <a:p>
            <a:endParaRPr lang="da-DK" dirty="0">
              <a:solidFill>
                <a:schemeClr val="accent2"/>
              </a:solidFill>
            </a:endParaRPr>
          </a:p>
          <a:p>
            <a:r>
              <a:rPr lang="da-DK" dirty="0">
                <a:solidFill>
                  <a:schemeClr val="accent2"/>
                </a:solidFill>
              </a:rPr>
              <a:t>Indeksering </a:t>
            </a:r>
          </a:p>
          <a:p>
            <a:pPr marL="342900" indent="-342900">
              <a:buFont typeface="Wingdings" panose="05000000000000000000" pitchFamily="2" charset="2"/>
              <a:buChar char="Ø"/>
            </a:pPr>
            <a:r>
              <a:rPr lang="da-DK" dirty="0">
                <a:solidFill>
                  <a:schemeClr val="accent2"/>
                </a:solidFill>
              </a:rPr>
              <a:t>Der indekseres fra 1.9.2020 pr. påbegyndt måned</a:t>
            </a:r>
          </a:p>
          <a:p>
            <a:pPr marL="342900" indent="-342900">
              <a:buFont typeface="Wingdings" panose="05000000000000000000" pitchFamily="2" charset="2"/>
              <a:buChar char="Ø"/>
            </a:pPr>
            <a:endParaRPr lang="da-DK" dirty="0">
              <a:solidFill>
                <a:schemeClr val="accent2"/>
              </a:solidFill>
            </a:endParaRPr>
          </a:p>
          <a:p>
            <a:endParaRPr lang="da-DK" dirty="0">
              <a:solidFill>
                <a:schemeClr val="accent2"/>
              </a:solidFill>
            </a:endParaRPr>
          </a:p>
          <a:p>
            <a:r>
              <a:rPr lang="da-DK" dirty="0">
                <a:solidFill>
                  <a:schemeClr val="accent2"/>
                </a:solidFill>
              </a:rPr>
              <a:t>Indbetaling</a:t>
            </a:r>
          </a:p>
          <a:p>
            <a:pPr marL="342900" indent="-342900">
              <a:buFont typeface="Wingdings" panose="05000000000000000000" pitchFamily="2" charset="2"/>
              <a:buChar char="Ø"/>
            </a:pPr>
            <a:r>
              <a:rPr lang="da-DK" dirty="0">
                <a:solidFill>
                  <a:schemeClr val="accent2"/>
                </a:solidFill>
              </a:rPr>
              <a:t>Indbetaling kan kun ske på baggrund af indberetning.</a:t>
            </a:r>
          </a:p>
          <a:p>
            <a:pPr marL="342900" indent="-342900">
              <a:buFont typeface="Wingdings" panose="05000000000000000000" pitchFamily="2" charset="2"/>
              <a:buChar char="Ø"/>
            </a:pPr>
            <a:r>
              <a:rPr lang="da-DK" dirty="0">
                <a:solidFill>
                  <a:schemeClr val="accent2"/>
                </a:solidFill>
              </a:rPr>
              <a:t>Første indbetalingsmulighed 1.9.2020</a:t>
            </a:r>
          </a:p>
        </p:txBody>
      </p:sp>
    </p:spTree>
    <p:extLst>
      <p:ext uri="{BB962C8B-B14F-4D97-AF65-F5344CB8AC3E}">
        <p14:creationId xmlns:p14="http://schemas.microsoft.com/office/powerpoint/2010/main" val="38941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17565B-A397-6340-82A6-FD7137C34883}"/>
              </a:ext>
            </a:extLst>
          </p:cNvPr>
          <p:cNvSpPr/>
          <p:nvPr/>
        </p:nvSpPr>
        <p:spPr>
          <a:xfrm>
            <a:off x="824" y="1"/>
            <a:ext cx="12187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a:extLst>
              <a:ext uri="{FF2B5EF4-FFF2-40B4-BE49-F238E27FC236}">
                <a16:creationId xmlns:a16="http://schemas.microsoft.com/office/drawing/2014/main" id="{E7240AE0-1FA5-4D42-AF1A-A7792DEF49E2}"/>
              </a:ext>
            </a:extLst>
          </p:cNvPr>
          <p:cNvSpPr>
            <a:spLocks noGrp="1"/>
          </p:cNvSpPr>
          <p:nvPr>
            <p:ph type="title"/>
          </p:nvPr>
        </p:nvSpPr>
        <p:spPr>
          <a:xfrm>
            <a:off x="540243" y="945299"/>
            <a:ext cx="11108341" cy="730713"/>
          </a:xfrm>
        </p:spPr>
        <p:txBody>
          <a:bodyPr/>
          <a:lstStyle/>
          <a:p>
            <a:r>
              <a:rPr lang="da-DK" sz="2799" dirty="0">
                <a:solidFill>
                  <a:srgbClr val="224284"/>
                </a:solidFill>
                <a:latin typeface="Avenir Roman" panose="02000503020000020003" pitchFamily="2" charset="0"/>
              </a:rPr>
              <a:t>Lønmodtagernes Feriemidler opgør årligt, hvad der </a:t>
            </a:r>
            <a:r>
              <a:rPr lang="da-DK" sz="2799" u="sng" dirty="0">
                <a:solidFill>
                  <a:srgbClr val="224284"/>
                </a:solidFill>
                <a:latin typeface="Avenir Roman" panose="02000503020000020003" pitchFamily="2" charset="0"/>
              </a:rPr>
              <a:t>skal</a:t>
            </a:r>
            <a:r>
              <a:rPr lang="da-DK" sz="2799" dirty="0">
                <a:solidFill>
                  <a:srgbClr val="224284"/>
                </a:solidFill>
                <a:latin typeface="Avenir Roman" panose="02000503020000020003" pitchFamily="2" charset="0"/>
              </a:rPr>
              <a:t> betales</a:t>
            </a:r>
          </a:p>
        </p:txBody>
      </p:sp>
      <p:sp>
        <p:nvSpPr>
          <p:cNvPr id="3" name="Pladsholder til indhold 2">
            <a:extLst>
              <a:ext uri="{FF2B5EF4-FFF2-40B4-BE49-F238E27FC236}">
                <a16:creationId xmlns:a16="http://schemas.microsoft.com/office/drawing/2014/main" id="{75EB4D67-BAA5-45A4-AC01-38FA308BB7FE}"/>
              </a:ext>
            </a:extLst>
          </p:cNvPr>
          <p:cNvSpPr>
            <a:spLocks noGrp="1"/>
          </p:cNvSpPr>
          <p:nvPr>
            <p:ph idx="1"/>
          </p:nvPr>
        </p:nvSpPr>
        <p:spPr>
          <a:xfrm>
            <a:off x="4440200" y="2061164"/>
            <a:ext cx="7208384" cy="4066754"/>
          </a:xfrm>
        </p:spPr>
        <p:txBody>
          <a:bodyPr/>
          <a:lstStyle/>
          <a:p>
            <a:pPr marL="0" indent="0">
              <a:spcAft>
                <a:spcPts val="1200"/>
              </a:spcAft>
              <a:buNone/>
            </a:pPr>
            <a:r>
              <a:rPr lang="da-DK" sz="1800" b="0" dirty="0">
                <a:solidFill>
                  <a:srgbClr val="224284"/>
                </a:solidFill>
                <a:latin typeface="Avenir Roman" panose="02000503020000020003" pitchFamily="2" charset="0"/>
              </a:rPr>
              <a:t>Pengene forfalder, når medarbejderen fx:</a:t>
            </a:r>
            <a:br>
              <a:rPr lang="da-DK" sz="1800" b="0" dirty="0">
                <a:solidFill>
                  <a:srgbClr val="224284"/>
                </a:solidFill>
                <a:latin typeface="Avenir Roman" panose="02000503020000020003" pitchFamily="2" charset="0"/>
              </a:rPr>
            </a:br>
            <a:endParaRPr lang="da-DK" sz="1800" b="0" dirty="0">
              <a:solidFill>
                <a:srgbClr val="224284"/>
              </a:solidFill>
              <a:latin typeface="Avenir Roman" panose="02000503020000020003" pitchFamily="2" charset="0"/>
            </a:endParaRPr>
          </a:p>
          <a:p>
            <a:pPr>
              <a:spcAft>
                <a:spcPts val="1200"/>
              </a:spcAft>
            </a:pPr>
            <a:r>
              <a:rPr lang="da-DK" sz="1600" b="0" dirty="0">
                <a:solidFill>
                  <a:srgbClr val="224284"/>
                </a:solidFill>
                <a:latin typeface="Avenir Roman" panose="02000503020000020003" pitchFamily="2" charset="0"/>
              </a:rPr>
              <a:t>opnår folkepensionsalderen</a:t>
            </a:r>
          </a:p>
          <a:p>
            <a:pPr>
              <a:spcAft>
                <a:spcPts val="1200"/>
              </a:spcAft>
            </a:pPr>
            <a:r>
              <a:rPr lang="da-DK" sz="1600" b="0" dirty="0">
                <a:solidFill>
                  <a:srgbClr val="224284"/>
                </a:solidFill>
                <a:latin typeface="Avenir Roman" panose="02000503020000020003" pitchFamily="2" charset="0"/>
              </a:rPr>
              <a:t>dør</a:t>
            </a:r>
          </a:p>
          <a:p>
            <a:pPr>
              <a:spcAft>
                <a:spcPts val="1200"/>
              </a:spcAft>
            </a:pPr>
            <a:r>
              <a:rPr lang="da-DK" sz="1600" b="0" dirty="0">
                <a:solidFill>
                  <a:srgbClr val="224284"/>
                </a:solidFill>
                <a:latin typeface="Avenir Roman" panose="02000503020000020003" pitchFamily="2" charset="0"/>
              </a:rPr>
              <a:t>ansøger pga. udrejse, efterløn, førtidspension.</a:t>
            </a:r>
          </a:p>
        </p:txBody>
      </p:sp>
      <p:sp>
        <p:nvSpPr>
          <p:cNvPr id="8" name="TextBox 7">
            <a:extLst>
              <a:ext uri="{FF2B5EF4-FFF2-40B4-BE49-F238E27FC236}">
                <a16:creationId xmlns:a16="http://schemas.microsoft.com/office/drawing/2014/main" id="{6E1F7482-777D-5E4B-BF02-9798CCF51F24}"/>
              </a:ext>
            </a:extLst>
          </p:cNvPr>
          <p:cNvSpPr txBox="1"/>
          <p:nvPr/>
        </p:nvSpPr>
        <p:spPr>
          <a:xfrm>
            <a:off x="10567872" y="304206"/>
            <a:ext cx="1061968" cy="276935"/>
          </a:xfrm>
          <a:prstGeom prst="rect">
            <a:avLst/>
          </a:prstGeom>
          <a:noFill/>
        </p:spPr>
        <p:txBody>
          <a:bodyPr wrap="none" lIns="0" tIns="0" rIns="0" bIns="0" rtlCol="0">
            <a:spAutoFit/>
          </a:bodyPr>
          <a:lstStyle/>
          <a:p>
            <a:pPr marL="0" marR="0" lvl="0" indent="0" algn="r" defTabSz="1218926"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pic>
        <p:nvPicPr>
          <p:cNvPr id="10" name="Picture 11">
            <a:extLst>
              <a:ext uri="{FF2B5EF4-FFF2-40B4-BE49-F238E27FC236}">
                <a16:creationId xmlns:a16="http://schemas.microsoft.com/office/drawing/2014/main" id="{347295DF-632D-E346-88BC-EBEA4B46B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742" y="1916556"/>
            <a:ext cx="3815541" cy="3815541"/>
          </a:xfrm>
          <a:prstGeom prst="rect">
            <a:avLst/>
          </a:prstGeom>
        </p:spPr>
      </p:pic>
    </p:spTree>
    <p:extLst>
      <p:ext uri="{BB962C8B-B14F-4D97-AF65-F5344CB8AC3E}">
        <p14:creationId xmlns:p14="http://schemas.microsoft.com/office/powerpoint/2010/main" val="31746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body" sz="quarter" idx="11"/>
          </p:nvPr>
        </p:nvSpPr>
        <p:spPr/>
        <p:txBody>
          <a:bodyPr/>
          <a:lstStyle/>
          <a:p>
            <a:r>
              <a:rPr lang="da-DK" dirty="0"/>
              <a:t>Manglende betaling til Lønmodtagernes Feriemidler</a:t>
            </a:r>
          </a:p>
        </p:txBody>
      </p:sp>
      <p:sp>
        <p:nvSpPr>
          <p:cNvPr id="6" name="Pladsholder til tekst 5"/>
          <p:cNvSpPr>
            <a:spLocks noGrp="1"/>
          </p:cNvSpPr>
          <p:nvPr>
            <p:ph type="body" sz="quarter" idx="12"/>
          </p:nvPr>
        </p:nvSpPr>
        <p:spPr/>
        <p:txBody>
          <a:bodyPr/>
          <a:lstStyle/>
          <a:p>
            <a:r>
              <a:rPr lang="da-DK" u="sng" dirty="0"/>
              <a:t>Samtlige</a:t>
            </a:r>
            <a:r>
              <a:rPr lang="da-DK" dirty="0"/>
              <a:t> feriemidler forfalder til betaling, hvis arbejdsgiver: </a:t>
            </a:r>
          </a:p>
          <a:p>
            <a:pPr marL="800100" lvl="1" indent="-342900">
              <a:buFont typeface="Arial" panose="020B0604020202020204" pitchFamily="34" charset="0"/>
              <a:buChar char="•"/>
            </a:pPr>
            <a:endParaRPr lang="da-DK" dirty="0"/>
          </a:p>
          <a:p>
            <a:pPr marL="800100" lvl="1" indent="-342900">
              <a:buFont typeface="Arial" panose="020B0604020202020204" pitchFamily="34" charset="0"/>
              <a:buChar char="•"/>
            </a:pPr>
            <a:r>
              <a:rPr lang="da-DK" dirty="0"/>
              <a:t>ikke betaler forfaldne feriemidler </a:t>
            </a:r>
          </a:p>
          <a:p>
            <a:pPr marL="800100" lvl="1" indent="-342900">
              <a:buFont typeface="Arial" panose="020B0604020202020204" pitchFamily="34" charset="0"/>
              <a:buChar char="•"/>
            </a:pPr>
            <a:r>
              <a:rPr lang="da-DK" dirty="0"/>
              <a:t>ikke angiver at ville beholde ikke-forfaldne feriemidler.</a:t>
            </a:r>
          </a:p>
          <a:p>
            <a:endParaRPr lang="da-DK" dirty="0"/>
          </a:p>
          <a:p>
            <a:r>
              <a:rPr lang="da-DK" dirty="0"/>
              <a:t>Ved manglende betaling overdrager fonden det samlede krav til Lønmodtagernes Garantifond (LG). De offentlige arbejdsgivere er dog selvforsikrede, så her rettes krav og inddrivelse af forfaldne krav til den offentlige arbejdsgiver.</a:t>
            </a:r>
          </a:p>
          <a:p>
            <a:endParaRPr lang="da-DK" dirty="0"/>
          </a:p>
          <a:p>
            <a:r>
              <a:rPr lang="da-DK" dirty="0"/>
              <a:t>Ved anvendelse af fælles lønadministration vil kravet kunne rettes til arbejdsgiver eller indbetaler, men det afhænger af den aftalte ansvarsfordeling mellem arbejdsgiver og indbetaler (administrator).</a:t>
            </a:r>
          </a:p>
          <a:p>
            <a:endParaRPr lang="da-DK" dirty="0"/>
          </a:p>
        </p:txBody>
      </p:sp>
      <p:sp>
        <p:nvSpPr>
          <p:cNvPr id="3" name="Pladsholder til sidefod 2"/>
          <p:cNvSpPr>
            <a:spLocks noGrp="1"/>
          </p:cNvSpPr>
          <p:nvPr>
            <p:ph type="ftr" sz="quarter" idx="3"/>
          </p:nvPr>
        </p:nvSpPr>
        <p:spPr/>
        <p:txBody>
          <a:body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6732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r>
              <a:rPr lang="da-DK" dirty="0"/>
              <a:t>Bekendtgørelsesoversigt</a:t>
            </a:r>
          </a:p>
        </p:txBody>
      </p:sp>
      <p:sp>
        <p:nvSpPr>
          <p:cNvPr id="3" name="Pladsholder til tekst 2"/>
          <p:cNvSpPr>
            <a:spLocks noGrp="1"/>
          </p:cNvSpPr>
          <p:nvPr>
            <p:ph type="body" sz="quarter" idx="12"/>
          </p:nvPr>
        </p:nvSpPr>
        <p:spPr>
          <a:xfrm>
            <a:off x="476250" y="1704975"/>
            <a:ext cx="11379749" cy="3875023"/>
          </a:xfrm>
        </p:spPr>
        <p:txBody>
          <a:bodyPr/>
          <a:lstStyle/>
          <a:p>
            <a:pPr marL="0" indent="0">
              <a:buNone/>
            </a:pPr>
            <a:r>
              <a:rPr lang="da-DK" sz="1800" b="1" dirty="0">
                <a:solidFill>
                  <a:schemeClr val="bg1"/>
                </a:solidFill>
              </a:rPr>
              <a:t>Regler om indberetning af feriemidler </a:t>
            </a:r>
            <a:endParaRPr lang="da-DK" sz="1800" dirty="0">
              <a:solidFill>
                <a:schemeClr val="bg1"/>
              </a:solidFill>
            </a:endParaRPr>
          </a:p>
          <a:p>
            <a:pPr marL="895350" indent="-285750">
              <a:buFont typeface="Arial" panose="020B0604020202020204" pitchFamily="34" charset="0"/>
              <a:buChar char="•"/>
            </a:pPr>
            <a:r>
              <a:rPr lang="da-DK" sz="1500" dirty="0">
                <a:solidFill>
                  <a:schemeClr val="accent2"/>
                </a:solidFill>
              </a:rPr>
              <a:t>Bekendtgørelse om Lønmodtagernes Fond for Tilgodehavende Feriemidler, nr. 1041 af 11/10/2019</a:t>
            </a:r>
            <a:br>
              <a:rPr lang="da-DK" sz="1500" dirty="0">
                <a:solidFill>
                  <a:schemeClr val="accent2"/>
                </a:solidFill>
              </a:rPr>
            </a:br>
            <a:r>
              <a:rPr lang="da-DK" sz="1500" dirty="0">
                <a:solidFill>
                  <a:schemeClr val="accent2"/>
                </a:solidFill>
              </a:rPr>
              <a:t>Vil senere blive udvidet med regler om bl.a. fondens kontrol af indberetninger, udbetaling til lønmodtager og arbejdsgivers indbetaling. </a:t>
            </a:r>
          </a:p>
          <a:p>
            <a:pPr marL="44450" indent="0">
              <a:buNone/>
            </a:pPr>
            <a:r>
              <a:rPr lang="da-DK" sz="1800" dirty="0"/>
              <a:t>Regler om fondsferiedage for nye på arbejdsmarkedet i 2019</a:t>
            </a:r>
          </a:p>
          <a:p>
            <a:pPr marL="895350" indent="-285750">
              <a:buFont typeface="Arial" panose="020B0604020202020204" pitchFamily="34" charset="0"/>
              <a:buChar char="•"/>
            </a:pPr>
            <a:r>
              <a:rPr lang="da-DK" sz="1500" dirty="0">
                <a:solidFill>
                  <a:schemeClr val="accent2"/>
                </a:solidFill>
              </a:rPr>
              <a:t>Bekendtgørelse forventes udstedt 1. januar 2020. </a:t>
            </a:r>
            <a:endParaRPr lang="da-DK" sz="1400" dirty="0">
              <a:solidFill>
                <a:schemeClr val="accent2"/>
              </a:solidFill>
            </a:endParaRPr>
          </a:p>
          <a:p>
            <a:pPr marL="0" indent="0">
              <a:buNone/>
            </a:pPr>
            <a:r>
              <a:rPr lang="da-DK" sz="1800" b="1" dirty="0">
                <a:solidFill>
                  <a:schemeClr val="bg1"/>
                </a:solidFill>
              </a:rPr>
              <a:t>Regler om arbejdsgivers betaling af bidrag til Lønmodtagernes Feriemidler</a:t>
            </a:r>
          </a:p>
          <a:p>
            <a:pPr marL="908050" lvl="2" indent="-285750">
              <a:buFont typeface="Wingdings" panose="05000000000000000000" pitchFamily="2" charset="2"/>
              <a:buChar char="§"/>
            </a:pPr>
            <a:r>
              <a:rPr lang="da-DK" sz="1500" b="1" dirty="0">
                <a:solidFill>
                  <a:schemeClr val="accent2"/>
                </a:solidFill>
                <a:latin typeface="Lucida Console" panose="020B0609040504020204" pitchFamily="49" charset="0"/>
              </a:rPr>
              <a:t>Bekendtgørelse</a:t>
            </a:r>
            <a:r>
              <a:rPr lang="da-DK" sz="1500" b="1" dirty="0">
                <a:solidFill>
                  <a:schemeClr val="accent2"/>
                </a:solidFill>
              </a:rPr>
              <a:t> </a:t>
            </a:r>
            <a:r>
              <a:rPr lang="da-DK" sz="1500" b="1" dirty="0">
                <a:solidFill>
                  <a:schemeClr val="accent2"/>
                </a:solidFill>
                <a:latin typeface="Lucida Console" panose="020B0609040504020204" pitchFamily="49" charset="0"/>
              </a:rPr>
              <a:t>om bidrag til Lønmodtagernes Fond for Tilgodehavende Feriemidler</a:t>
            </a:r>
            <a:r>
              <a:rPr lang="da-DK" sz="1500" dirty="0">
                <a:solidFill>
                  <a:schemeClr val="accent2"/>
                </a:solidFill>
                <a:latin typeface="Lucida Console" panose="020B0609040504020204" pitchFamily="49" charset="0"/>
              </a:rPr>
              <a:t>, nr. 1634 af 04/12/2018</a:t>
            </a:r>
          </a:p>
          <a:p>
            <a:pPr marL="908050" lvl="2" indent="-285750">
              <a:buFont typeface="Arial" panose="020B0604020202020204" pitchFamily="34" charset="0"/>
              <a:buChar char="•"/>
            </a:pPr>
            <a:r>
              <a:rPr lang="da-DK" sz="1500" b="1" dirty="0">
                <a:solidFill>
                  <a:schemeClr val="accent2"/>
                </a:solidFill>
                <a:latin typeface="Lucida Console" panose="020B0609040504020204" pitchFamily="49" charset="0"/>
              </a:rPr>
              <a:t>Bekendtgørelse om størrelsen pr. 1. januar 2019 af bidrag til Lønmodtagernes Fond for Tilgodehavende Feriemidler</a:t>
            </a:r>
            <a:r>
              <a:rPr lang="da-DK" sz="1500" dirty="0">
                <a:solidFill>
                  <a:schemeClr val="accent2"/>
                </a:solidFill>
                <a:latin typeface="Lucida Console" panose="020B0609040504020204" pitchFamily="49" charset="0"/>
              </a:rPr>
              <a:t>, nr. 1632 af 04/12/2018</a:t>
            </a:r>
          </a:p>
          <a:p>
            <a:pPr marL="908050" lvl="2" indent="-285750">
              <a:buFont typeface="Arial" panose="020B0604020202020204" pitchFamily="34" charset="0"/>
              <a:buChar char="•"/>
            </a:pPr>
            <a:r>
              <a:rPr lang="da-DK" sz="1500" b="1" dirty="0">
                <a:solidFill>
                  <a:schemeClr val="accent2"/>
                </a:solidFill>
                <a:latin typeface="Lucida Console" panose="020B0609040504020204" pitchFamily="49" charset="0"/>
              </a:rPr>
              <a:t>Bekendtgørelse nr. 1706 af 26/12/2017 om fællesopkrævning af visse arbejdsgiverbidrag mv.</a:t>
            </a:r>
            <a:r>
              <a:rPr lang="da-DK" sz="1500" dirty="0">
                <a:solidFill>
                  <a:schemeClr val="accent2"/>
                </a:solidFill>
                <a:latin typeface="Lucida Console" panose="020B0609040504020204" pitchFamily="49" charset="0"/>
              </a:rPr>
              <a:t>,</a:t>
            </a:r>
            <a:r>
              <a:rPr lang="da-DK" sz="1500" b="1" dirty="0">
                <a:solidFill>
                  <a:schemeClr val="accent2"/>
                </a:solidFill>
                <a:latin typeface="Lucida Console" panose="020B0609040504020204" pitchFamily="49" charset="0"/>
              </a:rPr>
              <a:t> </a:t>
            </a:r>
            <a:r>
              <a:rPr lang="da-DK" sz="1500" dirty="0">
                <a:solidFill>
                  <a:schemeClr val="accent2"/>
                </a:solidFill>
                <a:latin typeface="Lucida Console" panose="020B0609040504020204" pitchFamily="49" charset="0"/>
              </a:rPr>
              <a:t>nr. 1752 af 27/12/2018</a:t>
            </a:r>
          </a:p>
          <a:p>
            <a:pPr marL="174625" lvl="2"/>
            <a:r>
              <a:rPr lang="da-DK" sz="1800" b="1" dirty="0">
                <a:solidFill>
                  <a:schemeClr val="bg1"/>
                </a:solidFill>
                <a:latin typeface="Lucida Console" panose="020B0609040504020204" pitchFamily="49" charset="0"/>
              </a:rPr>
              <a:t>Regler om indeksering af feriemidler, som arbejdsgiver har beholdt i virksomheden</a:t>
            </a:r>
          </a:p>
          <a:p>
            <a:pPr marL="895350" lvl="2" indent="-285750">
              <a:buFont typeface="Arial" panose="020B0604020202020204" pitchFamily="34" charset="0"/>
              <a:buChar char="•"/>
            </a:pPr>
            <a:r>
              <a:rPr lang="da-DK" sz="1500" dirty="0">
                <a:solidFill>
                  <a:schemeClr val="accent2"/>
                </a:solidFill>
                <a:latin typeface="Lucida Console" panose="020B0609040504020204" pitchFamily="49" charset="0"/>
              </a:rPr>
              <a:t>Bekendtgørelse forventes udstedt 1.7.2020</a:t>
            </a:r>
            <a:r>
              <a:rPr lang="da-DK" sz="1500" dirty="0">
                <a:solidFill>
                  <a:srgbClr val="14438A"/>
                </a:solidFill>
                <a:latin typeface="Lucida Console" panose="020B0609040504020204" pitchFamily="49" charset="0"/>
              </a:rPr>
              <a:t>.</a:t>
            </a:r>
          </a:p>
          <a:p>
            <a:endParaRPr lang="da-DK" dirty="0"/>
          </a:p>
        </p:txBody>
      </p:sp>
      <p:sp>
        <p:nvSpPr>
          <p:cNvPr id="4" name="Pladsholder til billede 3"/>
          <p:cNvSpPr>
            <a:spLocks noGrp="1"/>
          </p:cNvSpPr>
          <p:nvPr>
            <p:ph type="pic" sz="quarter" idx="14"/>
          </p:nvPr>
        </p:nvSpPr>
        <p:spPr>
          <a:xfrm>
            <a:off x="11810280" y="5534280"/>
            <a:ext cx="45719" cy="45719"/>
          </a:xfrm>
        </p:spPr>
      </p:sp>
      <p:sp>
        <p:nvSpPr>
          <p:cNvPr id="6" name="Pladsholder til sidefod 5"/>
          <p:cNvSpPr>
            <a:spLocks noGrp="1"/>
          </p:cNvSpPr>
          <p:nvPr>
            <p:ph type="ftr" sz="quarter" idx="3"/>
          </p:nvPr>
        </p:nvSpPr>
        <p:spPr/>
        <p:txBody>
          <a:bodyPr/>
          <a:lstStyle/>
          <a:p>
            <a:r>
              <a:rPr lang="da-DK">
                <a:latin typeface="Lucida Sans Unicode" panose="020B0602030504020204" pitchFamily="34" charset="0"/>
                <a:cs typeface="Lucida Sans Unicode" panose="020B0602030504020204" pitchFamily="34" charset="0"/>
              </a:rPr>
              <a:t>København, 18. december 2019</a:t>
            </a:r>
            <a:endParaRPr lang="da-DK"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55939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11347B-EC13-534A-8F60-5ACC22CE1696}"/>
              </a:ext>
            </a:extLst>
          </p:cNvPr>
          <p:cNvSpPr/>
          <p:nvPr/>
        </p:nvSpPr>
        <p:spPr>
          <a:xfrm>
            <a:off x="2204" y="0"/>
            <a:ext cx="12187592" cy="6858000"/>
          </a:xfrm>
          <a:prstGeom prst="rect">
            <a:avLst/>
          </a:prstGeom>
          <a:solidFill>
            <a:srgbClr val="14438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2AFB7E-6369-E840-A00F-8E34225496DC}"/>
              </a:ext>
            </a:extLst>
          </p:cNvPr>
          <p:cNvSpPr>
            <a:spLocks noGrp="1"/>
          </p:cNvSpPr>
          <p:nvPr>
            <p:ph type="title"/>
          </p:nvPr>
        </p:nvSpPr>
        <p:spPr>
          <a:xfrm>
            <a:off x="1273815" y="945299"/>
            <a:ext cx="4247489" cy="730713"/>
          </a:xfrm>
        </p:spPr>
        <p:txBody>
          <a:bodyPr/>
          <a:lstStyle/>
          <a:p>
            <a:pPr algn="ctr"/>
            <a:r>
              <a:rPr lang="da-DK" sz="2400">
                <a:solidFill>
                  <a:schemeClr val="bg1"/>
                </a:solidFill>
                <a:latin typeface="Avenir Roman" panose="02000503020000020003" pitchFamily="2" charset="0"/>
              </a:rPr>
              <a:t>Virk.dk/ny-ferielov</a:t>
            </a:r>
          </a:p>
        </p:txBody>
      </p:sp>
      <p:pic>
        <p:nvPicPr>
          <p:cNvPr id="26" name="Picture 25">
            <a:extLst>
              <a:ext uri="{FF2B5EF4-FFF2-40B4-BE49-F238E27FC236}">
                <a16:creationId xmlns:a16="http://schemas.microsoft.com/office/drawing/2014/main" id="{B01D6B79-5B68-F84A-9288-7CB8F5BFB97A}"/>
              </a:ext>
            </a:extLst>
          </p:cNvPr>
          <p:cNvPicPr>
            <a:picLocks noChangeAspect="1"/>
          </p:cNvPicPr>
          <p:nvPr/>
        </p:nvPicPr>
        <p:blipFill>
          <a:blip r:embed="rId3"/>
          <a:stretch>
            <a:fillRect/>
          </a:stretch>
        </p:blipFill>
        <p:spPr>
          <a:xfrm>
            <a:off x="2280021" y="2419556"/>
            <a:ext cx="2235080" cy="2089314"/>
          </a:xfrm>
          <a:prstGeom prst="rect">
            <a:avLst/>
          </a:prstGeom>
        </p:spPr>
      </p:pic>
      <p:sp>
        <p:nvSpPr>
          <p:cNvPr id="11" name="Title 1">
            <a:extLst>
              <a:ext uri="{FF2B5EF4-FFF2-40B4-BE49-F238E27FC236}">
                <a16:creationId xmlns:a16="http://schemas.microsoft.com/office/drawing/2014/main" id="{37AA35A6-F864-A44A-BC89-6C64443B3997}"/>
              </a:ext>
            </a:extLst>
          </p:cNvPr>
          <p:cNvSpPr txBox="1">
            <a:spLocks/>
          </p:cNvSpPr>
          <p:nvPr/>
        </p:nvSpPr>
        <p:spPr>
          <a:xfrm>
            <a:off x="6050610" y="945298"/>
            <a:ext cx="5449492" cy="768771"/>
          </a:xfrm>
          <a:prstGeom prst="rect">
            <a:avLst/>
          </a:prstGeom>
        </p:spPr>
        <p:txBody>
          <a:bodyPr vert="horz" lIns="0" tIns="0" rIns="0" bIns="0" rtlCol="0" anchor="ctr" anchorCtr="0">
            <a:noAutofit/>
          </a:bodyPr>
          <a:lstStyle>
            <a:lvl1pPr algn="l" defTabSz="1219170" rtl="0" eaLnBrk="1" latinLnBrk="0" hangingPunct="1">
              <a:lnSpc>
                <a:spcPct val="91000"/>
              </a:lnSpc>
              <a:spcBef>
                <a:spcPct val="0"/>
              </a:spcBef>
              <a:buNone/>
              <a:defRPr sz="3000" b="1" kern="1200">
                <a:solidFill>
                  <a:schemeClr val="bg2"/>
                </a:solidFill>
                <a:latin typeface="+mj-lt"/>
                <a:ea typeface="+mj-ea"/>
                <a:cs typeface="+mj-cs"/>
              </a:defRPr>
            </a:lvl1pPr>
          </a:lstStyle>
          <a:p>
            <a:pPr marL="0" marR="0" lvl="0" indent="0" algn="ctr" defTabSz="1219170" rtl="0" eaLnBrk="1" fontAlgn="auto" latinLnBrk="0" hangingPunct="1">
              <a:lnSpc>
                <a:spcPct val="91000"/>
              </a:lnSpc>
              <a:spcBef>
                <a:spcPct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Avenir Roman" panose="02000503020000020003" pitchFamily="2" charset="0"/>
                <a:ea typeface="+mj-ea"/>
                <a:cs typeface="+mj-cs"/>
              </a:rPr>
              <a:t>Nyhedsbreve på Virk.dk fra</a:t>
            </a:r>
          </a:p>
          <a:p>
            <a:pPr marL="0" marR="0" lvl="0" indent="0" algn="ctr" defTabSz="1219170" rtl="0" eaLnBrk="1" fontAlgn="auto" latinLnBrk="0" hangingPunct="1">
              <a:lnSpc>
                <a:spcPct val="91000"/>
              </a:lnSpc>
              <a:spcBef>
                <a:spcPct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Avenir Roman" panose="02000503020000020003" pitchFamily="2" charset="0"/>
                <a:ea typeface="+mj-ea"/>
                <a:cs typeface="+mj-cs"/>
              </a:rPr>
              <a:t>FerieKonto og Feriepengeinfo</a:t>
            </a:r>
          </a:p>
        </p:txBody>
      </p:sp>
      <p:pic>
        <p:nvPicPr>
          <p:cNvPr id="12" name="Picture 11">
            <a:extLst>
              <a:ext uri="{FF2B5EF4-FFF2-40B4-BE49-F238E27FC236}">
                <a16:creationId xmlns:a16="http://schemas.microsoft.com/office/drawing/2014/main" id="{27E06E53-2AFE-D047-AF14-9F585C2CD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298" y="1922156"/>
            <a:ext cx="3084114" cy="3084114"/>
          </a:xfrm>
          <a:prstGeom prst="rect">
            <a:avLst/>
          </a:prstGeom>
        </p:spPr>
      </p:pic>
      <p:cxnSp>
        <p:nvCxnSpPr>
          <p:cNvPr id="22" name="Straight Connector 21">
            <a:extLst>
              <a:ext uri="{FF2B5EF4-FFF2-40B4-BE49-F238E27FC236}">
                <a16:creationId xmlns:a16="http://schemas.microsoft.com/office/drawing/2014/main" id="{B2A061E3-9813-F449-8432-DC87E5E17C1A}"/>
              </a:ext>
            </a:extLst>
          </p:cNvPr>
          <p:cNvCxnSpPr>
            <a:cxnSpLocks/>
          </p:cNvCxnSpPr>
          <p:nvPr/>
        </p:nvCxnSpPr>
        <p:spPr>
          <a:xfrm>
            <a:off x="732646" y="5372766"/>
            <a:ext cx="10726709" cy="0"/>
          </a:xfrm>
          <a:prstGeom prst="line">
            <a:avLst/>
          </a:prstGeom>
          <a:ln w="12700">
            <a:solidFill>
              <a:srgbClr val="25AFE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EA2162-3520-9A48-80C9-B44B34712994}"/>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white"/>
                </a:solidFill>
                <a:effectLst/>
                <a:uLnTx/>
                <a:uFillTx/>
                <a:latin typeface="Avenir Black" panose="02000503020000020003" pitchFamily="2" charset="0"/>
                <a:ea typeface="+mn-ea"/>
                <a:cs typeface="+mn-cs"/>
              </a:rPr>
              <a:t>Ny Ferielov</a:t>
            </a:r>
          </a:p>
        </p:txBody>
      </p:sp>
      <p:cxnSp>
        <p:nvCxnSpPr>
          <p:cNvPr id="19" name="Straight Connector 18">
            <a:extLst>
              <a:ext uri="{FF2B5EF4-FFF2-40B4-BE49-F238E27FC236}">
                <a16:creationId xmlns:a16="http://schemas.microsoft.com/office/drawing/2014/main" id="{DD9A68EC-3878-C44F-BCE5-264360F12932}"/>
              </a:ext>
            </a:extLst>
          </p:cNvPr>
          <p:cNvCxnSpPr>
            <a:cxnSpLocks/>
          </p:cNvCxnSpPr>
          <p:nvPr/>
        </p:nvCxnSpPr>
        <p:spPr>
          <a:xfrm>
            <a:off x="6086457" y="997989"/>
            <a:ext cx="0" cy="3726855"/>
          </a:xfrm>
          <a:prstGeom prst="line">
            <a:avLst/>
          </a:prstGeom>
          <a:ln w="12700">
            <a:solidFill>
              <a:srgbClr val="25AFE5"/>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DC3D07E-7B32-5B44-A8FF-46EB19427327}"/>
              </a:ext>
            </a:extLst>
          </p:cNvPr>
          <p:cNvGrpSpPr/>
          <p:nvPr/>
        </p:nvGrpSpPr>
        <p:grpSpPr>
          <a:xfrm>
            <a:off x="3331214" y="5654192"/>
            <a:ext cx="5529572" cy="414802"/>
            <a:chOff x="7508230" y="6184129"/>
            <a:chExt cx="3656499" cy="274293"/>
          </a:xfrm>
        </p:grpSpPr>
        <p:pic>
          <p:nvPicPr>
            <p:cNvPr id="27" name="Content Placeholder 20">
              <a:extLst>
                <a:ext uri="{FF2B5EF4-FFF2-40B4-BE49-F238E27FC236}">
                  <a16:creationId xmlns:a16="http://schemas.microsoft.com/office/drawing/2014/main" id="{A2B7741C-AF52-BB42-89CE-5B54086022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8230" y="6238107"/>
              <a:ext cx="784190" cy="102476"/>
            </a:xfrm>
            <a:prstGeom prst="rect">
              <a:avLst/>
            </a:prstGeom>
          </p:spPr>
        </p:pic>
        <p:pic>
          <p:nvPicPr>
            <p:cNvPr id="28" name="Picture 27">
              <a:extLst>
                <a:ext uri="{FF2B5EF4-FFF2-40B4-BE49-F238E27FC236}">
                  <a16:creationId xmlns:a16="http://schemas.microsoft.com/office/drawing/2014/main" id="{4AC55285-BCB0-244C-A5D2-D7F9F7966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7780" y="6238107"/>
              <a:ext cx="1083649" cy="132214"/>
            </a:xfrm>
            <a:prstGeom prst="rect">
              <a:avLst/>
            </a:prstGeom>
          </p:spPr>
        </p:pic>
        <p:pic>
          <p:nvPicPr>
            <p:cNvPr id="29" name="Picture 28">
              <a:extLst>
                <a:ext uri="{FF2B5EF4-FFF2-40B4-BE49-F238E27FC236}">
                  <a16:creationId xmlns:a16="http://schemas.microsoft.com/office/drawing/2014/main" id="{55B3D4A6-554D-DC4F-940D-FD533E26C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9381" y="6184129"/>
              <a:ext cx="1195348" cy="274293"/>
            </a:xfrm>
            <a:prstGeom prst="rect">
              <a:avLst/>
            </a:prstGeom>
          </p:spPr>
        </p:pic>
      </p:grpSp>
    </p:spTree>
    <p:extLst>
      <p:ext uri="{BB962C8B-B14F-4D97-AF65-F5344CB8AC3E}">
        <p14:creationId xmlns:p14="http://schemas.microsoft.com/office/powerpoint/2010/main" val="35921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7CEBF6BC-4D08-4D4E-A29A-F01B25D93F4C}"/>
              </a:ext>
            </a:extLst>
          </p:cNvPr>
          <p:cNvSpPr>
            <a:spLocks noGrp="1"/>
          </p:cNvSpPr>
          <p:nvPr>
            <p:ph type="sldNum" sz="quarter" idx="21"/>
          </p:nvPr>
        </p:nvSpPr>
        <p:spPr/>
        <p:txBody>
          <a:bodyPr/>
          <a:lstStyle/>
          <a:p>
            <a:pPr marL="0" marR="0" lvl="0" indent="0" algn="l" defTabSz="1218786" rtl="0" eaLnBrk="1" fontAlgn="auto" latinLnBrk="0" hangingPunct="1">
              <a:lnSpc>
                <a:spcPct val="100000"/>
              </a:lnSpc>
              <a:spcBef>
                <a:spcPts val="0"/>
              </a:spcBef>
              <a:spcAft>
                <a:spcPts val="0"/>
              </a:spcAft>
              <a:buClrTx/>
              <a:buSzTx/>
              <a:buFontTx/>
              <a:buNone/>
              <a:tabLst/>
              <a:defRPr/>
            </a:pPr>
            <a:fld id="{9329B6BB-2231-443D-A106-476177BA91F4}" type="slidenum">
              <a:rPr kumimoji="0" lang="da-DK" sz="2400" b="0" i="0" u="none" strike="noStrike" kern="1200" cap="none" spc="0" normalizeH="0" baseline="0" noProof="1" smtClean="0">
                <a:ln>
                  <a:noFill/>
                </a:ln>
                <a:noFill/>
                <a:effectLst/>
                <a:uLnTx/>
                <a:uFillTx/>
                <a:latin typeface="Trebuchet MS"/>
                <a:ea typeface="+mn-ea"/>
                <a:cs typeface="+mn-cs"/>
              </a:rPr>
              <a:pPr marL="0" marR="0" lvl="0" indent="0" algn="l" defTabSz="1218786" rtl="0" eaLnBrk="1" fontAlgn="auto" latinLnBrk="0" hangingPunct="1">
                <a:lnSpc>
                  <a:spcPct val="100000"/>
                </a:lnSpc>
                <a:spcBef>
                  <a:spcPts val="0"/>
                </a:spcBef>
                <a:spcAft>
                  <a:spcPts val="0"/>
                </a:spcAft>
                <a:buClrTx/>
                <a:buSzTx/>
                <a:buFontTx/>
                <a:buNone/>
                <a:tabLst/>
                <a:defRPr/>
              </a:pPr>
              <a:t>19</a:t>
            </a:fld>
            <a:endParaRPr kumimoji="0" lang="da-DK" sz="2400" b="0" i="0" u="none" strike="noStrike" kern="1200" cap="none" spc="0" normalizeH="0" baseline="0" noProof="1">
              <a:ln>
                <a:noFill/>
              </a:ln>
              <a:noFill/>
              <a:effectLst/>
              <a:uLnTx/>
              <a:uFillTx/>
              <a:latin typeface="Trebuchet MS"/>
              <a:ea typeface="+mn-ea"/>
              <a:cs typeface="+mn-cs"/>
            </a:endParaRPr>
          </a:p>
        </p:txBody>
      </p:sp>
      <p:sp>
        <p:nvSpPr>
          <p:cNvPr id="4" name="Titel 3">
            <a:extLst>
              <a:ext uri="{FF2B5EF4-FFF2-40B4-BE49-F238E27FC236}">
                <a16:creationId xmlns:a16="http://schemas.microsoft.com/office/drawing/2014/main" id="{FCCCDF1D-B375-4816-A154-34E4B9BFEA2C}"/>
              </a:ext>
            </a:extLst>
          </p:cNvPr>
          <p:cNvSpPr>
            <a:spLocks noGrp="1"/>
          </p:cNvSpPr>
          <p:nvPr>
            <p:ph type="title"/>
          </p:nvPr>
        </p:nvSpPr>
        <p:spPr/>
        <p:txBody>
          <a:bodyPr/>
          <a:lstStyle/>
          <a:p>
            <a:r>
              <a:rPr lang="da-DK" dirty="0"/>
              <a:t>Den nye ferielov og kommunerne</a:t>
            </a:r>
          </a:p>
        </p:txBody>
      </p:sp>
    </p:spTree>
    <p:extLst>
      <p:ext uri="{BB962C8B-B14F-4D97-AF65-F5344CB8AC3E}">
        <p14:creationId xmlns:p14="http://schemas.microsoft.com/office/powerpoint/2010/main" val="1095406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Dagens program</a:t>
            </a:r>
          </a:p>
        </p:txBody>
      </p:sp>
      <p:sp>
        <p:nvSpPr>
          <p:cNvPr id="4" name="Pladsholder til dato 3"/>
          <p:cNvSpPr>
            <a:spLocks noGrp="1"/>
          </p:cNvSpPr>
          <p:nvPr>
            <p:ph type="dt" sz="half" idx="10"/>
          </p:nvPr>
        </p:nvSpPr>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p:txBody>
          <a:bodyPr/>
          <a:lstStyle/>
          <a:p>
            <a:r>
              <a:rPr lang="da-DK"/>
              <a:t>København, 18. december 2019</a:t>
            </a:r>
            <a:endParaRPr lang="en-GB" dirty="0"/>
          </a:p>
        </p:txBody>
      </p:sp>
      <p:graphicFrame>
        <p:nvGraphicFramePr>
          <p:cNvPr id="2" name="Tabel 1">
            <a:extLst>
              <a:ext uri="{FF2B5EF4-FFF2-40B4-BE49-F238E27FC236}">
                <a16:creationId xmlns:a16="http://schemas.microsoft.com/office/drawing/2014/main" id="{C586AD38-1210-4925-BBD7-5976D1779A46}"/>
              </a:ext>
            </a:extLst>
          </p:cNvPr>
          <p:cNvGraphicFramePr>
            <a:graphicFrameLocks noGrp="1"/>
          </p:cNvGraphicFramePr>
          <p:nvPr>
            <p:extLst>
              <p:ext uri="{D42A27DB-BD31-4B8C-83A1-F6EECF244321}">
                <p14:modId xmlns:p14="http://schemas.microsoft.com/office/powerpoint/2010/main" val="1664317395"/>
              </p:ext>
            </p:extLst>
          </p:nvPr>
        </p:nvGraphicFramePr>
        <p:xfrm>
          <a:off x="1908175" y="1906276"/>
          <a:ext cx="9546763" cy="4012381"/>
        </p:xfrm>
        <a:graphic>
          <a:graphicData uri="http://schemas.openxmlformats.org/drawingml/2006/table">
            <a:tbl>
              <a:tblPr/>
              <a:tblGrid>
                <a:gridCol w="1184160">
                  <a:extLst>
                    <a:ext uri="{9D8B030D-6E8A-4147-A177-3AD203B41FA5}">
                      <a16:colId xmlns:a16="http://schemas.microsoft.com/office/drawing/2014/main" val="4281668655"/>
                    </a:ext>
                  </a:extLst>
                </a:gridCol>
                <a:gridCol w="7541376">
                  <a:extLst>
                    <a:ext uri="{9D8B030D-6E8A-4147-A177-3AD203B41FA5}">
                      <a16:colId xmlns:a16="http://schemas.microsoft.com/office/drawing/2014/main" val="4237938074"/>
                    </a:ext>
                  </a:extLst>
                </a:gridCol>
                <a:gridCol w="821227">
                  <a:extLst>
                    <a:ext uri="{9D8B030D-6E8A-4147-A177-3AD203B41FA5}">
                      <a16:colId xmlns:a16="http://schemas.microsoft.com/office/drawing/2014/main" val="3934810040"/>
                    </a:ext>
                  </a:extLst>
                </a:gridCol>
              </a:tblGrid>
              <a:tr h="333407">
                <a:tc>
                  <a:txBody>
                    <a:bodyPr/>
                    <a:lstStyle/>
                    <a:p>
                      <a:pPr algn="l" fontAlgn="b"/>
                      <a:r>
                        <a:rPr lang="da-DK" sz="1600" b="1" i="0" u="none" strike="noStrike" dirty="0">
                          <a:solidFill>
                            <a:srgbClr val="000000"/>
                          </a:solidFill>
                          <a:effectLst/>
                          <a:latin typeface="Calibri" panose="020F0502020204030204" pitchFamily="34" charset="0"/>
                        </a:rPr>
                        <a:t>08:30-09:00</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a-DK" sz="1600" b="1" i="0" u="none" strike="noStrike" dirty="0">
                          <a:solidFill>
                            <a:srgbClr val="000000"/>
                          </a:solidFill>
                          <a:effectLst/>
                          <a:latin typeface="Calibri" panose="020F0502020204030204" pitchFamily="34" charset="0"/>
                        </a:rPr>
                        <a:t>Morgenmad og kaffe/te</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a-DK" sz="16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726870975"/>
                  </a:ext>
                </a:extLst>
              </a:tr>
              <a:tr h="333407">
                <a:tc>
                  <a:txBody>
                    <a:bodyPr/>
                    <a:lstStyle/>
                    <a:p>
                      <a:pPr algn="l" fontAlgn="b"/>
                      <a:r>
                        <a:rPr lang="da-DK" sz="1600" b="0" i="0" u="none" strike="noStrike" dirty="0">
                          <a:solidFill>
                            <a:srgbClr val="000000"/>
                          </a:solidFill>
                          <a:effectLst/>
                          <a:latin typeface="Calibri" panose="020F0502020204030204" pitchFamily="34" charset="0"/>
                        </a:rPr>
                        <a:t>09:00-09:05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Velkomst og præsentation v. KL</a:t>
                      </a:r>
                    </a:p>
                  </a:txBody>
                  <a:tcPr marL="6350" marR="6350" marT="6350" marB="0" anchor="b">
                    <a:lnL>
                      <a:noFill/>
                    </a:lnL>
                    <a:lnR>
                      <a:noFill/>
                    </a:lnR>
                    <a:lnT>
                      <a:noFill/>
                    </a:lnT>
                    <a:lnB>
                      <a:noFill/>
                    </a:lnB>
                  </a:tcPr>
                </a:tc>
                <a:tc rowSpan="6">
                  <a:txBody>
                    <a:bodyPr/>
                    <a:lstStyle/>
                    <a:p>
                      <a:pPr algn="ctr" fontAlgn="ctr"/>
                      <a:r>
                        <a:rPr lang="da-DK" sz="1600" b="0" i="0" u="none" strike="noStrike">
                          <a:solidFill>
                            <a:srgbClr val="000000"/>
                          </a:solidFill>
                          <a:effectLst/>
                          <a:latin typeface="Calibri" panose="020F0502020204030204" pitchFamily="34" charset="0"/>
                        </a:rPr>
                        <a:t>Del 1</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1688950"/>
                  </a:ext>
                </a:extLst>
              </a:tr>
              <a:tr h="333407">
                <a:tc>
                  <a:txBody>
                    <a:bodyPr/>
                    <a:lstStyle/>
                    <a:p>
                      <a:pPr algn="l" fontAlgn="b"/>
                      <a:r>
                        <a:rPr lang="da-DK" sz="1600" b="0" i="0" u="none" strike="noStrike">
                          <a:solidFill>
                            <a:srgbClr val="000000"/>
                          </a:solidFill>
                          <a:effectLst/>
                          <a:latin typeface="Calibri" panose="020F0502020204030204" pitchFamily="34" charset="0"/>
                        </a:rPr>
                        <a:t>09:05-09:15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Kort oprids af ny ferielov v. KL</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4293195099"/>
                  </a:ext>
                </a:extLst>
              </a:tr>
              <a:tr h="333407">
                <a:tc>
                  <a:txBody>
                    <a:bodyPr/>
                    <a:lstStyle/>
                    <a:p>
                      <a:pPr algn="l" fontAlgn="b"/>
                      <a:r>
                        <a:rPr lang="da-DK" sz="1600" b="0" i="0" u="none" strike="noStrike" dirty="0">
                          <a:solidFill>
                            <a:srgbClr val="000000"/>
                          </a:solidFill>
                          <a:effectLst/>
                          <a:latin typeface="Calibri" panose="020F0502020204030204" pitchFamily="34" charset="0"/>
                        </a:rPr>
                        <a:t>09:15-09:45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Overblik over Lønmodtagernes Feriemidler v. LD Fonden</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2181473461"/>
                  </a:ext>
                </a:extLst>
              </a:tr>
              <a:tr h="333407">
                <a:tc>
                  <a:txBody>
                    <a:bodyPr/>
                    <a:lstStyle/>
                    <a:p>
                      <a:pPr algn="l" fontAlgn="b"/>
                      <a:r>
                        <a:rPr lang="da-DK" sz="1600" b="0" i="0" u="none" strike="noStrike">
                          <a:solidFill>
                            <a:srgbClr val="000000"/>
                          </a:solidFill>
                          <a:effectLst/>
                          <a:latin typeface="Calibri" panose="020F0502020204030204" pitchFamily="34" charset="0"/>
                        </a:rPr>
                        <a:t>09:45-10:15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Håndtering i budget- og regnskabssystemet v. BDO</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1565902139"/>
                  </a:ext>
                </a:extLst>
              </a:tr>
              <a:tr h="333407">
                <a:tc>
                  <a:txBody>
                    <a:bodyPr/>
                    <a:lstStyle/>
                    <a:p>
                      <a:pPr algn="l" fontAlgn="b"/>
                      <a:r>
                        <a:rPr lang="da-DK" sz="1600" b="0" i="0" u="none" strike="noStrike" dirty="0">
                          <a:solidFill>
                            <a:srgbClr val="000000"/>
                          </a:solidFill>
                          <a:effectLst/>
                          <a:latin typeface="Calibri" panose="020F0502020204030204" pitchFamily="34" charset="0"/>
                        </a:rPr>
                        <a:t>10:15-10:20</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Særligt om selvejende institutioner v. BDO</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1800973868"/>
                  </a:ext>
                </a:extLst>
              </a:tr>
              <a:tr h="333407">
                <a:tc>
                  <a:txBody>
                    <a:bodyPr/>
                    <a:lstStyle/>
                    <a:p>
                      <a:pPr algn="l" fontAlgn="b"/>
                      <a:r>
                        <a:rPr lang="da-DK" sz="1600" b="0" i="0" u="none" strike="noStrike" dirty="0">
                          <a:solidFill>
                            <a:srgbClr val="000000"/>
                          </a:solidFill>
                          <a:effectLst/>
                          <a:latin typeface="Calibri" panose="020F0502020204030204" pitchFamily="34" charset="0"/>
                        </a:rPr>
                        <a:t>10:20-10:30</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Overordnet økonomi ift. ny ferielov v. KL</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2321021226"/>
                  </a:ext>
                </a:extLst>
              </a:tr>
              <a:tr h="333407">
                <a:tc>
                  <a:txBody>
                    <a:bodyPr/>
                    <a:lstStyle/>
                    <a:p>
                      <a:pPr algn="l" fontAlgn="b"/>
                      <a:r>
                        <a:rPr lang="da-DK" sz="1600" b="1" i="0" u="none" strike="noStrike" dirty="0">
                          <a:solidFill>
                            <a:srgbClr val="000000"/>
                          </a:solidFill>
                          <a:effectLst/>
                          <a:latin typeface="Calibri" panose="020F0502020204030204" pitchFamily="34" charset="0"/>
                        </a:rPr>
                        <a:t>10:30-10:45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da-DK" sz="1600" b="1" i="0" u="none" strike="noStrike" dirty="0">
                          <a:solidFill>
                            <a:srgbClr val="000000"/>
                          </a:solidFill>
                          <a:effectLst/>
                          <a:latin typeface="Calibri" panose="020F0502020204030204" pitchFamily="34" charset="0"/>
                        </a:rPr>
                        <a:t>Pause og kaffe/te</a:t>
                      </a:r>
                    </a:p>
                  </a:txBody>
                  <a:tcPr marL="6350" marR="6350" marT="6350" marB="0" anchor="b">
                    <a:lnL>
                      <a:noFill/>
                    </a:lnL>
                    <a:lnR>
                      <a:noFill/>
                    </a:lnR>
                    <a:lnT>
                      <a:noFill/>
                    </a:lnT>
                    <a:lnB>
                      <a:noFill/>
                    </a:lnB>
                    <a:solidFill>
                      <a:srgbClr val="D9D9D9"/>
                    </a:solidFill>
                  </a:tcPr>
                </a:tc>
                <a:tc>
                  <a:txBody>
                    <a:bodyPr/>
                    <a:lstStyle/>
                    <a:p>
                      <a:pPr algn="l" fontAlgn="b"/>
                      <a:r>
                        <a:rPr lang="da-DK" sz="16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055943881"/>
                  </a:ext>
                </a:extLst>
              </a:tr>
              <a:tr h="333407">
                <a:tc>
                  <a:txBody>
                    <a:bodyPr/>
                    <a:lstStyle/>
                    <a:p>
                      <a:pPr algn="l" fontAlgn="b"/>
                      <a:r>
                        <a:rPr lang="da-DK" sz="1600" b="0" i="0" u="none" strike="noStrike" dirty="0">
                          <a:solidFill>
                            <a:srgbClr val="000000"/>
                          </a:solidFill>
                          <a:effectLst/>
                          <a:latin typeface="Calibri" panose="020F0502020204030204" pitchFamily="34" charset="0"/>
                        </a:rPr>
                        <a:t>10:45-11:15</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Uddybning af økonomiske konsekvenser samt strategier til håndtering af ny ferielov v. KL</a:t>
                      </a:r>
                    </a:p>
                  </a:txBody>
                  <a:tcPr marL="6350" marR="6350" marT="6350" marB="0" anchor="b">
                    <a:lnL>
                      <a:noFill/>
                    </a:lnL>
                    <a:lnR>
                      <a:noFill/>
                    </a:lnR>
                    <a:lnT>
                      <a:noFill/>
                    </a:lnT>
                    <a:lnB>
                      <a:noFill/>
                    </a:lnB>
                  </a:tcPr>
                </a:tc>
                <a:tc>
                  <a:txBody>
                    <a:bodyPr/>
                    <a:lstStyle/>
                    <a:p>
                      <a:pPr algn="ctr" fontAlgn="b"/>
                      <a:r>
                        <a:rPr lang="da-DK" sz="1600" b="0" i="0" u="none" strike="noStrike" dirty="0">
                          <a:solidFill>
                            <a:srgbClr val="000000"/>
                          </a:solidFill>
                          <a:effectLst/>
                          <a:latin typeface="Calibri" panose="020F0502020204030204" pitchFamily="34" charset="0"/>
                        </a:rPr>
                        <a:t>Del 2</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5549529"/>
                  </a:ext>
                </a:extLst>
              </a:tr>
              <a:tr h="333407">
                <a:tc>
                  <a:txBody>
                    <a:bodyPr/>
                    <a:lstStyle/>
                    <a:p>
                      <a:pPr algn="l" fontAlgn="b"/>
                      <a:r>
                        <a:rPr lang="da-DK" sz="1600" b="0" i="0" u="none" strike="noStrike" dirty="0">
                          <a:solidFill>
                            <a:srgbClr val="000000"/>
                          </a:solidFill>
                          <a:effectLst/>
                          <a:latin typeface="Calibri" panose="020F0502020204030204" pitchFamily="34" charset="0"/>
                        </a:rPr>
                        <a:t>11:15-12:00</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Drøftelser omkring overvejelser, erfaringer og problemer</a:t>
                      </a:r>
                    </a:p>
                  </a:txBody>
                  <a:tcPr marL="6350" marR="6350" marT="6350" marB="0" anchor="b">
                    <a:lnL>
                      <a:noFill/>
                    </a:lnL>
                    <a:lnR>
                      <a:noFill/>
                    </a:lnR>
                    <a:lnT>
                      <a:noFill/>
                    </a:lnT>
                    <a:lnB>
                      <a:noFill/>
                    </a:lnB>
                  </a:tcPr>
                </a:tc>
                <a:tc rowSpan="2">
                  <a:txBody>
                    <a:bodyPr/>
                    <a:lstStyle/>
                    <a:p>
                      <a:pPr algn="ctr" fontAlgn="ctr"/>
                      <a:r>
                        <a:rPr lang="da-DK" sz="1600" b="0" i="0" u="none" strike="noStrike">
                          <a:solidFill>
                            <a:srgbClr val="000000"/>
                          </a:solidFill>
                          <a:effectLst/>
                          <a:latin typeface="Calibri" panose="020F0502020204030204" pitchFamily="34" charset="0"/>
                        </a:rPr>
                        <a:t>Del 3</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27192423"/>
                  </a:ext>
                </a:extLst>
              </a:tr>
              <a:tr h="333407">
                <a:tc>
                  <a:txBody>
                    <a:bodyPr/>
                    <a:lstStyle/>
                    <a:p>
                      <a:pPr algn="l" fontAlgn="b"/>
                      <a:r>
                        <a:rPr lang="da-DK" sz="1600" b="0" i="0" u="none" strike="noStrike" dirty="0">
                          <a:solidFill>
                            <a:srgbClr val="000000"/>
                          </a:solidFill>
                          <a:effectLst/>
                          <a:latin typeface="Calibri" panose="020F0502020204030204" pitchFamily="34" charset="0"/>
                        </a:rPr>
                        <a:t>12:00-12:30</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600" b="0" i="0" u="none" strike="noStrike" dirty="0">
                          <a:solidFill>
                            <a:srgbClr val="000000"/>
                          </a:solidFill>
                          <a:effectLst/>
                          <a:latin typeface="Calibri" panose="020F0502020204030204" pitchFamily="34" charset="0"/>
                        </a:rPr>
                        <a:t>Opsamling på drøftelser og Q&amp;A</a:t>
                      </a:r>
                    </a:p>
                  </a:txBody>
                  <a:tcPr marL="6350" marR="6350" marT="6350" marB="0" anchor="b">
                    <a:lnL>
                      <a:noFill/>
                    </a:lnL>
                    <a:lnR>
                      <a:noFill/>
                    </a:lnR>
                    <a:lnT>
                      <a:noFill/>
                    </a:lnT>
                    <a:lnB>
                      <a:noFill/>
                    </a:lnB>
                  </a:tcPr>
                </a:tc>
                <a:tc vMerge="1">
                  <a:txBody>
                    <a:bodyPr/>
                    <a:lstStyle/>
                    <a:p>
                      <a:endParaRPr lang="da-DK"/>
                    </a:p>
                  </a:txBody>
                  <a:tcPr/>
                </a:tc>
                <a:extLst>
                  <a:ext uri="{0D108BD9-81ED-4DB2-BD59-A6C34878D82A}">
                    <a16:rowId xmlns:a16="http://schemas.microsoft.com/office/drawing/2014/main" val="3735165050"/>
                  </a:ext>
                </a:extLst>
              </a:tr>
              <a:tr h="344904">
                <a:tc>
                  <a:txBody>
                    <a:bodyPr/>
                    <a:lstStyle/>
                    <a:p>
                      <a:pPr algn="l" fontAlgn="b"/>
                      <a:r>
                        <a:rPr lang="da-DK" sz="1600" b="1" i="0" u="none" strike="noStrike" dirty="0">
                          <a:solidFill>
                            <a:srgbClr val="000000"/>
                          </a:solidFill>
                          <a:effectLst/>
                          <a:latin typeface="Calibri" panose="020F0502020204030204" pitchFamily="34" charset="0"/>
                        </a:rPr>
                        <a:t>12:30-13:00</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da-DK" sz="1600" b="1" i="0" u="none" strike="noStrike">
                          <a:solidFill>
                            <a:srgbClr val="000000"/>
                          </a:solidFill>
                          <a:effectLst/>
                          <a:latin typeface="Calibri" panose="020F0502020204030204" pitchFamily="34" charset="0"/>
                        </a:rPr>
                        <a:t>Frokost</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da-DK" sz="1600" b="0" i="0" u="none" strike="noStrike" dirty="0">
                          <a:solidFill>
                            <a:srgbClr val="000000"/>
                          </a:solidFill>
                          <a:effectLst/>
                          <a:latin typeface="Calibri" panose="020F0502020204030204" pitchFamily="34" charset="0"/>
                        </a:rPr>
                        <a:t> </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30587397"/>
                  </a:ext>
                </a:extLst>
              </a:tr>
            </a:tbl>
          </a:graphicData>
        </a:graphic>
      </p:graphicFrame>
    </p:spTree>
    <p:extLst>
      <p:ext uri="{BB962C8B-B14F-4D97-AF65-F5344CB8AC3E}">
        <p14:creationId xmlns:p14="http://schemas.microsoft.com/office/powerpoint/2010/main" val="424461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FA7534-9FC9-4002-A112-6582C9F7B860}"/>
              </a:ext>
            </a:extLst>
          </p:cNvPr>
          <p:cNvSpPr>
            <a:spLocks noGrp="1"/>
          </p:cNvSpPr>
          <p:nvPr>
            <p:ph type="title"/>
          </p:nvPr>
        </p:nvSpPr>
        <p:spPr/>
        <p:txBody>
          <a:bodyPr/>
          <a:lstStyle/>
          <a:p>
            <a:br>
              <a:rPr lang="da-DK" sz="2800" dirty="0">
                <a:latin typeface="Calibri" panose="020F0502020204030204" pitchFamily="34" charset="0"/>
                <a:ea typeface="Calibri" panose="020F0502020204030204" pitchFamily="34" charset="0"/>
              </a:rPr>
            </a:br>
            <a:r>
              <a:rPr lang="da-DK" sz="2800" dirty="0">
                <a:latin typeface="Calibri" panose="020F0502020204030204" pitchFamily="34" charset="0"/>
                <a:ea typeface="Calibri" panose="020F0502020204030204" pitchFamily="34" charset="0"/>
              </a:rPr>
              <a:t>regnskabsmæssig betydning 31/12 2019</a:t>
            </a:r>
            <a:endParaRPr lang="da-DK" dirty="0"/>
          </a:p>
        </p:txBody>
      </p:sp>
      <p:sp>
        <p:nvSpPr>
          <p:cNvPr id="7" name="Pladsholder til indhold 6">
            <a:extLst>
              <a:ext uri="{FF2B5EF4-FFF2-40B4-BE49-F238E27FC236}">
                <a16:creationId xmlns:a16="http://schemas.microsoft.com/office/drawing/2014/main" id="{DDD60274-DF2A-4145-86A6-AE018EA87B06}"/>
              </a:ext>
            </a:extLst>
          </p:cNvPr>
          <p:cNvSpPr>
            <a:spLocks noGrp="1"/>
          </p:cNvSpPr>
          <p:nvPr>
            <p:ph sz="quarter" idx="16"/>
          </p:nvPr>
        </p:nvSpPr>
        <p:spPr/>
        <p:txBody>
          <a:bodyPr/>
          <a:lstStyle/>
          <a:p>
            <a:endParaRPr lang="da-DK" dirty="0"/>
          </a:p>
          <a:p>
            <a:r>
              <a:rPr lang="da-DK" dirty="0"/>
              <a:t>Restferie for 2018 og tidligere år, som skal afholdes inden maj 2020:</a:t>
            </a:r>
            <a:br>
              <a:rPr lang="da-DK" dirty="0"/>
            </a:br>
            <a:r>
              <a:rPr lang="da-DK" dirty="0"/>
              <a:t>Opgøres som sædvanlig pr. 31. december 2019</a:t>
            </a:r>
            <a:br>
              <a:rPr lang="da-DK" dirty="0"/>
            </a:br>
            <a:endParaRPr lang="da-DK" dirty="0"/>
          </a:p>
          <a:p>
            <a:r>
              <a:rPr lang="da-DK" dirty="0"/>
              <a:t>Optjent ferie for perioden 1. januar – 31. august 2019 (Mini </a:t>
            </a:r>
            <a:r>
              <a:rPr lang="da-DK" dirty="0" err="1"/>
              <a:t>ferieår</a:t>
            </a:r>
            <a:r>
              <a:rPr lang="da-DK" dirty="0"/>
              <a:t>):</a:t>
            </a:r>
            <a:br>
              <a:rPr lang="da-DK" dirty="0"/>
            </a:br>
            <a:r>
              <a:rPr lang="da-DK" dirty="0"/>
              <a:t>Opgøres som sædvanligvis pr. 31. december 2019.</a:t>
            </a:r>
            <a:br>
              <a:rPr lang="da-DK" dirty="0"/>
            </a:br>
            <a:endParaRPr lang="da-DK" dirty="0"/>
          </a:p>
          <a:p>
            <a:r>
              <a:rPr lang="da-DK" dirty="0"/>
              <a:t>Ikke-indefrosne beløb for perioden 1. september – 31. december 2019 </a:t>
            </a:r>
            <a:br>
              <a:rPr lang="da-DK" dirty="0"/>
            </a:br>
            <a:r>
              <a:rPr lang="da-DK" dirty="0"/>
              <a:t>Opgøres på sædvanlig vis pr. 31. december 2019</a:t>
            </a:r>
            <a:br>
              <a:rPr lang="da-DK" dirty="0"/>
            </a:br>
            <a:endParaRPr lang="da-DK" dirty="0"/>
          </a:p>
          <a:p>
            <a:r>
              <a:rPr lang="da-DK" dirty="0"/>
              <a:t>Indefrosset beløb for perioden 1. september – 31. december 2019 </a:t>
            </a:r>
            <a:br>
              <a:rPr lang="da-DK" dirty="0"/>
            </a:br>
            <a:r>
              <a:rPr lang="da-DK" dirty="0"/>
              <a:t>Opgøres på enkeltperson niveau efter den </a:t>
            </a:r>
            <a:r>
              <a:rPr lang="da-DK"/>
              <a:t>nye ferielov</a:t>
            </a:r>
            <a:br>
              <a:rPr lang="da-DK" dirty="0"/>
            </a:br>
            <a:endParaRPr lang="da-DK" dirty="0"/>
          </a:p>
          <a:p>
            <a:pPr lvl="1"/>
            <a:endParaRPr lang="da-DK" dirty="0"/>
          </a:p>
        </p:txBody>
      </p:sp>
      <p:sp>
        <p:nvSpPr>
          <p:cNvPr id="2" name="Pladsholder til slidenummer 1">
            <a:extLst>
              <a:ext uri="{FF2B5EF4-FFF2-40B4-BE49-F238E27FC236}">
                <a16:creationId xmlns:a16="http://schemas.microsoft.com/office/drawing/2014/main" id="{827FFDEF-733B-4BD5-B7F6-8D8CB49590D7}"/>
              </a:ext>
            </a:extLst>
          </p:cNvPr>
          <p:cNvSpPr>
            <a:spLocks noGrp="1"/>
          </p:cNvSpPr>
          <p:nvPr>
            <p:ph type="sldNum" sz="quarter" idx="4294967295"/>
          </p:nvPr>
        </p:nvSpPr>
        <p:spPr>
          <a:xfrm>
            <a:off x="0" y="6911975"/>
            <a:ext cx="0" cy="0"/>
          </a:xfrm>
          <a:prstGeom prst="rect">
            <a:avLst/>
          </a:prstGeom>
        </p:spPr>
        <p:txBody>
          <a:bodyPr/>
          <a:lstStyle/>
          <a:p>
            <a:pPr marL="0" marR="0" lvl="0" indent="0" algn="l" defTabSz="1218786" rtl="0" eaLnBrk="1" fontAlgn="auto" latinLnBrk="0" hangingPunct="1">
              <a:lnSpc>
                <a:spcPct val="100000"/>
              </a:lnSpc>
              <a:spcBef>
                <a:spcPts val="0"/>
              </a:spcBef>
              <a:spcAft>
                <a:spcPts val="0"/>
              </a:spcAft>
              <a:buClrTx/>
              <a:buSzTx/>
              <a:buFontTx/>
              <a:buNone/>
              <a:tabLst/>
              <a:defRPr/>
            </a:pPr>
            <a:fld id="{9329B6BB-2231-443D-A106-476177BA91F4}" type="slidenum">
              <a:rPr kumimoji="0" lang="da-DK" sz="2400" b="0" i="0" u="none" strike="noStrike" kern="1200" cap="none" spc="0" normalizeH="0" baseline="0" noProof="1" smtClean="0">
                <a:ln>
                  <a:noFill/>
                </a:ln>
                <a:solidFill>
                  <a:srgbClr val="404040"/>
                </a:solidFill>
                <a:effectLst/>
                <a:uLnTx/>
                <a:uFillTx/>
                <a:latin typeface="Trebuchet MS"/>
                <a:ea typeface="+mn-ea"/>
                <a:cs typeface="+mn-cs"/>
              </a:rPr>
              <a:pPr marL="0" marR="0" lvl="0" indent="0" algn="l" defTabSz="1218786" rtl="0" eaLnBrk="1" fontAlgn="auto" latinLnBrk="0" hangingPunct="1">
                <a:lnSpc>
                  <a:spcPct val="100000"/>
                </a:lnSpc>
                <a:spcBef>
                  <a:spcPts val="0"/>
                </a:spcBef>
                <a:spcAft>
                  <a:spcPts val="0"/>
                </a:spcAft>
                <a:buClrTx/>
                <a:buSzTx/>
                <a:buFontTx/>
                <a:buNone/>
                <a:tabLst/>
                <a:defRPr/>
              </a:pPr>
              <a:t>20</a:t>
            </a:fld>
            <a:endParaRPr kumimoji="0" lang="da-DK" sz="2400" b="0" i="0" u="none" strike="noStrike" kern="1200" cap="none" spc="0" normalizeH="0" baseline="0" noProof="1">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43905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p:nvPr>
        </p:nvSpPr>
        <p:spPr/>
        <p:txBody>
          <a:bodyPr/>
          <a:lstStyle/>
          <a:p>
            <a:r>
              <a:rPr lang="da-DK" dirty="0"/>
              <a:t>indefrysningsperioden</a:t>
            </a:r>
          </a:p>
        </p:txBody>
      </p:sp>
      <p:sp>
        <p:nvSpPr>
          <p:cNvPr id="5" name="Pladsholder til indhold 6">
            <a:extLst>
              <a:ext uri="{FF2B5EF4-FFF2-40B4-BE49-F238E27FC236}">
                <a16:creationId xmlns:a16="http://schemas.microsoft.com/office/drawing/2014/main" id="{003F6930-5A23-4839-80DA-E817C4CBFBBA}"/>
              </a:ext>
            </a:extLst>
          </p:cNvPr>
          <p:cNvSpPr txBox="1">
            <a:spLocks/>
          </p:cNvSpPr>
          <p:nvPr/>
        </p:nvSpPr>
        <p:spPr>
          <a:xfrm>
            <a:off x="664886" y="1562847"/>
            <a:ext cx="11144307" cy="4607133"/>
          </a:xfrm>
          <a:prstGeom prst="rect">
            <a:avLst/>
          </a:prstGeom>
        </p:spPr>
        <p:txBody>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a:t>
            </a: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Den ferie og feriebetaling, </a:t>
            </a:r>
            <a:r>
              <a:rPr kumimoji="0" lang="da-DK" sz="1800" b="1" i="1" u="none" strike="noStrike" kern="1200" cap="none" spc="0" normalizeH="0" baseline="0" noProof="0" dirty="0">
                <a:ln>
                  <a:noFill/>
                </a:ln>
                <a:solidFill>
                  <a:srgbClr val="FF0000"/>
                </a:solidFill>
                <a:effectLst/>
                <a:uLnTx/>
                <a:uFillTx/>
                <a:latin typeface="Trebuchet MS"/>
                <a:ea typeface="+mn-ea"/>
                <a:cs typeface="+mn-cs"/>
              </a:rPr>
              <a:t>som er omfattet </a:t>
            </a:r>
            <a:r>
              <a:rPr kumimoji="0" lang="da-DK" sz="1800" b="0" i="0" u="none" strike="noStrike" kern="1200" cap="none" spc="0" normalizeH="0" baseline="0" noProof="0" dirty="0">
                <a:ln>
                  <a:noFill/>
                </a:ln>
                <a:solidFill>
                  <a:srgbClr val="404040"/>
                </a:solidFill>
                <a:effectLst/>
                <a:uLnTx/>
                <a:uFillTx/>
                <a:latin typeface="Trebuchet MS"/>
                <a:ea typeface="+mn-ea"/>
                <a:cs typeface="+mn-cs"/>
              </a:rPr>
              <a:t>af indefrysningen, og som derfor ikke kan afholdes eller udbetales, er rettighederne efter den nye ferielov:</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1.-5. ferieuge</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Særlig feriegodtgørelse på 1 % (ferietillæg)</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Feriegodtgørelse på 12,5 % for de persongrupper, der holder ferie med feriegodtgørelse:</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 praktikanter og studerende i lønnet praktik</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 timelønnede</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 budgetmæssigt ansatte</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Feriegodtgørelse på 12 % for månedslønnede, der vælger at holde ferie med feriegodtgørelse</a:t>
            </a:r>
          </a:p>
        </p:txBody>
      </p:sp>
      <p:sp>
        <p:nvSpPr>
          <p:cNvPr id="4" name="Undertitel 3">
            <a:extLst>
              <a:ext uri="{FF2B5EF4-FFF2-40B4-BE49-F238E27FC236}">
                <a16:creationId xmlns:a16="http://schemas.microsoft.com/office/drawing/2014/main" id="{EFFC1CF4-B845-4E5C-AD4E-BBF7461D3A74}"/>
              </a:ext>
            </a:extLst>
          </p:cNvPr>
          <p:cNvSpPr>
            <a:spLocks noGrp="1"/>
          </p:cNvSpPr>
          <p:nvPr>
            <p:ph type="subTitle" idx="1"/>
          </p:nvPr>
        </p:nvSpPr>
        <p:spPr>
          <a:xfrm>
            <a:off x="664887" y="1341249"/>
            <a:ext cx="9420016" cy="196977"/>
          </a:xfrm>
        </p:spPr>
        <p:txBody>
          <a:bodyPr/>
          <a:lstStyle/>
          <a:p>
            <a:r>
              <a:rPr lang="da-DK" dirty="0"/>
              <a:t>Hvad er omfattet af indefrysningen</a:t>
            </a:r>
          </a:p>
        </p:txBody>
      </p:sp>
    </p:spTree>
    <p:extLst>
      <p:ext uri="{BB962C8B-B14F-4D97-AF65-F5344CB8AC3E}">
        <p14:creationId xmlns:p14="http://schemas.microsoft.com/office/powerpoint/2010/main" val="223972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p:nvPr>
        </p:nvSpPr>
        <p:spPr/>
        <p:txBody>
          <a:bodyPr/>
          <a:lstStyle/>
          <a:p>
            <a:r>
              <a:rPr lang="da-DK" dirty="0"/>
              <a:t>indefrysningsperioden</a:t>
            </a:r>
          </a:p>
        </p:txBody>
      </p:sp>
      <p:sp>
        <p:nvSpPr>
          <p:cNvPr id="5" name="Pladsholder til indhold 6">
            <a:extLst>
              <a:ext uri="{FF2B5EF4-FFF2-40B4-BE49-F238E27FC236}">
                <a16:creationId xmlns:a16="http://schemas.microsoft.com/office/drawing/2014/main" id="{003F6930-5A23-4839-80DA-E817C4CBFBBA}"/>
              </a:ext>
            </a:extLst>
          </p:cNvPr>
          <p:cNvSpPr txBox="1">
            <a:spLocks/>
          </p:cNvSpPr>
          <p:nvPr/>
        </p:nvSpPr>
        <p:spPr>
          <a:xfrm>
            <a:off x="664886" y="1562848"/>
            <a:ext cx="11144307" cy="4165134"/>
          </a:xfrm>
          <a:prstGeom prst="rect">
            <a:avLst/>
          </a:prstGeom>
        </p:spPr>
        <p:txBody>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De ferierettigheder, som er aftalt ud over ferielovens minimumsrettigheder, omfattes ikke af indefrysningen, vil fortsat blive optjent, afholdt og udbetalt efter det nuværende forskudte optjeningsprincip:</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- 6. ferieuge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Særlig feriegodtgørelse på 0,95 %+, dvs. den del, der ligger ud over ferielovens ferietillæg på 1 %</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Forhøjet feriegodtgørelse på 0,45 %+ for de persongrupper, der holder ferie med feriegodtgørelse: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praktikanter og studerende i lønnet praktik</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timelønnede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budgetmæssigt ansatte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månedslønnede, der vælger at holde ferie med feriegodtgørelse.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Feriegodtgørelse og kontant godtgørelse for rådighedsvagttillæg og merarbejde.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Kontant godtgørelse på 2,5 % for 6. ferieuge for følgende persongrupper:</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praktikanter og studerende i lønnet praktik</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timelønnede</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    - budgetmæssigt ansatte</a:t>
            </a:r>
          </a:p>
        </p:txBody>
      </p:sp>
      <p:sp>
        <p:nvSpPr>
          <p:cNvPr id="4" name="Undertitel 3">
            <a:extLst>
              <a:ext uri="{FF2B5EF4-FFF2-40B4-BE49-F238E27FC236}">
                <a16:creationId xmlns:a16="http://schemas.microsoft.com/office/drawing/2014/main" id="{EFFC1CF4-B845-4E5C-AD4E-BBF7461D3A74}"/>
              </a:ext>
            </a:extLst>
          </p:cNvPr>
          <p:cNvSpPr>
            <a:spLocks noGrp="1"/>
          </p:cNvSpPr>
          <p:nvPr>
            <p:ph type="subTitle" idx="1"/>
          </p:nvPr>
        </p:nvSpPr>
        <p:spPr>
          <a:xfrm>
            <a:off x="664887" y="1341249"/>
            <a:ext cx="9420016" cy="196977"/>
          </a:xfrm>
        </p:spPr>
        <p:txBody>
          <a:bodyPr/>
          <a:lstStyle/>
          <a:p>
            <a:r>
              <a:rPr lang="da-DK" dirty="0"/>
              <a:t>Hvad er </a:t>
            </a:r>
            <a:r>
              <a:rPr lang="da-DK" b="1" dirty="0">
                <a:solidFill>
                  <a:srgbClr val="FF0000"/>
                </a:solidFill>
              </a:rPr>
              <a:t>ikke</a:t>
            </a:r>
            <a:r>
              <a:rPr lang="da-DK" dirty="0"/>
              <a:t> omfattet af indefrysningen</a:t>
            </a:r>
          </a:p>
        </p:txBody>
      </p:sp>
    </p:spTree>
    <p:extLst>
      <p:ext uri="{BB962C8B-B14F-4D97-AF65-F5344CB8AC3E}">
        <p14:creationId xmlns:p14="http://schemas.microsoft.com/office/powerpoint/2010/main" val="332431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FA7534-9FC9-4002-A112-6582C9F7B860}"/>
              </a:ext>
            </a:extLst>
          </p:cNvPr>
          <p:cNvSpPr>
            <a:spLocks noGrp="1"/>
          </p:cNvSpPr>
          <p:nvPr>
            <p:ph type="title"/>
          </p:nvPr>
        </p:nvSpPr>
        <p:spPr/>
        <p:txBody>
          <a:bodyPr/>
          <a:lstStyle/>
          <a:p>
            <a:r>
              <a:rPr lang="da-DK" sz="2800" dirty="0">
                <a:latin typeface="Calibri" panose="020F0502020204030204" pitchFamily="34" charset="0"/>
                <a:ea typeface="Calibri" panose="020F0502020204030204" pitchFamily="34" charset="0"/>
              </a:rPr>
              <a:t>Indefrysningsperioden</a:t>
            </a:r>
            <a:br>
              <a:rPr lang="da-DK" sz="2800" dirty="0">
                <a:latin typeface="Calibri" panose="020F0502020204030204" pitchFamily="34" charset="0"/>
                <a:ea typeface="Calibri" panose="020F0502020204030204" pitchFamily="34" charset="0"/>
              </a:rPr>
            </a:br>
            <a:endParaRPr lang="da-DK" dirty="0"/>
          </a:p>
        </p:txBody>
      </p:sp>
      <p:sp>
        <p:nvSpPr>
          <p:cNvPr id="7" name="Pladsholder til indhold 6">
            <a:extLst>
              <a:ext uri="{FF2B5EF4-FFF2-40B4-BE49-F238E27FC236}">
                <a16:creationId xmlns:a16="http://schemas.microsoft.com/office/drawing/2014/main" id="{DDD60274-DF2A-4145-86A6-AE018EA87B06}"/>
              </a:ext>
            </a:extLst>
          </p:cNvPr>
          <p:cNvSpPr>
            <a:spLocks noGrp="1"/>
          </p:cNvSpPr>
          <p:nvPr>
            <p:ph sz="quarter" idx="16"/>
          </p:nvPr>
        </p:nvSpPr>
        <p:spPr>
          <a:xfrm>
            <a:off x="664886" y="1724682"/>
            <a:ext cx="11144307" cy="4827120"/>
          </a:xfrm>
        </p:spPr>
        <p:txBody>
          <a:bodyPr/>
          <a:lstStyle/>
          <a:p>
            <a:pPr marL="90000" indent="0">
              <a:buNone/>
            </a:pPr>
            <a:r>
              <a:rPr lang="da-DK" dirty="0"/>
              <a:t>Ovenstående kan illustreres på følgende måde:</a:t>
            </a:r>
          </a:p>
          <a:p>
            <a:pPr marL="90000" indent="0">
              <a:buNone/>
            </a:pPr>
            <a:endParaRPr lang="da-DK" dirty="0"/>
          </a:p>
        </p:txBody>
      </p:sp>
      <p:sp>
        <p:nvSpPr>
          <p:cNvPr id="2" name="Pladsholder til slidenummer 1">
            <a:extLst>
              <a:ext uri="{FF2B5EF4-FFF2-40B4-BE49-F238E27FC236}">
                <a16:creationId xmlns:a16="http://schemas.microsoft.com/office/drawing/2014/main" id="{827FFDEF-733B-4BD5-B7F6-8D8CB49590D7}"/>
              </a:ext>
            </a:extLst>
          </p:cNvPr>
          <p:cNvSpPr>
            <a:spLocks noGrp="1"/>
          </p:cNvSpPr>
          <p:nvPr>
            <p:ph type="sldNum" sz="quarter" idx="4294967295"/>
          </p:nvPr>
        </p:nvSpPr>
        <p:spPr>
          <a:xfrm>
            <a:off x="0" y="6911975"/>
            <a:ext cx="0" cy="0"/>
          </a:xfrm>
          <a:prstGeom prst="rect">
            <a:avLst/>
          </a:prstGeom>
        </p:spPr>
        <p:txBody>
          <a:bodyPr/>
          <a:lstStyle/>
          <a:p>
            <a:pPr marL="0" marR="0" lvl="0" indent="0" algn="l" defTabSz="1218786" rtl="0" eaLnBrk="1" fontAlgn="auto" latinLnBrk="0" hangingPunct="1">
              <a:lnSpc>
                <a:spcPct val="100000"/>
              </a:lnSpc>
              <a:spcBef>
                <a:spcPts val="0"/>
              </a:spcBef>
              <a:spcAft>
                <a:spcPts val="0"/>
              </a:spcAft>
              <a:buClrTx/>
              <a:buSzTx/>
              <a:buFontTx/>
              <a:buNone/>
              <a:tabLst/>
              <a:defRPr/>
            </a:pPr>
            <a:fld id="{9329B6BB-2231-443D-A106-476177BA91F4}" type="slidenum">
              <a:rPr kumimoji="0" lang="da-DK" sz="2400" b="0" i="0" u="none" strike="noStrike" kern="1200" cap="none" spc="0" normalizeH="0" baseline="0" noProof="1" smtClean="0">
                <a:ln>
                  <a:noFill/>
                </a:ln>
                <a:solidFill>
                  <a:srgbClr val="404040"/>
                </a:solidFill>
                <a:effectLst/>
                <a:uLnTx/>
                <a:uFillTx/>
                <a:latin typeface="Trebuchet MS"/>
                <a:ea typeface="+mn-ea"/>
                <a:cs typeface="+mn-cs"/>
              </a:rPr>
              <a:pPr marL="0" marR="0" lvl="0" indent="0" algn="l" defTabSz="1218786" rtl="0" eaLnBrk="1" fontAlgn="auto" latinLnBrk="0" hangingPunct="1">
                <a:lnSpc>
                  <a:spcPct val="100000"/>
                </a:lnSpc>
                <a:spcBef>
                  <a:spcPts val="0"/>
                </a:spcBef>
                <a:spcAft>
                  <a:spcPts val="0"/>
                </a:spcAft>
                <a:buClrTx/>
                <a:buSzTx/>
                <a:buFontTx/>
                <a:buNone/>
                <a:tabLst/>
                <a:defRPr/>
              </a:pPr>
              <a:t>23</a:t>
            </a:fld>
            <a:endParaRPr kumimoji="0" lang="da-DK" sz="2400" b="0" i="0" u="none" strike="noStrike" kern="1200" cap="none" spc="0" normalizeH="0" baseline="0" noProof="1">
              <a:ln>
                <a:noFill/>
              </a:ln>
              <a:solidFill>
                <a:srgbClr val="404040"/>
              </a:solidFill>
              <a:effectLst/>
              <a:uLnTx/>
              <a:uFillTx/>
              <a:latin typeface="Trebuchet MS"/>
              <a:ea typeface="+mn-ea"/>
              <a:cs typeface="+mn-cs"/>
            </a:endParaRPr>
          </a:p>
        </p:txBody>
      </p:sp>
      <p:pic>
        <p:nvPicPr>
          <p:cNvPr id="4" name="Billede 3">
            <a:extLst>
              <a:ext uri="{FF2B5EF4-FFF2-40B4-BE49-F238E27FC236}">
                <a16:creationId xmlns:a16="http://schemas.microsoft.com/office/drawing/2014/main" id="{35F6750E-404D-44C4-B25F-107E8DCE55A8}"/>
              </a:ext>
            </a:extLst>
          </p:cNvPr>
          <p:cNvPicPr>
            <a:picLocks noChangeAspect="1"/>
          </p:cNvPicPr>
          <p:nvPr/>
        </p:nvPicPr>
        <p:blipFill>
          <a:blip r:embed="rId3"/>
          <a:stretch>
            <a:fillRect/>
          </a:stretch>
        </p:blipFill>
        <p:spPr>
          <a:xfrm>
            <a:off x="1526797" y="2094542"/>
            <a:ext cx="8623883" cy="3795274"/>
          </a:xfrm>
          <a:prstGeom prst="rect">
            <a:avLst/>
          </a:prstGeom>
        </p:spPr>
      </p:pic>
    </p:spTree>
    <p:extLst>
      <p:ext uri="{BB962C8B-B14F-4D97-AF65-F5344CB8AC3E}">
        <p14:creationId xmlns:p14="http://schemas.microsoft.com/office/powerpoint/2010/main" val="219690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Social- og indenrigsministeriet</a:t>
            </a:r>
          </a:p>
        </p:txBody>
      </p:sp>
      <p:sp>
        <p:nvSpPr>
          <p:cNvPr id="6" name="Pladsholder til indhold 1">
            <a:extLst>
              <a:ext uri="{FF2B5EF4-FFF2-40B4-BE49-F238E27FC236}">
                <a16:creationId xmlns:a16="http://schemas.microsoft.com/office/drawing/2014/main" id="{9ABD77E0-CD3A-4A0A-93F8-217815901902}"/>
              </a:ext>
            </a:extLst>
          </p:cNvPr>
          <p:cNvSpPr txBox="1">
            <a:spLocks/>
          </p:cNvSpPr>
          <p:nvPr/>
        </p:nvSpPr>
        <p:spPr bwMode="gray">
          <a:xfrm>
            <a:off x="960582" y="1208015"/>
            <a:ext cx="9525043" cy="4714947"/>
          </a:xfrm>
          <a:prstGeom prst="rect">
            <a:avLst/>
          </a:prstGeom>
        </p:spPr>
        <p:txBody>
          <a:bodyPr vert="horz" lIns="0" tIns="0" rIns="0" bIns="0" rtlCol="0">
            <a:noAutofit/>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Arbejdsgiverne, herunder kommuner, kan vælge mellem følgende måder at afvikle opsparede feriemidler på: </a:t>
            </a:r>
          </a:p>
          <a:p>
            <a:pPr marL="702000" marR="0" lvl="1" indent="-234000" algn="l" defTabSz="1218786" rtl="0" eaLnBrk="1" fontAlgn="auto" latinLnBrk="0" hangingPunct="1">
              <a:lnSpc>
                <a:spcPct val="100000"/>
              </a:lnSpc>
              <a:spcBef>
                <a:spcPts val="432"/>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Betaling af det fulde indefrosne beløb på en gang</a:t>
            </a:r>
          </a:p>
          <a:p>
            <a:pPr marL="702000" marR="0" lvl="1" indent="-234000" algn="l" defTabSz="1218786" rtl="0" eaLnBrk="1" fontAlgn="auto" latinLnBrk="0" hangingPunct="1">
              <a:lnSpc>
                <a:spcPct val="100000"/>
              </a:lnSpc>
              <a:spcBef>
                <a:spcPts val="432"/>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Betaling af opsparede feriemidler til Lønmodtagernes Feriemidler i takt med, at  medarbejderne får opsparingen udbetalt – dvs. fordelt over ca. 50 år. </a:t>
            </a:r>
          </a:p>
          <a:p>
            <a:pPr marL="702000" marR="0" lvl="1" indent="-234000" algn="l" defTabSz="1218786" rtl="0" eaLnBrk="1" fontAlgn="auto" latinLnBrk="0" hangingPunct="1">
              <a:lnSpc>
                <a:spcPct val="100000"/>
              </a:lnSpc>
              <a:spcBef>
                <a:spcPts val="432"/>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Betaling af opsparede feriemidler til Lønmodtagernes Feriemidler.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Arbejdsgiverne kan på ethvert tidspunkt efter 2020 vælge at indbetale for en eller flere medarbejdere (fx når en medarbejder fratræder) eller hele deres resterende mængde indefrosne feriemidler til Lønmodtagernes Feriemidler.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Valget af metode har betydning for budgettet, likviditeten og driftsresultatet for det enkelte år.  </a:t>
            </a:r>
          </a:p>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1"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2032018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Social- og indenrigsministeriet</a:t>
            </a:r>
          </a:p>
        </p:txBody>
      </p:sp>
      <p:sp>
        <p:nvSpPr>
          <p:cNvPr id="6" name="Pladsholder til indhold 1">
            <a:extLst>
              <a:ext uri="{FF2B5EF4-FFF2-40B4-BE49-F238E27FC236}">
                <a16:creationId xmlns:a16="http://schemas.microsoft.com/office/drawing/2014/main" id="{9ABD77E0-CD3A-4A0A-93F8-217815901902}"/>
              </a:ext>
            </a:extLst>
          </p:cNvPr>
          <p:cNvSpPr txBox="1">
            <a:spLocks/>
          </p:cNvSpPr>
          <p:nvPr/>
        </p:nvSpPr>
        <p:spPr bwMode="gray">
          <a:xfrm>
            <a:off x="960582" y="1208015"/>
            <a:ext cx="9525043" cy="4714947"/>
          </a:xfrm>
          <a:prstGeom prst="rect">
            <a:avLst/>
          </a:prstGeom>
        </p:spPr>
        <p:txBody>
          <a:bodyPr vert="horz" lIns="0" tIns="0" rIns="0" bIns="0" rtlCol="0">
            <a:noAutofit/>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Feriepengene i indefrysningsperioden skal bogføres på funktion 9.55.73 Lønmodtagernes Feriemidler (lang gæld), med modpost på funktion 9.95.99 balancen</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Der er mulighed for frivilligt at registrere forskydninger i gælden opgjort ud fra omkostningsbaserede principper på en tilsvarende ny funktion på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8.55.73 Lønmodtagernes Feriemidler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Ved betaling til Lønmodtagernes Feriemidler som er muligt fra september 2020 og pligtigt frajuli 2021 skal der ske en registrering på  funktion 6.52.71, Indbetaling til Lønmodtagernes Feriemidler.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Udgifterne på funktion 6.52.71 vil ikke være omfattet af den kommunale serviceramme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Bogføring af indeksering/rentetilskrivning skal ske på funktion 7.55.73 Lønmodtagernes Feriemidler </a:t>
            </a: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1"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429283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Social- og indenrigsministeriet</a:t>
            </a:r>
          </a:p>
        </p:txBody>
      </p:sp>
      <p:sp>
        <p:nvSpPr>
          <p:cNvPr id="6" name="Pladsholder til indhold 1">
            <a:extLst>
              <a:ext uri="{FF2B5EF4-FFF2-40B4-BE49-F238E27FC236}">
                <a16:creationId xmlns:a16="http://schemas.microsoft.com/office/drawing/2014/main" id="{9ABD77E0-CD3A-4A0A-93F8-217815901902}"/>
              </a:ext>
            </a:extLst>
          </p:cNvPr>
          <p:cNvSpPr txBox="1">
            <a:spLocks/>
          </p:cNvSpPr>
          <p:nvPr/>
        </p:nvSpPr>
        <p:spPr bwMode="gray">
          <a:xfrm>
            <a:off x="960582" y="1208015"/>
            <a:ext cx="9525043" cy="4714947"/>
          </a:xfrm>
          <a:prstGeom prst="rect">
            <a:avLst/>
          </a:prstGeom>
        </p:spPr>
        <p:txBody>
          <a:bodyPr vert="horz" lIns="0" tIns="0" rIns="0" bIns="0" rtlCol="0">
            <a:noAutofit/>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0" marR="0" lvl="0" indent="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None/>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I boks 1 nedenfor er vist et konteringseksempel, hvor det antages, at kommunen betaler de opsparede feriemidler til Lønmodtagernes Feriemidler i takt med, at medarbejderne får krav på udbetalingen af midlerne.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1" u="none" strike="noStrike" kern="1200" cap="none" spc="0" normalizeH="0" baseline="0" noProof="0" dirty="0">
              <a:ln>
                <a:noFill/>
              </a:ln>
              <a:solidFill>
                <a:srgbClr val="404040"/>
              </a:solidFill>
              <a:effectLst/>
              <a:uLnTx/>
              <a:uFillTx/>
              <a:latin typeface="Trebuchet MS"/>
              <a:ea typeface="+mn-ea"/>
              <a:cs typeface="+mn-cs"/>
            </a:endParaRPr>
          </a:p>
        </p:txBody>
      </p:sp>
      <p:pic>
        <p:nvPicPr>
          <p:cNvPr id="4" name="Billede 3">
            <a:extLst>
              <a:ext uri="{FF2B5EF4-FFF2-40B4-BE49-F238E27FC236}">
                <a16:creationId xmlns:a16="http://schemas.microsoft.com/office/drawing/2014/main" id="{39760517-6183-4EEE-9D62-C9A26ED4ECFB}"/>
              </a:ext>
            </a:extLst>
          </p:cNvPr>
          <p:cNvPicPr>
            <a:picLocks noChangeAspect="1"/>
          </p:cNvPicPr>
          <p:nvPr/>
        </p:nvPicPr>
        <p:blipFill>
          <a:blip r:embed="rId3"/>
          <a:stretch>
            <a:fillRect/>
          </a:stretch>
        </p:blipFill>
        <p:spPr>
          <a:xfrm>
            <a:off x="890587" y="2263630"/>
            <a:ext cx="9595038" cy="2543801"/>
          </a:xfrm>
          <a:prstGeom prst="rect">
            <a:avLst/>
          </a:prstGeom>
        </p:spPr>
      </p:pic>
      <p:pic>
        <p:nvPicPr>
          <p:cNvPr id="5" name="Billede 4">
            <a:extLst>
              <a:ext uri="{FF2B5EF4-FFF2-40B4-BE49-F238E27FC236}">
                <a16:creationId xmlns:a16="http://schemas.microsoft.com/office/drawing/2014/main" id="{879CC2EC-A115-40AC-8605-4A1B95EB5D46}"/>
              </a:ext>
            </a:extLst>
          </p:cNvPr>
          <p:cNvPicPr>
            <a:picLocks noChangeAspect="1"/>
          </p:cNvPicPr>
          <p:nvPr/>
        </p:nvPicPr>
        <p:blipFill>
          <a:blip r:embed="rId4"/>
          <a:stretch>
            <a:fillRect/>
          </a:stretch>
        </p:blipFill>
        <p:spPr>
          <a:xfrm>
            <a:off x="890587" y="4968875"/>
            <a:ext cx="8153400" cy="171450"/>
          </a:xfrm>
          <a:prstGeom prst="rect">
            <a:avLst/>
          </a:prstGeom>
        </p:spPr>
      </p:pic>
    </p:spTree>
    <p:extLst>
      <p:ext uri="{BB962C8B-B14F-4D97-AF65-F5344CB8AC3E}">
        <p14:creationId xmlns:p14="http://schemas.microsoft.com/office/powerpoint/2010/main" val="1442829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Social- og indenrigsministeriet</a:t>
            </a:r>
          </a:p>
        </p:txBody>
      </p:sp>
      <p:pic>
        <p:nvPicPr>
          <p:cNvPr id="7" name="Billede 6">
            <a:extLst>
              <a:ext uri="{FF2B5EF4-FFF2-40B4-BE49-F238E27FC236}">
                <a16:creationId xmlns:a16="http://schemas.microsoft.com/office/drawing/2014/main" id="{FE1316BD-6EAF-41D0-BB34-516FE8EC9274}"/>
              </a:ext>
            </a:extLst>
          </p:cNvPr>
          <p:cNvPicPr>
            <a:picLocks noChangeAspect="1"/>
          </p:cNvPicPr>
          <p:nvPr/>
        </p:nvPicPr>
        <p:blipFill>
          <a:blip r:embed="rId3"/>
          <a:stretch>
            <a:fillRect/>
          </a:stretch>
        </p:blipFill>
        <p:spPr>
          <a:xfrm>
            <a:off x="1552575" y="5502774"/>
            <a:ext cx="8791575" cy="628650"/>
          </a:xfrm>
          <a:prstGeom prst="rect">
            <a:avLst/>
          </a:prstGeom>
        </p:spPr>
      </p:pic>
      <p:pic>
        <p:nvPicPr>
          <p:cNvPr id="1026" name="Billede 1">
            <a:extLst>
              <a:ext uri="{FF2B5EF4-FFF2-40B4-BE49-F238E27FC236}">
                <a16:creationId xmlns:a16="http://schemas.microsoft.com/office/drawing/2014/main" id="{D3324BC7-D824-44FD-BE98-A52808C95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193" y="1123584"/>
            <a:ext cx="7233747" cy="3143618"/>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2">
            <a:extLst>
              <a:ext uri="{FF2B5EF4-FFF2-40B4-BE49-F238E27FC236}">
                <a16:creationId xmlns:a16="http://schemas.microsoft.com/office/drawing/2014/main" id="{F1EA1B8B-A4E6-4F80-ACC6-6CB2017B6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193" y="4618503"/>
            <a:ext cx="7233747" cy="7456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46A4F9-A432-4A1A-B1A5-B23034A719D4}"/>
              </a:ext>
            </a:extLst>
          </p:cNvPr>
          <p:cNvSpPr>
            <a:spLocks noChangeArrowheads="1"/>
          </p:cNvSpPr>
          <p:nvPr/>
        </p:nvSpPr>
        <p:spPr bwMode="auto">
          <a:xfrm>
            <a:off x="1811192" y="1074088"/>
            <a:ext cx="14210113" cy="4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1218786"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404040"/>
              </a:solidFill>
              <a:effectLst/>
              <a:uLnTx/>
              <a:uFillTx/>
              <a:latin typeface="Trebuchet MS"/>
              <a:ea typeface="+mn-ea"/>
              <a:cs typeface="+mn-cs"/>
            </a:endParaRPr>
          </a:p>
        </p:txBody>
      </p:sp>
      <p:sp>
        <p:nvSpPr>
          <p:cNvPr id="6" name="Rectangle 4">
            <a:extLst>
              <a:ext uri="{FF2B5EF4-FFF2-40B4-BE49-F238E27FC236}">
                <a16:creationId xmlns:a16="http://schemas.microsoft.com/office/drawing/2014/main" id="{22D4E843-73C5-4976-B49D-7AA5F55B6797}"/>
              </a:ext>
            </a:extLst>
          </p:cNvPr>
          <p:cNvSpPr>
            <a:spLocks noChangeArrowheads="1"/>
          </p:cNvSpPr>
          <p:nvPr/>
        </p:nvSpPr>
        <p:spPr bwMode="auto">
          <a:xfrm>
            <a:off x="1811192" y="4291760"/>
            <a:ext cx="142101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0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Times New Roman" panose="02020603050405020304" pitchFamily="18" charset="0"/>
              </a:rPr>
              <a:t>					                          </a:t>
            </a:r>
            <a:r>
              <a:rPr kumimoji="0" lang="da-DK" altLang="da-DK" sz="8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Times New Roman" panose="02020603050405020304" pitchFamily="18" charset="0"/>
              </a:rPr>
              <a:t>48</a:t>
            </a:r>
            <a:br>
              <a:rPr kumimoji="0" lang="da-DK" altLang="da-DK" sz="8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Times New Roman" panose="02020603050405020304" pitchFamily="18" charset="0"/>
              </a:rPr>
            </a:br>
            <a:r>
              <a:rPr kumimoji="0" lang="da-DK" altLang="da-DK" sz="8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Times New Roman" panose="02020603050405020304" pitchFamily="18" charset="0"/>
              </a:rPr>
              <a:t>					                                   2</a:t>
            </a:r>
            <a:endParaRPr kumimoji="0" lang="da-DK" altLang="da-DK" sz="800" b="0" i="0"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38827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1043709" y="685759"/>
            <a:ext cx="9420225" cy="627062"/>
          </a:xfrm>
        </p:spPr>
        <p:txBody>
          <a:bodyPr/>
          <a:lstStyle/>
          <a:p>
            <a:r>
              <a:rPr lang="da-DK" dirty="0"/>
              <a:t>Datooversigt</a:t>
            </a:r>
          </a:p>
        </p:txBody>
      </p:sp>
      <p:graphicFrame>
        <p:nvGraphicFramePr>
          <p:cNvPr id="2" name="Tabel 1">
            <a:extLst>
              <a:ext uri="{FF2B5EF4-FFF2-40B4-BE49-F238E27FC236}">
                <a16:creationId xmlns:a16="http://schemas.microsoft.com/office/drawing/2014/main" id="{D73F047C-A907-46EC-9192-D445D707AC3F}"/>
              </a:ext>
            </a:extLst>
          </p:cNvPr>
          <p:cNvGraphicFramePr>
            <a:graphicFrameLocks noGrp="1"/>
          </p:cNvGraphicFramePr>
          <p:nvPr/>
        </p:nvGraphicFramePr>
        <p:xfrm>
          <a:off x="1430378" y="1550894"/>
          <a:ext cx="8475621" cy="4544354"/>
        </p:xfrm>
        <a:graphic>
          <a:graphicData uri="http://schemas.openxmlformats.org/drawingml/2006/table">
            <a:tbl>
              <a:tblPr firstRow="1" firstCol="1" bandRow="1">
                <a:tableStyleId>{5C22544A-7EE6-4342-B048-85BDC9FD1C3A}</a:tableStyleId>
              </a:tblPr>
              <a:tblGrid>
                <a:gridCol w="3959414">
                  <a:extLst>
                    <a:ext uri="{9D8B030D-6E8A-4147-A177-3AD203B41FA5}">
                      <a16:colId xmlns:a16="http://schemas.microsoft.com/office/drawing/2014/main" val="1446600823"/>
                    </a:ext>
                  </a:extLst>
                </a:gridCol>
                <a:gridCol w="4516207">
                  <a:extLst>
                    <a:ext uri="{9D8B030D-6E8A-4147-A177-3AD203B41FA5}">
                      <a16:colId xmlns:a16="http://schemas.microsoft.com/office/drawing/2014/main" val="3426573646"/>
                    </a:ext>
                  </a:extLst>
                </a:gridCol>
              </a:tblGrid>
              <a:tr h="212931">
                <a:tc>
                  <a:txBody>
                    <a:bodyPr/>
                    <a:lstStyle/>
                    <a:p>
                      <a:pPr>
                        <a:spcAft>
                          <a:spcPts val="0"/>
                        </a:spcAft>
                      </a:pPr>
                      <a:r>
                        <a:rPr lang="da-DK" sz="1200" kern="1200">
                          <a:effectLst/>
                        </a:rPr>
                        <a:t>Dato</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tc>
                <a:tc>
                  <a:txBody>
                    <a:bodyPr/>
                    <a:lstStyle/>
                    <a:p>
                      <a:pPr>
                        <a:spcAft>
                          <a:spcPts val="0"/>
                        </a:spcAft>
                      </a:pPr>
                      <a:r>
                        <a:rPr lang="da-DK" sz="1200" kern="1200">
                          <a:effectLst/>
                        </a:rPr>
                        <a:t>Aktivitet</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tc>
                <a:extLst>
                  <a:ext uri="{0D108BD9-81ED-4DB2-BD59-A6C34878D82A}">
                    <a16:rowId xmlns:a16="http://schemas.microsoft.com/office/drawing/2014/main" val="1149157325"/>
                  </a:ext>
                </a:extLst>
              </a:tr>
              <a:tr h="577523">
                <a:tc>
                  <a:txBody>
                    <a:bodyPr/>
                    <a:lstStyle/>
                    <a:p>
                      <a:pPr>
                        <a:spcAft>
                          <a:spcPts val="0"/>
                        </a:spcAft>
                      </a:pPr>
                      <a:r>
                        <a:rPr lang="da-DK" sz="1200" kern="1200">
                          <a:effectLst/>
                        </a:rPr>
                        <a:t>31. december 2019</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Opgøre og bogføre beløb fra indefrysningsperiode, jfr. ny ferielov (9.73)</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240157606"/>
                  </a:ext>
                </a:extLst>
              </a:tr>
              <a:tr h="577523">
                <a:tc>
                  <a:txBody>
                    <a:bodyPr/>
                    <a:lstStyle/>
                    <a:p>
                      <a:pPr>
                        <a:spcAft>
                          <a:spcPts val="0"/>
                        </a:spcAft>
                      </a:pPr>
                      <a:r>
                        <a:rPr lang="da-DK" sz="1200" kern="1200">
                          <a:effectLst/>
                        </a:rPr>
                        <a:t>30. august 2020</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Opgøre og bogføre beløb fra indefrysningsperiode, jfr. ny ferielov (9.73)</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1750173124"/>
                  </a:ext>
                </a:extLst>
              </a:tr>
              <a:tr h="577523">
                <a:tc>
                  <a:txBody>
                    <a:bodyPr/>
                    <a:lstStyle/>
                    <a:p>
                      <a:pPr>
                        <a:spcAft>
                          <a:spcPts val="0"/>
                        </a:spcAft>
                      </a:pPr>
                      <a:r>
                        <a:rPr lang="da-DK" sz="1200" kern="1200">
                          <a:effectLst/>
                        </a:rPr>
                        <a:t>September 2020</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Mulighed for indbetaling til feriemidler</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520911796"/>
                  </a:ext>
                </a:extLst>
              </a:tr>
              <a:tr h="577523">
                <a:tc>
                  <a:txBody>
                    <a:bodyPr/>
                    <a:lstStyle/>
                    <a:p>
                      <a:pPr>
                        <a:spcAft>
                          <a:spcPts val="0"/>
                        </a:spcAft>
                      </a:pPr>
                      <a:r>
                        <a:rPr lang="da-DK" sz="1200" kern="1200">
                          <a:effectLst/>
                        </a:rPr>
                        <a:t>Juni 2021 </a:t>
                      </a:r>
                      <a:br>
                        <a:rPr lang="da-DK" sz="1200" kern="1200">
                          <a:effectLst/>
                        </a:rPr>
                      </a:br>
                      <a:r>
                        <a:rPr lang="da-DK" sz="1200" kern="1200">
                          <a:effectLst/>
                        </a:rPr>
                        <a:t>– og hvert år fremover</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Indeksering af feriemidler (9.73)</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17124814"/>
                  </a:ext>
                </a:extLst>
              </a:tr>
              <a:tr h="577523">
                <a:tc>
                  <a:txBody>
                    <a:bodyPr/>
                    <a:lstStyle/>
                    <a:p>
                      <a:pPr>
                        <a:spcAft>
                          <a:spcPts val="0"/>
                        </a:spcAft>
                      </a:pPr>
                      <a:r>
                        <a:rPr lang="da-DK" sz="1200" kern="1200">
                          <a:effectLst/>
                        </a:rPr>
                        <a:t>Juli 2021 </a:t>
                      </a:r>
                      <a:br>
                        <a:rPr lang="da-DK" sz="1200" kern="1200">
                          <a:effectLst/>
                        </a:rPr>
                      </a:br>
                      <a:r>
                        <a:rPr lang="da-DK" sz="1200" kern="1200">
                          <a:effectLst/>
                        </a:rPr>
                        <a:t>– og hvert år fremover</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Besked om opkrævning af forfaldne feriemidler fra feriefonden</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256582035"/>
                  </a:ext>
                </a:extLst>
              </a:tr>
              <a:tr h="866285">
                <a:tc>
                  <a:txBody>
                    <a:bodyPr/>
                    <a:lstStyle/>
                    <a:p>
                      <a:pPr>
                        <a:spcAft>
                          <a:spcPts val="0"/>
                        </a:spcAft>
                      </a:pPr>
                      <a:r>
                        <a:rPr lang="da-DK" sz="1200" kern="1200">
                          <a:effectLst/>
                        </a:rPr>
                        <a:t>31. august 2021 </a:t>
                      </a:r>
                      <a:br>
                        <a:rPr lang="da-DK" sz="1200" kern="1200">
                          <a:effectLst/>
                        </a:rPr>
                      </a:br>
                      <a:r>
                        <a:rPr lang="da-DK" sz="1200" kern="1200">
                          <a:effectLst/>
                        </a:rPr>
                        <a:t>– og hvert år fremover</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Frist for at meddele om man vil beholde eller afregne ikke-forfaldne feriemidler</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3511986388"/>
                  </a:ext>
                </a:extLst>
              </a:tr>
              <a:tr h="577523">
                <a:tc>
                  <a:txBody>
                    <a:bodyPr/>
                    <a:lstStyle/>
                    <a:p>
                      <a:pPr>
                        <a:spcAft>
                          <a:spcPts val="0"/>
                        </a:spcAft>
                      </a:pPr>
                      <a:r>
                        <a:rPr lang="da-DK" sz="1200" kern="1200">
                          <a:effectLst/>
                        </a:rPr>
                        <a:t>’1. september 2021 </a:t>
                      </a:r>
                      <a:br>
                        <a:rPr lang="da-DK" sz="1200" kern="1200">
                          <a:effectLst/>
                        </a:rPr>
                      </a:br>
                      <a:r>
                        <a:rPr lang="da-DK" sz="1200" kern="1200">
                          <a:effectLst/>
                        </a:rPr>
                        <a:t>– og hvert år fremover</a:t>
                      </a:r>
                      <a:endParaRPr lang="da-DK" sz="90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tc>
                  <a:txBody>
                    <a:bodyPr/>
                    <a:lstStyle/>
                    <a:p>
                      <a:pPr>
                        <a:spcAft>
                          <a:spcPts val="0"/>
                        </a:spcAft>
                      </a:pPr>
                      <a:r>
                        <a:rPr lang="da-DK" sz="1200" kern="1200" dirty="0">
                          <a:effectLst/>
                        </a:rPr>
                        <a:t>Frist for indbetaling af forfaldne feriemidler (6.71, 7.73, 9.73)</a:t>
                      </a:r>
                      <a:endParaRPr lang="da-DK" sz="9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59759" marR="59759" marT="8300" marB="0" anchor="ctr"/>
                </a:tc>
                <a:extLst>
                  <a:ext uri="{0D108BD9-81ED-4DB2-BD59-A6C34878D82A}">
                    <a16:rowId xmlns:a16="http://schemas.microsoft.com/office/drawing/2014/main" val="2142764668"/>
                  </a:ext>
                </a:extLst>
              </a:tr>
            </a:tbl>
          </a:graphicData>
        </a:graphic>
      </p:graphicFrame>
    </p:spTree>
    <p:extLst>
      <p:ext uri="{BB962C8B-B14F-4D97-AF65-F5344CB8AC3E}">
        <p14:creationId xmlns:p14="http://schemas.microsoft.com/office/powerpoint/2010/main" val="1467428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andet</a:t>
            </a:r>
          </a:p>
        </p:txBody>
      </p:sp>
      <p:sp>
        <p:nvSpPr>
          <p:cNvPr id="6" name="Pladsholder til indhold 1">
            <a:extLst>
              <a:ext uri="{FF2B5EF4-FFF2-40B4-BE49-F238E27FC236}">
                <a16:creationId xmlns:a16="http://schemas.microsoft.com/office/drawing/2014/main" id="{9ABD77E0-CD3A-4A0A-93F8-217815901902}"/>
              </a:ext>
            </a:extLst>
          </p:cNvPr>
          <p:cNvSpPr txBox="1">
            <a:spLocks/>
          </p:cNvSpPr>
          <p:nvPr/>
        </p:nvSpPr>
        <p:spPr bwMode="gray">
          <a:xfrm>
            <a:off x="960582" y="1208015"/>
            <a:ext cx="9525043" cy="4714947"/>
          </a:xfrm>
          <a:prstGeom prst="rect">
            <a:avLst/>
          </a:prstGeom>
        </p:spPr>
        <p:txBody>
          <a:bodyPr vert="horz" lIns="0" tIns="0" rIns="0" bIns="0" rtlCol="0">
            <a:noAutofit/>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9.52.55 Skyldige feriepenge (frivillig)</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Indeholder optjent, ikke afholdt ferie. Er således stadig aktuel.</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Bevillings- og budgetmæssigt</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2019 og frem - administrationsbidrag til Feriefonden</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2021 (evt. 2020) og frem - Konto 6 for afregning af midler fra indefrysningsperioden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2021 og frem - Konto 7 for afregning af indekseringsbeløb for indefrosne midler der afregnes</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og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r>
              <a:rPr kumimoji="0" lang="da-DK" sz="1800" b="0" i="0" u="none" strike="noStrike" kern="1200" cap="none" spc="0" normalizeH="0" baseline="0" noProof="0" dirty="0">
                <a:ln>
                  <a:noFill/>
                </a:ln>
                <a:solidFill>
                  <a:srgbClr val="404040"/>
                </a:solidFill>
                <a:effectLst/>
                <a:uLnTx/>
                <a:uFillTx/>
                <a:latin typeface="Trebuchet MS"/>
                <a:ea typeface="+mn-ea"/>
                <a:cs typeface="+mn-cs"/>
              </a:rPr>
              <a:t>naturligvis de udgifter der, uændret ligger udenfor den nye ferielov</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Husk ændring </a:t>
            </a:r>
            <a:r>
              <a:rPr kumimoji="0" lang="da-DK" sz="1800" b="0" i="0" u="none" strike="noStrike" kern="1200" cap="none" spc="0" normalizeH="0" baseline="0" noProof="0">
                <a:ln>
                  <a:noFill/>
                </a:ln>
                <a:solidFill>
                  <a:srgbClr val="404040"/>
                </a:solidFill>
                <a:effectLst/>
                <a:uLnTx/>
                <a:uFillTx/>
                <a:latin typeface="Trebuchet MS"/>
                <a:ea typeface="+mn-ea"/>
                <a:cs typeface="+mn-cs"/>
              </a:rPr>
              <a:t>af regnskabspraksis.</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1"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280458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t>Temadag om økonomi ift. ny ferielov</a:t>
            </a:r>
            <a:endParaRPr lang="da-DK" dirty="0"/>
          </a:p>
        </p:txBody>
      </p:sp>
      <p:sp>
        <p:nvSpPr>
          <p:cNvPr id="4" name="Pladsholder til sidefod 3"/>
          <p:cNvSpPr>
            <a:spLocks noGrp="1"/>
          </p:cNvSpPr>
          <p:nvPr>
            <p:ph type="ftr" sz="quarter" idx="11"/>
          </p:nvPr>
        </p:nvSpPr>
        <p:spPr/>
        <p:txBody>
          <a:bodyPr/>
          <a:lstStyle/>
          <a:p>
            <a:r>
              <a:rPr lang="da-DK"/>
              <a:t>København, 18. december 2019</a:t>
            </a:r>
            <a:endParaRPr lang="da-DK" dirty="0"/>
          </a:p>
        </p:txBody>
      </p:sp>
      <p:sp>
        <p:nvSpPr>
          <p:cNvPr id="2" name="Titel 1"/>
          <p:cNvSpPr>
            <a:spLocks noGrp="1"/>
          </p:cNvSpPr>
          <p:nvPr>
            <p:ph type="title"/>
          </p:nvPr>
        </p:nvSpPr>
        <p:spPr/>
        <p:txBody>
          <a:bodyPr/>
          <a:lstStyle/>
          <a:p>
            <a:r>
              <a:rPr lang="da-DK" dirty="0"/>
              <a:t>Kort oprids af ny ferielov</a:t>
            </a:r>
          </a:p>
        </p:txBody>
      </p:sp>
    </p:spTree>
    <p:extLst>
      <p:ext uri="{BB962C8B-B14F-4D97-AF65-F5344CB8AC3E}">
        <p14:creationId xmlns:p14="http://schemas.microsoft.com/office/powerpoint/2010/main" val="2111926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060B5-C01E-4E05-982B-7DCE5F1FC3F8}"/>
              </a:ext>
            </a:extLst>
          </p:cNvPr>
          <p:cNvSpPr>
            <a:spLocks noGrp="1"/>
          </p:cNvSpPr>
          <p:nvPr>
            <p:ph type="title" idx="4294967295"/>
          </p:nvPr>
        </p:nvSpPr>
        <p:spPr>
          <a:xfrm>
            <a:off x="960582" y="714376"/>
            <a:ext cx="9420225" cy="627062"/>
          </a:xfrm>
        </p:spPr>
        <p:txBody>
          <a:bodyPr/>
          <a:lstStyle/>
          <a:p>
            <a:r>
              <a:rPr lang="da-DK" dirty="0"/>
              <a:t>Selvejende institutioner</a:t>
            </a:r>
          </a:p>
        </p:txBody>
      </p:sp>
      <p:sp>
        <p:nvSpPr>
          <p:cNvPr id="6" name="Pladsholder til indhold 1">
            <a:extLst>
              <a:ext uri="{FF2B5EF4-FFF2-40B4-BE49-F238E27FC236}">
                <a16:creationId xmlns:a16="http://schemas.microsoft.com/office/drawing/2014/main" id="{9ABD77E0-CD3A-4A0A-93F8-217815901902}"/>
              </a:ext>
            </a:extLst>
          </p:cNvPr>
          <p:cNvSpPr txBox="1">
            <a:spLocks/>
          </p:cNvSpPr>
          <p:nvPr/>
        </p:nvSpPr>
        <p:spPr bwMode="gray">
          <a:xfrm>
            <a:off x="960582" y="1208015"/>
            <a:ext cx="9525043" cy="4714947"/>
          </a:xfrm>
          <a:prstGeom prst="rect">
            <a:avLst/>
          </a:prstGeom>
        </p:spPr>
        <p:txBody>
          <a:bodyPr vert="horz" lIns="0" tIns="0" rIns="0" bIns="0" rtlCol="0">
            <a:noAutofit/>
          </a:bodyPr>
          <a:lstStyle>
            <a:lvl1pPr marL="324000" indent="-324000" algn="l" defTabSz="1218786" rtl="0" eaLnBrk="1" latinLnBrk="0" hangingPunct="1">
              <a:lnSpc>
                <a:spcPct val="100000"/>
              </a:lnSpc>
              <a:spcBef>
                <a:spcPts val="432"/>
              </a:spcBef>
              <a:spcAft>
                <a:spcPts val="0"/>
              </a:spcAft>
              <a:buClr>
                <a:schemeClr val="tx2"/>
              </a:buClr>
              <a:buFont typeface="Arial" panose="020B0604020202020204" pitchFamily="34" charset="0"/>
              <a:buChar char="►"/>
              <a:defRPr sz="1800" b="0" kern="1200">
                <a:solidFill>
                  <a:schemeClr val="tx1"/>
                </a:solidFill>
                <a:latin typeface="+mn-lt"/>
                <a:ea typeface="+mn-ea"/>
                <a:cs typeface="+mn-cs"/>
              </a:defRPr>
            </a:lvl1pPr>
            <a:lvl2pPr marL="702000" indent="-234000" algn="l" defTabSz="1218786" rtl="0" eaLnBrk="1" latinLnBrk="0" hangingPunct="1">
              <a:lnSpc>
                <a:spcPct val="100000"/>
              </a:lnSpc>
              <a:spcBef>
                <a:spcPts val="432"/>
              </a:spcBef>
              <a:spcAft>
                <a:spcPts val="0"/>
              </a:spcAft>
              <a:buFont typeface="Trebuchet MS" panose="020B0603020202020204" pitchFamily="34" charset="0"/>
              <a:buChar char="-"/>
              <a:defRPr sz="1800" kern="1200">
                <a:solidFill>
                  <a:schemeClr val="tx1"/>
                </a:solidFill>
                <a:latin typeface="+mn-lt"/>
                <a:ea typeface="+mn-ea"/>
                <a:cs typeface="+mn-cs"/>
              </a:defRPr>
            </a:lvl2pPr>
            <a:lvl3pPr marL="972000" indent="-180000" algn="l" defTabSz="1218786" rtl="0" eaLnBrk="1" latinLnBrk="0" hangingPunct="1">
              <a:lnSpc>
                <a:spcPct val="100000"/>
              </a:lnSpc>
              <a:spcBef>
                <a:spcPts val="336"/>
              </a:spcBef>
              <a:spcAft>
                <a:spcPts val="0"/>
              </a:spcAft>
              <a:buClr>
                <a:schemeClr val="tx1"/>
              </a:buClr>
              <a:buSzPct val="100000"/>
              <a:buFont typeface="Trebuchet MS" panose="020B0603020202020204" pitchFamily="34" charset="0"/>
              <a:buChar char="-"/>
              <a:defRPr sz="1400" kern="1200">
                <a:solidFill>
                  <a:schemeClr val="tx1"/>
                </a:solidFill>
                <a:latin typeface="+mn-lt"/>
                <a:ea typeface="+mn-ea"/>
                <a:cs typeface="+mn-cs"/>
              </a:defRPr>
            </a:lvl3pPr>
            <a:lvl4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4pPr>
            <a:lvl5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5pPr>
            <a:lvl6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lang="en-GB" sz="1400" kern="1200" baseline="0" dirty="0" smtClean="0">
                <a:solidFill>
                  <a:schemeClr val="tx1"/>
                </a:solidFill>
                <a:latin typeface="+mn-lt"/>
                <a:ea typeface="+mn-ea"/>
                <a:cs typeface="+mn-cs"/>
              </a:defRPr>
            </a:lvl6pPr>
            <a:lvl7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7pPr>
            <a:lvl8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8pPr>
            <a:lvl9pPr marL="972000" indent="-180000" algn="l" defTabSz="1218786" rtl="0" eaLnBrk="1" latinLnBrk="0" hangingPunct="1">
              <a:lnSpc>
                <a:spcPct val="100000"/>
              </a:lnSpc>
              <a:spcBef>
                <a:spcPts val="336"/>
              </a:spcBef>
              <a:spcAft>
                <a:spcPts val="0"/>
              </a:spcAft>
              <a:buClr>
                <a:schemeClr val="tx1"/>
              </a:buClr>
              <a:buFont typeface="Trebuchet MS" panose="020B0603020202020204" pitchFamily="34" charset="0"/>
              <a:buChar char="-"/>
              <a:defRPr sz="1400" kern="1200">
                <a:solidFill>
                  <a:schemeClr val="tx1"/>
                </a:solidFill>
                <a:latin typeface="+mn-lt"/>
                <a:ea typeface="+mn-ea"/>
                <a:cs typeface="+mn-cs"/>
              </a:defRPr>
            </a:lvl9pPr>
          </a:lstStyle>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Institutioner med driftsoverenskomst = SIM´s konteringsregler</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Medarbejderne er ansat i institutionen = institutionens ansvar</a:t>
            </a:r>
          </a:p>
          <a:p>
            <a:pPr marL="702000" marR="0" lvl="1" indent="-234000" algn="l" defTabSz="1218786" rtl="0" eaLnBrk="1" fontAlgn="auto" latinLnBrk="0" hangingPunct="1">
              <a:lnSpc>
                <a:spcPct val="100000"/>
              </a:lnSpc>
              <a:spcBef>
                <a:spcPts val="432"/>
              </a:spcBef>
              <a:spcAft>
                <a:spcPts val="0"/>
              </a:spcAft>
              <a:buClrTx/>
              <a:buSzTx/>
              <a:buFont typeface="Trebuchet MS" panose="020B0603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Driftsoverenskomsten er styrende for bogføringen</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r>
              <a:rPr kumimoji="0" lang="da-DK" sz="1800" b="0" i="0" u="none" strike="noStrike" kern="1200" cap="none" spc="0" normalizeH="0" baseline="0" noProof="0" dirty="0">
                <a:ln>
                  <a:noFill/>
                </a:ln>
                <a:solidFill>
                  <a:srgbClr val="404040"/>
                </a:solidFill>
                <a:effectLst/>
                <a:uLnTx/>
                <a:uFillTx/>
                <a:latin typeface="Trebuchet MS"/>
                <a:ea typeface="+mn-ea"/>
                <a:cs typeface="+mn-cs"/>
              </a:rPr>
              <a:t>Selvejende institutioner uden driftsoverenskomst skal aflægge regnskab efter den regnskabspraksis der gælder for dem </a:t>
            </a:r>
            <a:br>
              <a:rPr kumimoji="0" lang="da-DK" sz="1800" b="0" i="0" u="none" strike="noStrike" kern="1200" cap="none" spc="0" normalizeH="0" baseline="0" noProof="0" dirty="0">
                <a:ln>
                  <a:noFill/>
                </a:ln>
                <a:solidFill>
                  <a:srgbClr val="404040"/>
                </a:solidFill>
                <a:effectLst/>
                <a:uLnTx/>
                <a:uFillTx/>
                <a:latin typeface="Trebuchet MS"/>
                <a:ea typeface="+mn-ea"/>
                <a:cs typeface="+mn-cs"/>
              </a:rPr>
            </a:b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0" u="none" strike="noStrike" kern="1200" cap="none" spc="0" normalizeH="0" baseline="0" noProof="0" dirty="0">
              <a:ln>
                <a:noFill/>
              </a:ln>
              <a:solidFill>
                <a:srgbClr val="404040"/>
              </a:solidFill>
              <a:effectLst/>
              <a:uLnTx/>
              <a:uFillTx/>
              <a:latin typeface="Trebuchet MS"/>
              <a:ea typeface="+mn-ea"/>
              <a:cs typeface="+mn-cs"/>
            </a:endParaRPr>
          </a:p>
          <a:p>
            <a:pPr marL="324000" marR="0" lvl="0" indent="-324000" algn="l" defTabSz="1218786" rtl="0" eaLnBrk="1" fontAlgn="auto" latinLnBrk="0" hangingPunct="1">
              <a:lnSpc>
                <a:spcPct val="100000"/>
              </a:lnSpc>
              <a:spcBef>
                <a:spcPts val="432"/>
              </a:spcBef>
              <a:spcAft>
                <a:spcPts val="0"/>
              </a:spcAft>
              <a:buClr>
                <a:srgbClr val="ED1A3B"/>
              </a:buClr>
              <a:buSzTx/>
              <a:buFont typeface="Arial" panose="020B0604020202020204" pitchFamily="34" charset="0"/>
              <a:buChar char="►"/>
              <a:tabLst/>
              <a:defRPr/>
            </a:pPr>
            <a:endParaRPr kumimoji="0" lang="da-DK" sz="1800" b="0" i="1" u="none" strike="noStrike" kern="1200" cap="none" spc="0" normalizeH="0" baseline="0" noProof="0" dirty="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407916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17565FB8-CE8E-45F5-BAE1-A955F735FF8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024" b="5024"/>
          <a:stretch>
            <a:fillRect/>
          </a:stretch>
        </p:blipFill>
        <p:spPr/>
      </p:pic>
      <p:sp>
        <p:nvSpPr>
          <p:cNvPr id="3" name="Pladsholder til dato 2">
            <a:extLst>
              <a:ext uri="{FF2B5EF4-FFF2-40B4-BE49-F238E27FC236}">
                <a16:creationId xmlns:a16="http://schemas.microsoft.com/office/drawing/2014/main" id="{222E91C1-2885-45C8-BDAE-943F6DAB1878}"/>
              </a:ext>
            </a:extLst>
          </p:cNvPr>
          <p:cNvSpPr>
            <a:spLocks noGrp="1"/>
          </p:cNvSpPr>
          <p:nvPr>
            <p:ph type="dt" sz="half" idx="14"/>
          </p:nvPr>
        </p:nvSpPr>
        <p:spPr/>
        <p:txBody>
          <a:bodyPr/>
          <a:lstStyle/>
          <a:p>
            <a:r>
              <a:rPr lang="da-DK"/>
              <a:t>Temadag om økonomi ift. ny ferielov</a:t>
            </a:r>
            <a:endParaRPr lang="en-GB" dirty="0"/>
          </a:p>
        </p:txBody>
      </p:sp>
      <p:sp>
        <p:nvSpPr>
          <p:cNvPr id="4" name="Pladsholder til sidefod 3">
            <a:extLst>
              <a:ext uri="{FF2B5EF4-FFF2-40B4-BE49-F238E27FC236}">
                <a16:creationId xmlns:a16="http://schemas.microsoft.com/office/drawing/2014/main" id="{44C7C168-B3D0-45CD-9906-69635CF37FD5}"/>
              </a:ext>
            </a:extLst>
          </p:cNvPr>
          <p:cNvSpPr>
            <a:spLocks noGrp="1"/>
          </p:cNvSpPr>
          <p:nvPr>
            <p:ph type="ftr" sz="quarter" idx="15"/>
          </p:nvPr>
        </p:nvSpPr>
        <p:spPr/>
        <p:txBody>
          <a:bodyPr/>
          <a:lstStyle/>
          <a:p>
            <a:r>
              <a:rPr lang="da-DK"/>
              <a:t>København, 18. december 2019</a:t>
            </a:r>
            <a:endParaRPr lang="en-GB" dirty="0"/>
          </a:p>
        </p:txBody>
      </p:sp>
      <p:sp>
        <p:nvSpPr>
          <p:cNvPr id="5" name="Pladsholder til tekst 4">
            <a:extLst>
              <a:ext uri="{FF2B5EF4-FFF2-40B4-BE49-F238E27FC236}">
                <a16:creationId xmlns:a16="http://schemas.microsoft.com/office/drawing/2014/main" id="{41EC25E7-D733-48B3-925D-FAD1729144B6}"/>
              </a:ext>
            </a:extLst>
          </p:cNvPr>
          <p:cNvSpPr>
            <a:spLocks noGrp="1"/>
          </p:cNvSpPr>
          <p:nvPr>
            <p:ph type="body" sz="quarter" idx="17"/>
          </p:nvPr>
        </p:nvSpPr>
        <p:spPr/>
        <p:txBody>
          <a:bodyPr/>
          <a:lstStyle/>
          <a:p>
            <a:endParaRPr lang="da-DK"/>
          </a:p>
        </p:txBody>
      </p:sp>
      <p:sp>
        <p:nvSpPr>
          <p:cNvPr id="7" name="Pladsholder til tekst 6">
            <a:extLst>
              <a:ext uri="{FF2B5EF4-FFF2-40B4-BE49-F238E27FC236}">
                <a16:creationId xmlns:a16="http://schemas.microsoft.com/office/drawing/2014/main" id="{6117D404-ED72-497D-99D0-E01A93F6CB04}"/>
              </a:ext>
            </a:extLst>
          </p:cNvPr>
          <p:cNvSpPr>
            <a:spLocks noGrp="1"/>
          </p:cNvSpPr>
          <p:nvPr>
            <p:ph type="body" sz="quarter" idx="18"/>
          </p:nvPr>
        </p:nvSpPr>
        <p:spPr/>
        <p:txBody>
          <a:bodyPr/>
          <a:lstStyle/>
          <a:p>
            <a:r>
              <a:rPr lang="da-DK" dirty="0"/>
              <a:t>Pause</a:t>
            </a:r>
          </a:p>
        </p:txBody>
      </p:sp>
    </p:spTree>
    <p:extLst>
      <p:ext uri="{BB962C8B-B14F-4D97-AF65-F5344CB8AC3E}">
        <p14:creationId xmlns:p14="http://schemas.microsoft.com/office/powerpoint/2010/main" val="51185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t>Temadag om økonomi ift. ny ferielov</a:t>
            </a:r>
            <a:endParaRPr lang="da-DK" dirty="0"/>
          </a:p>
        </p:txBody>
      </p:sp>
      <p:sp>
        <p:nvSpPr>
          <p:cNvPr id="4" name="Pladsholder til sidefod 3"/>
          <p:cNvSpPr>
            <a:spLocks noGrp="1"/>
          </p:cNvSpPr>
          <p:nvPr>
            <p:ph type="ftr" sz="quarter" idx="11"/>
          </p:nvPr>
        </p:nvSpPr>
        <p:spPr/>
        <p:txBody>
          <a:bodyPr/>
          <a:lstStyle/>
          <a:p>
            <a:r>
              <a:rPr lang="da-DK"/>
              <a:t>København, 18. december 2019</a:t>
            </a:r>
            <a:endParaRPr lang="da-DK" dirty="0"/>
          </a:p>
        </p:txBody>
      </p:sp>
      <p:sp>
        <p:nvSpPr>
          <p:cNvPr id="2" name="Titel 1"/>
          <p:cNvSpPr>
            <a:spLocks noGrp="1"/>
          </p:cNvSpPr>
          <p:nvPr>
            <p:ph type="title"/>
          </p:nvPr>
        </p:nvSpPr>
        <p:spPr/>
        <p:txBody>
          <a:bodyPr/>
          <a:lstStyle/>
          <a:p>
            <a:r>
              <a:rPr lang="da-DK" dirty="0"/>
              <a:t>Overordnet økonomi ift. den nye ferielov</a:t>
            </a:r>
          </a:p>
        </p:txBody>
      </p:sp>
    </p:spTree>
    <p:extLst>
      <p:ext uri="{BB962C8B-B14F-4D97-AF65-F5344CB8AC3E}">
        <p14:creationId xmlns:p14="http://schemas.microsoft.com/office/powerpoint/2010/main" val="14140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Overordnet økonomisk betydning</a:t>
            </a:r>
          </a:p>
        </p:txBody>
      </p:sp>
      <p:sp>
        <p:nvSpPr>
          <p:cNvPr id="7" name="Pladsholder til indhold 6"/>
          <p:cNvSpPr>
            <a:spLocks noGrp="1"/>
          </p:cNvSpPr>
          <p:nvPr>
            <p:ph idx="1"/>
          </p:nvPr>
        </p:nvSpPr>
        <p:spPr>
          <a:xfrm>
            <a:off x="1908175" y="1898649"/>
            <a:ext cx="9099549" cy="4011699"/>
          </a:xfrm>
        </p:spPr>
        <p:txBody>
          <a:bodyPr/>
          <a:lstStyle/>
          <a:p>
            <a:pPr marL="285750" indent="-285750">
              <a:buFont typeface="Wingdings" panose="05000000000000000000" pitchFamily="2" charset="2"/>
              <a:buChar char="§"/>
            </a:pPr>
            <a:r>
              <a:rPr lang="da-DK" sz="2000" b="0" dirty="0"/>
              <a:t>Ingen medarbejdere får ret til mere ferie set over et helt arbejdsliv</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Dermed skal der – helt overordnet – heller ikke afregnes mere ferie som konsekvens af den nye ferielov, set over et helt arbejdsliv.</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Men der sker forskydninger i forhold til, hvornår ferie kan afholdes, og dermed også i forhold til hvornår kommunen skal afregne ferie + indefrysningsordningen</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De indefrosne feriemidler er undtaget fra servicerammen. Dette vil skabe en smule ”luft” under den enkelte kommunes serviceramme, men der er også udgifter, der trækker den anden vej</a:t>
            </a:r>
          </a:p>
          <a:p>
            <a:pPr marL="285750" indent="-285750">
              <a:buFont typeface="Wingdings" panose="05000000000000000000" pitchFamily="2" charset="2"/>
              <a:buChar char="§"/>
            </a:pPr>
            <a:endParaRPr lang="da-DK" sz="2000" b="0" dirty="0"/>
          </a:p>
          <a:p>
            <a:pPr>
              <a:buNone/>
            </a:pPr>
            <a:endParaRPr lang="da-DK" sz="2000" b="0" dirty="0"/>
          </a:p>
          <a:p>
            <a:endParaRPr lang="da-DK" sz="2000" b="0" dirty="0"/>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Tree>
    <p:extLst>
      <p:ext uri="{BB962C8B-B14F-4D97-AF65-F5344CB8AC3E}">
        <p14:creationId xmlns:p14="http://schemas.microsoft.com/office/powerpoint/2010/main" val="20561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4" y="792163"/>
            <a:ext cx="8315877" cy="914910"/>
          </a:xfrm>
        </p:spPr>
        <p:txBody>
          <a:bodyPr/>
          <a:lstStyle/>
          <a:p>
            <a:r>
              <a:rPr lang="da-DK" dirty="0"/>
              <a:t>Ny ferielov – påvirkning af serviceramme</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cxnSp>
        <p:nvCxnSpPr>
          <p:cNvPr id="9" name="Lige pilforbindelse 8">
            <a:extLst>
              <a:ext uri="{FF2B5EF4-FFF2-40B4-BE49-F238E27FC236}">
                <a16:creationId xmlns:a16="http://schemas.microsoft.com/office/drawing/2014/main" id="{D5D7FC25-028C-4D9C-B253-2288EA18ED1A}"/>
              </a:ext>
            </a:extLst>
          </p:cNvPr>
          <p:cNvCxnSpPr>
            <a:cxnSpLocks/>
          </p:cNvCxnSpPr>
          <p:nvPr/>
        </p:nvCxnSpPr>
        <p:spPr>
          <a:xfrm flipV="1">
            <a:off x="2001079" y="2676936"/>
            <a:ext cx="0" cy="329979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02F226D2-933F-4F6E-AFDF-0063DEA4646B}"/>
              </a:ext>
            </a:extLst>
          </p:cNvPr>
          <p:cNvCxnSpPr>
            <a:cxnSpLocks/>
          </p:cNvCxnSpPr>
          <p:nvPr/>
        </p:nvCxnSpPr>
        <p:spPr>
          <a:xfrm>
            <a:off x="1863657" y="5791438"/>
            <a:ext cx="423234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63BBA6C-CE41-4456-902D-3E4777E7683A}"/>
              </a:ext>
            </a:extLst>
          </p:cNvPr>
          <p:cNvSpPr/>
          <p:nvPr/>
        </p:nvSpPr>
        <p:spPr>
          <a:xfrm>
            <a:off x="2007705" y="3415748"/>
            <a:ext cx="3949057" cy="236243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19" name="Tekstfelt 18">
            <a:extLst>
              <a:ext uri="{FF2B5EF4-FFF2-40B4-BE49-F238E27FC236}">
                <a16:creationId xmlns:a16="http://schemas.microsoft.com/office/drawing/2014/main" id="{0A99F5BE-305B-46FB-BB82-BB3F9080F673}"/>
              </a:ext>
            </a:extLst>
          </p:cNvPr>
          <p:cNvSpPr txBox="1"/>
          <p:nvPr/>
        </p:nvSpPr>
        <p:spPr>
          <a:xfrm>
            <a:off x="3697357" y="5857336"/>
            <a:ext cx="1139681"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Tid</a:t>
            </a:r>
          </a:p>
        </p:txBody>
      </p:sp>
      <p:sp>
        <p:nvSpPr>
          <p:cNvPr id="20" name="Tekstfelt 19">
            <a:extLst>
              <a:ext uri="{FF2B5EF4-FFF2-40B4-BE49-F238E27FC236}">
                <a16:creationId xmlns:a16="http://schemas.microsoft.com/office/drawing/2014/main" id="{282AF58D-EA37-424C-BB78-BA0CB91742AE}"/>
              </a:ext>
            </a:extLst>
          </p:cNvPr>
          <p:cNvSpPr txBox="1"/>
          <p:nvPr/>
        </p:nvSpPr>
        <p:spPr>
          <a:xfrm rot="16200000">
            <a:off x="949259" y="3054303"/>
            <a:ext cx="1656515"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Serviceramme</a:t>
            </a:r>
          </a:p>
        </p:txBody>
      </p:sp>
      <p:cxnSp>
        <p:nvCxnSpPr>
          <p:cNvPr id="22" name="Lige forbindelse 21">
            <a:extLst>
              <a:ext uri="{FF2B5EF4-FFF2-40B4-BE49-F238E27FC236}">
                <a16:creationId xmlns:a16="http://schemas.microsoft.com/office/drawing/2014/main" id="{9A93A739-4D61-4D43-92B8-F63AB290C3DB}"/>
              </a:ext>
            </a:extLst>
          </p:cNvPr>
          <p:cNvCxnSpPr>
            <a:cxnSpLocks/>
          </p:cNvCxnSpPr>
          <p:nvPr/>
        </p:nvCxnSpPr>
        <p:spPr>
          <a:xfrm>
            <a:off x="2001079" y="3415748"/>
            <a:ext cx="395568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E61797E3-6CD7-447B-A9FD-5BC12657FDDB}"/>
              </a:ext>
            </a:extLst>
          </p:cNvPr>
          <p:cNvSpPr/>
          <p:nvPr/>
        </p:nvSpPr>
        <p:spPr>
          <a:xfrm>
            <a:off x="2007705" y="3429000"/>
            <a:ext cx="3955681" cy="593034"/>
          </a:xfrm>
          <a:prstGeom prst="rect">
            <a:avLst/>
          </a:pr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200" dirty="0">
                <a:solidFill>
                  <a:schemeClr val="tx1"/>
                </a:solidFill>
              </a:rPr>
              <a:t>Løbende ferieudbetaling, </a:t>
            </a:r>
            <a:r>
              <a:rPr lang="da-DK" sz="1200" b="1" dirty="0">
                <a:solidFill>
                  <a:schemeClr val="tx1"/>
                </a:solidFill>
              </a:rPr>
              <a:t>opsparet</a:t>
            </a:r>
          </a:p>
        </p:txBody>
      </p:sp>
      <p:cxnSp>
        <p:nvCxnSpPr>
          <p:cNvPr id="24" name="Lige pilforbindelse 23">
            <a:extLst>
              <a:ext uri="{FF2B5EF4-FFF2-40B4-BE49-F238E27FC236}">
                <a16:creationId xmlns:a16="http://schemas.microsoft.com/office/drawing/2014/main" id="{6D64E616-D764-4A67-93E7-A22E99FB73D4}"/>
              </a:ext>
            </a:extLst>
          </p:cNvPr>
          <p:cNvCxnSpPr>
            <a:cxnSpLocks/>
          </p:cNvCxnSpPr>
          <p:nvPr/>
        </p:nvCxnSpPr>
        <p:spPr>
          <a:xfrm flipV="1">
            <a:off x="6897747" y="2676936"/>
            <a:ext cx="0" cy="329979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5" name="Lige pilforbindelse 24">
            <a:extLst>
              <a:ext uri="{FF2B5EF4-FFF2-40B4-BE49-F238E27FC236}">
                <a16:creationId xmlns:a16="http://schemas.microsoft.com/office/drawing/2014/main" id="{6CA5B152-59DF-4A05-84A8-640DE9009E48}"/>
              </a:ext>
            </a:extLst>
          </p:cNvPr>
          <p:cNvCxnSpPr>
            <a:cxnSpLocks/>
          </p:cNvCxnSpPr>
          <p:nvPr/>
        </p:nvCxnSpPr>
        <p:spPr>
          <a:xfrm>
            <a:off x="6760325" y="5791438"/>
            <a:ext cx="423234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6" name="Rektangel 25">
            <a:extLst>
              <a:ext uri="{FF2B5EF4-FFF2-40B4-BE49-F238E27FC236}">
                <a16:creationId xmlns:a16="http://schemas.microsoft.com/office/drawing/2014/main" id="{A403CB60-0AD5-4A83-9F89-EB095339C653}"/>
              </a:ext>
            </a:extLst>
          </p:cNvPr>
          <p:cNvSpPr/>
          <p:nvPr/>
        </p:nvSpPr>
        <p:spPr>
          <a:xfrm>
            <a:off x="6904373" y="3415748"/>
            <a:ext cx="3949057" cy="236243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27" name="Tekstfelt 26">
            <a:extLst>
              <a:ext uri="{FF2B5EF4-FFF2-40B4-BE49-F238E27FC236}">
                <a16:creationId xmlns:a16="http://schemas.microsoft.com/office/drawing/2014/main" id="{42CFFB3F-02B2-4F76-89B0-14EFDAF44D8B}"/>
              </a:ext>
            </a:extLst>
          </p:cNvPr>
          <p:cNvSpPr txBox="1"/>
          <p:nvPr/>
        </p:nvSpPr>
        <p:spPr>
          <a:xfrm>
            <a:off x="8594025" y="5857336"/>
            <a:ext cx="1139681"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Tid</a:t>
            </a:r>
          </a:p>
        </p:txBody>
      </p:sp>
      <p:cxnSp>
        <p:nvCxnSpPr>
          <p:cNvPr id="29" name="Lige forbindelse 28">
            <a:extLst>
              <a:ext uri="{FF2B5EF4-FFF2-40B4-BE49-F238E27FC236}">
                <a16:creationId xmlns:a16="http://schemas.microsoft.com/office/drawing/2014/main" id="{81CB6A4D-4129-493F-9A30-1CEF84EEB178}"/>
              </a:ext>
            </a:extLst>
          </p:cNvPr>
          <p:cNvCxnSpPr/>
          <p:nvPr/>
        </p:nvCxnSpPr>
        <p:spPr>
          <a:xfrm>
            <a:off x="6897747" y="3415748"/>
            <a:ext cx="395568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8A0FFA66-8995-4073-A1D2-C6375962CC78}"/>
              </a:ext>
            </a:extLst>
          </p:cNvPr>
          <p:cNvCxnSpPr/>
          <p:nvPr/>
        </p:nvCxnSpPr>
        <p:spPr>
          <a:xfrm>
            <a:off x="6904372" y="4002137"/>
            <a:ext cx="3949058"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34" name="Lige pilforbindelse 33">
            <a:extLst>
              <a:ext uri="{FF2B5EF4-FFF2-40B4-BE49-F238E27FC236}">
                <a16:creationId xmlns:a16="http://schemas.microsoft.com/office/drawing/2014/main" id="{634963F7-5DC9-49D4-A3D6-39D6AD856744}"/>
              </a:ext>
            </a:extLst>
          </p:cNvPr>
          <p:cNvCxnSpPr>
            <a:cxnSpLocks/>
          </p:cNvCxnSpPr>
          <p:nvPr/>
        </p:nvCxnSpPr>
        <p:spPr>
          <a:xfrm flipV="1">
            <a:off x="8723189" y="2875723"/>
            <a:ext cx="334672" cy="41919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5" name="Tekstfelt 34">
            <a:extLst>
              <a:ext uri="{FF2B5EF4-FFF2-40B4-BE49-F238E27FC236}">
                <a16:creationId xmlns:a16="http://schemas.microsoft.com/office/drawing/2014/main" id="{F72D8B0D-045A-4E51-B3D5-82CAD8899134}"/>
              </a:ext>
            </a:extLst>
          </p:cNvPr>
          <p:cNvSpPr txBox="1"/>
          <p:nvPr/>
        </p:nvSpPr>
        <p:spPr>
          <a:xfrm>
            <a:off x="9216887" y="2878357"/>
            <a:ext cx="2438289" cy="371192"/>
          </a:xfrm>
          <a:prstGeom prst="rect">
            <a:avLst/>
          </a:prstGeom>
          <a:noFill/>
        </p:spPr>
        <p:txBody>
          <a:bodyPr wrap="square" lIns="0" tIns="0" rIns="0" bIns="0" rtlCol="0">
            <a:spAutoFit/>
          </a:bodyPr>
          <a:lstStyle/>
          <a:p>
            <a:pPr>
              <a:lnSpc>
                <a:spcPct val="104000"/>
              </a:lnSpc>
            </a:pPr>
            <a:r>
              <a:rPr lang="da-DK" sz="1200" dirty="0">
                <a:solidFill>
                  <a:schemeClr val="accent1"/>
                </a:solidFill>
              </a:rPr>
              <a:t>Indefryses i kommunen </a:t>
            </a:r>
          </a:p>
          <a:p>
            <a:pPr>
              <a:lnSpc>
                <a:spcPct val="104000"/>
              </a:lnSpc>
            </a:pPr>
            <a:r>
              <a:rPr lang="da-DK" sz="1200" dirty="0">
                <a:solidFill>
                  <a:schemeClr val="accent1"/>
                </a:solidFill>
              </a:rPr>
              <a:t>eller Feriefonden</a:t>
            </a:r>
          </a:p>
        </p:txBody>
      </p:sp>
      <p:sp>
        <p:nvSpPr>
          <p:cNvPr id="36" name="Rektangel 35">
            <a:extLst>
              <a:ext uri="{FF2B5EF4-FFF2-40B4-BE49-F238E27FC236}">
                <a16:creationId xmlns:a16="http://schemas.microsoft.com/office/drawing/2014/main" id="{D5518900-41C5-40D2-827C-0F38DDC7713E}"/>
              </a:ext>
            </a:extLst>
          </p:cNvPr>
          <p:cNvSpPr/>
          <p:nvPr/>
        </p:nvSpPr>
        <p:spPr>
          <a:xfrm>
            <a:off x="6891124" y="3574754"/>
            <a:ext cx="3955681" cy="427198"/>
          </a:xfrm>
          <a:prstGeom prst="rect">
            <a:avLst/>
          </a:prstGeom>
          <a:noFill/>
          <a:ln w="222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200" dirty="0">
                <a:solidFill>
                  <a:schemeClr val="tx1"/>
                </a:solidFill>
              </a:rPr>
              <a:t>Løbende ferieudbetaling, </a:t>
            </a:r>
          </a:p>
          <a:p>
            <a:pPr algn="ctr">
              <a:lnSpc>
                <a:spcPct val="104000"/>
              </a:lnSpc>
            </a:pPr>
            <a:r>
              <a:rPr lang="da-DK" sz="1200" b="1" dirty="0">
                <a:solidFill>
                  <a:schemeClr val="tx1"/>
                </a:solidFill>
              </a:rPr>
              <a:t>samtidighedsferie for nyuddannede</a:t>
            </a:r>
          </a:p>
        </p:txBody>
      </p:sp>
      <p:cxnSp>
        <p:nvCxnSpPr>
          <p:cNvPr id="38" name="Lige forbindelse 37">
            <a:extLst>
              <a:ext uri="{FF2B5EF4-FFF2-40B4-BE49-F238E27FC236}">
                <a16:creationId xmlns:a16="http://schemas.microsoft.com/office/drawing/2014/main" id="{DF77E4EE-13ED-4529-BFAA-D636896F030C}"/>
              </a:ext>
            </a:extLst>
          </p:cNvPr>
          <p:cNvCxnSpPr/>
          <p:nvPr/>
        </p:nvCxnSpPr>
        <p:spPr>
          <a:xfrm>
            <a:off x="6897747" y="3564817"/>
            <a:ext cx="3949058"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41" name="Rektangel 40">
            <a:extLst>
              <a:ext uri="{FF2B5EF4-FFF2-40B4-BE49-F238E27FC236}">
                <a16:creationId xmlns:a16="http://schemas.microsoft.com/office/drawing/2014/main" id="{4A8ADB27-06AC-4EA1-A0CB-3C17B9B32464}"/>
              </a:ext>
            </a:extLst>
          </p:cNvPr>
          <p:cNvSpPr/>
          <p:nvPr/>
        </p:nvSpPr>
        <p:spPr>
          <a:xfrm>
            <a:off x="7672996" y="2116490"/>
            <a:ext cx="3955681" cy="593034"/>
          </a:xfrm>
          <a:prstGeom prst="rect">
            <a:avLst/>
          </a:prstGeom>
          <a:solidFill>
            <a:schemeClr val="accent2">
              <a:lumMod val="20000"/>
              <a:lumOff val="80000"/>
            </a:schemeClr>
          </a:solidFill>
          <a:ln w="222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4000"/>
              </a:lnSpc>
            </a:pPr>
            <a:r>
              <a:rPr lang="da-DK" sz="1200" dirty="0">
                <a:solidFill>
                  <a:schemeClr val="tx1"/>
                </a:solidFill>
              </a:rPr>
              <a:t>Løbende ferieudbetaling, </a:t>
            </a:r>
            <a:r>
              <a:rPr lang="da-DK" sz="1200" b="1" dirty="0">
                <a:solidFill>
                  <a:schemeClr val="tx1"/>
                </a:solidFill>
              </a:rPr>
              <a:t>opsparet</a:t>
            </a:r>
          </a:p>
        </p:txBody>
      </p:sp>
      <p:sp>
        <p:nvSpPr>
          <p:cNvPr id="45" name="Rektangel 44">
            <a:extLst>
              <a:ext uri="{FF2B5EF4-FFF2-40B4-BE49-F238E27FC236}">
                <a16:creationId xmlns:a16="http://schemas.microsoft.com/office/drawing/2014/main" id="{87872EFE-9233-4F07-A273-E83093E0F1FD}"/>
              </a:ext>
            </a:extLst>
          </p:cNvPr>
          <p:cNvSpPr/>
          <p:nvPr/>
        </p:nvSpPr>
        <p:spPr>
          <a:xfrm>
            <a:off x="6904372" y="3429000"/>
            <a:ext cx="3949057" cy="145569"/>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47" name="Tekstfelt 46">
            <a:extLst>
              <a:ext uri="{FF2B5EF4-FFF2-40B4-BE49-F238E27FC236}">
                <a16:creationId xmlns:a16="http://schemas.microsoft.com/office/drawing/2014/main" id="{DEE3488D-F4AB-4C4A-A70F-78A66C836368}"/>
              </a:ext>
            </a:extLst>
          </p:cNvPr>
          <p:cNvSpPr txBox="1"/>
          <p:nvPr/>
        </p:nvSpPr>
        <p:spPr>
          <a:xfrm rot="16200000">
            <a:off x="5859228" y="3074385"/>
            <a:ext cx="1656515"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Serviceramme</a:t>
            </a:r>
          </a:p>
        </p:txBody>
      </p:sp>
      <p:sp>
        <p:nvSpPr>
          <p:cNvPr id="48" name="Tekstfelt 47">
            <a:extLst>
              <a:ext uri="{FF2B5EF4-FFF2-40B4-BE49-F238E27FC236}">
                <a16:creationId xmlns:a16="http://schemas.microsoft.com/office/drawing/2014/main" id="{6AA80316-5597-4D13-8FC8-12BE2B08FF6F}"/>
              </a:ext>
            </a:extLst>
          </p:cNvPr>
          <p:cNvSpPr txBox="1"/>
          <p:nvPr/>
        </p:nvSpPr>
        <p:spPr>
          <a:xfrm>
            <a:off x="2935356" y="6397723"/>
            <a:ext cx="2796209"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Gammel ferieordning</a:t>
            </a:r>
          </a:p>
        </p:txBody>
      </p:sp>
      <p:sp>
        <p:nvSpPr>
          <p:cNvPr id="49" name="Tekstfelt 48">
            <a:extLst>
              <a:ext uri="{FF2B5EF4-FFF2-40B4-BE49-F238E27FC236}">
                <a16:creationId xmlns:a16="http://schemas.microsoft.com/office/drawing/2014/main" id="{02F11CEE-0AAB-4C28-A4E4-A466ED10FABC}"/>
              </a:ext>
            </a:extLst>
          </p:cNvPr>
          <p:cNvSpPr txBox="1"/>
          <p:nvPr/>
        </p:nvSpPr>
        <p:spPr>
          <a:xfrm>
            <a:off x="8116956" y="6397723"/>
            <a:ext cx="2796209"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Ny ferieordning</a:t>
            </a:r>
          </a:p>
        </p:txBody>
      </p:sp>
    </p:spTree>
    <p:extLst>
      <p:ext uri="{BB962C8B-B14F-4D97-AF65-F5344CB8AC3E}">
        <p14:creationId xmlns:p14="http://schemas.microsoft.com/office/powerpoint/2010/main" val="2948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5" grpId="0"/>
      <p:bldP spid="36" grpId="0" animBg="1"/>
      <p:bldP spid="41" grpId="0" animBg="1"/>
      <p:bldP spid="45" grpId="0" animBg="1"/>
      <p:bldP spid="47"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1339F19-332D-468B-82B5-1D9179302BF2}"/>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188ADB9B-65FE-4795-A320-BAB9423CDF90}"/>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940BB0DC-1CA4-4C0D-8B3A-B7E8FEF6AAD1}"/>
              </a:ext>
            </a:extLst>
          </p:cNvPr>
          <p:cNvSpPr>
            <a:spLocks noGrp="1"/>
          </p:cNvSpPr>
          <p:nvPr>
            <p:ph type="title"/>
          </p:nvPr>
        </p:nvSpPr>
        <p:spPr/>
        <p:txBody>
          <a:bodyPr/>
          <a:lstStyle/>
          <a:p>
            <a:r>
              <a:rPr lang="da-DK" dirty="0"/>
              <a:t>Ny ferielov – påvirkning af likviditet</a:t>
            </a:r>
          </a:p>
        </p:txBody>
      </p:sp>
      <p:sp>
        <p:nvSpPr>
          <p:cNvPr id="6" name="Rektangel 5">
            <a:extLst>
              <a:ext uri="{FF2B5EF4-FFF2-40B4-BE49-F238E27FC236}">
                <a16:creationId xmlns:a16="http://schemas.microsoft.com/office/drawing/2014/main" id="{94049D59-9AA1-4053-9761-A006DFFE0B99}"/>
              </a:ext>
            </a:extLst>
          </p:cNvPr>
          <p:cNvSpPr/>
          <p:nvPr/>
        </p:nvSpPr>
        <p:spPr>
          <a:xfrm>
            <a:off x="1762263" y="2315817"/>
            <a:ext cx="3829878" cy="2226365"/>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600" dirty="0">
                <a:solidFill>
                  <a:schemeClr val="tx1"/>
                </a:solidFill>
              </a:rPr>
              <a:t>Opsparede feriemidler</a:t>
            </a:r>
          </a:p>
          <a:p>
            <a:pPr algn="ctr">
              <a:lnSpc>
                <a:spcPct val="104000"/>
              </a:lnSpc>
            </a:pPr>
            <a:r>
              <a:rPr lang="da-DK" sz="1600" dirty="0">
                <a:solidFill>
                  <a:schemeClr val="tx1"/>
                </a:solidFill>
              </a:rPr>
              <a:t>(indefryses med ny ferieordning)</a:t>
            </a:r>
          </a:p>
        </p:txBody>
      </p:sp>
      <p:sp>
        <p:nvSpPr>
          <p:cNvPr id="7" name="Rektangel 6">
            <a:extLst>
              <a:ext uri="{FF2B5EF4-FFF2-40B4-BE49-F238E27FC236}">
                <a16:creationId xmlns:a16="http://schemas.microsoft.com/office/drawing/2014/main" id="{F5574E73-B13A-4920-BDAE-C39E2D494861}"/>
              </a:ext>
            </a:extLst>
          </p:cNvPr>
          <p:cNvSpPr/>
          <p:nvPr/>
        </p:nvSpPr>
        <p:spPr>
          <a:xfrm>
            <a:off x="6924261" y="2226365"/>
            <a:ext cx="3664226" cy="102041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4000"/>
              </a:lnSpc>
            </a:pPr>
            <a:r>
              <a:rPr lang="da-DK" sz="1600" dirty="0">
                <a:solidFill>
                  <a:schemeClr val="tx1"/>
                </a:solidFill>
              </a:rPr>
              <a:t>Kommunen beholder indefrosne feriemidlerne i kassen frem til pensionering</a:t>
            </a:r>
          </a:p>
        </p:txBody>
      </p:sp>
      <p:sp>
        <p:nvSpPr>
          <p:cNvPr id="8" name="Rektangel 7">
            <a:extLst>
              <a:ext uri="{FF2B5EF4-FFF2-40B4-BE49-F238E27FC236}">
                <a16:creationId xmlns:a16="http://schemas.microsoft.com/office/drawing/2014/main" id="{C20E3C08-375F-4E9B-A77A-8041D6DF588A}"/>
              </a:ext>
            </a:extLst>
          </p:cNvPr>
          <p:cNvSpPr/>
          <p:nvPr/>
        </p:nvSpPr>
        <p:spPr>
          <a:xfrm>
            <a:off x="6924261" y="3631097"/>
            <a:ext cx="3664226" cy="1020418"/>
          </a:xfrm>
          <a:prstGeom prst="rect">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4000"/>
              </a:lnSpc>
            </a:pPr>
            <a:r>
              <a:rPr lang="da-DK" sz="1600" dirty="0">
                <a:solidFill>
                  <a:schemeClr val="tx1"/>
                </a:solidFill>
              </a:rPr>
              <a:t>Kommunen indbetaler feriemidler til Feriefonden</a:t>
            </a:r>
          </a:p>
        </p:txBody>
      </p:sp>
      <p:sp>
        <p:nvSpPr>
          <p:cNvPr id="9" name="Rektangel 8">
            <a:extLst>
              <a:ext uri="{FF2B5EF4-FFF2-40B4-BE49-F238E27FC236}">
                <a16:creationId xmlns:a16="http://schemas.microsoft.com/office/drawing/2014/main" id="{147170C3-83AB-486C-ACDC-F5405B653DC9}"/>
              </a:ext>
            </a:extLst>
          </p:cNvPr>
          <p:cNvSpPr/>
          <p:nvPr/>
        </p:nvSpPr>
        <p:spPr>
          <a:xfrm>
            <a:off x="6924261" y="4962939"/>
            <a:ext cx="3664226" cy="1020418"/>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600" dirty="0">
                <a:solidFill>
                  <a:schemeClr val="bg1"/>
                </a:solidFill>
              </a:rPr>
              <a:t>Udbetaling af ferie til nyuddannede, samtidighedsferie</a:t>
            </a:r>
          </a:p>
        </p:txBody>
      </p:sp>
      <p:cxnSp>
        <p:nvCxnSpPr>
          <p:cNvPr id="11" name="Lige pilforbindelse 10">
            <a:extLst>
              <a:ext uri="{FF2B5EF4-FFF2-40B4-BE49-F238E27FC236}">
                <a16:creationId xmlns:a16="http://schemas.microsoft.com/office/drawing/2014/main" id="{B03F4659-7FE4-462A-84E1-796D71802BC1}"/>
              </a:ext>
            </a:extLst>
          </p:cNvPr>
          <p:cNvCxnSpPr/>
          <p:nvPr/>
        </p:nvCxnSpPr>
        <p:spPr>
          <a:xfrm flipV="1">
            <a:off x="5731843" y="2736574"/>
            <a:ext cx="868018" cy="2981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0372297C-8A65-4BF2-996F-1559E3862E60}"/>
              </a:ext>
            </a:extLst>
          </p:cNvPr>
          <p:cNvCxnSpPr>
            <a:cxnSpLocks/>
          </p:cNvCxnSpPr>
          <p:nvPr/>
        </p:nvCxnSpPr>
        <p:spPr>
          <a:xfrm>
            <a:off x="5719899" y="3901684"/>
            <a:ext cx="873058" cy="21203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56FCB671-40A8-4069-84BE-0901A2DCA815}"/>
              </a:ext>
            </a:extLst>
          </p:cNvPr>
          <p:cNvSpPr/>
          <p:nvPr/>
        </p:nvSpPr>
        <p:spPr>
          <a:xfrm>
            <a:off x="6792397" y="3506857"/>
            <a:ext cx="3964272" cy="2661188"/>
          </a:xfrm>
          <a:prstGeom prst="rect">
            <a:avLst/>
          </a:prstGeom>
          <a:noFill/>
          <a:ln w="2222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15" name="Ellipse 14">
            <a:extLst>
              <a:ext uri="{FF2B5EF4-FFF2-40B4-BE49-F238E27FC236}">
                <a16:creationId xmlns:a16="http://schemas.microsoft.com/office/drawing/2014/main" id="{2A8C0EBF-C6C5-4CB9-A1E8-3BFE62C9AD39}"/>
              </a:ext>
            </a:extLst>
          </p:cNvPr>
          <p:cNvSpPr/>
          <p:nvPr/>
        </p:nvSpPr>
        <p:spPr>
          <a:xfrm>
            <a:off x="1298575" y="5284304"/>
            <a:ext cx="3964272" cy="1398105"/>
          </a:xfrm>
          <a:prstGeom prst="ellipse">
            <a:avLst/>
          </a:prstGeom>
          <a:solidFill>
            <a:schemeClr val="accent6">
              <a:lumMod val="5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600" dirty="0">
                <a:solidFill>
                  <a:schemeClr val="bg1"/>
                </a:solidFill>
              </a:rPr>
              <a:t>Ingen får ret til mere ferie end i dag – man får blot ret til ferie tidligere</a:t>
            </a:r>
          </a:p>
        </p:txBody>
      </p:sp>
      <p:sp>
        <p:nvSpPr>
          <p:cNvPr id="16" name="Tekstfelt 15">
            <a:extLst>
              <a:ext uri="{FF2B5EF4-FFF2-40B4-BE49-F238E27FC236}">
                <a16:creationId xmlns:a16="http://schemas.microsoft.com/office/drawing/2014/main" id="{7F12F000-C0B5-40A4-94AA-2793F9394B16}"/>
              </a:ext>
            </a:extLst>
          </p:cNvPr>
          <p:cNvSpPr txBox="1"/>
          <p:nvPr/>
        </p:nvSpPr>
        <p:spPr>
          <a:xfrm>
            <a:off x="6858001" y="6204365"/>
            <a:ext cx="3081130" cy="238783"/>
          </a:xfrm>
          <a:prstGeom prst="rect">
            <a:avLst/>
          </a:prstGeom>
          <a:noFill/>
        </p:spPr>
        <p:txBody>
          <a:bodyPr wrap="square" lIns="0" tIns="0" rIns="0" bIns="0" rtlCol="0">
            <a:spAutoFit/>
          </a:bodyPr>
          <a:lstStyle/>
          <a:p>
            <a:pPr>
              <a:lnSpc>
                <a:spcPct val="104000"/>
              </a:lnSpc>
            </a:pPr>
            <a:r>
              <a:rPr lang="da-DK" sz="1600" dirty="0">
                <a:solidFill>
                  <a:schemeClr val="accent1"/>
                </a:solidFill>
              </a:rPr>
              <a:t>Likviditetspåvirkning</a:t>
            </a:r>
          </a:p>
        </p:txBody>
      </p:sp>
      <p:sp>
        <p:nvSpPr>
          <p:cNvPr id="17" name="Ellipse 16">
            <a:extLst>
              <a:ext uri="{FF2B5EF4-FFF2-40B4-BE49-F238E27FC236}">
                <a16:creationId xmlns:a16="http://schemas.microsoft.com/office/drawing/2014/main" id="{24FE0658-6F93-4722-9C9D-AFF9D797CC16}"/>
              </a:ext>
            </a:extLst>
          </p:cNvPr>
          <p:cNvSpPr/>
          <p:nvPr/>
        </p:nvSpPr>
        <p:spPr>
          <a:xfrm>
            <a:off x="9987561" y="1906656"/>
            <a:ext cx="1201852" cy="515178"/>
          </a:xfrm>
          <a:prstGeom prst="ellipse">
            <a:avLst/>
          </a:prstGeom>
          <a:solidFill>
            <a:schemeClr val="accent3">
              <a:lumMod val="40000"/>
              <a:lumOff val="6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000" dirty="0">
                <a:solidFill>
                  <a:schemeClr val="tx1"/>
                </a:solidFill>
              </a:rPr>
              <a:t>Plus forrentning</a:t>
            </a:r>
          </a:p>
        </p:txBody>
      </p:sp>
    </p:spTree>
    <p:extLst>
      <p:ext uri="{BB962C8B-B14F-4D97-AF65-F5344CB8AC3E}">
        <p14:creationId xmlns:p14="http://schemas.microsoft.com/office/powerpoint/2010/main" val="2092919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3413" y="396000"/>
            <a:ext cx="7561264" cy="914910"/>
          </a:xfrm>
        </p:spPr>
        <p:txBody>
          <a:bodyPr/>
          <a:lstStyle/>
          <a:p>
            <a:r>
              <a:rPr lang="da-DK" dirty="0"/>
              <a:t>Uafklaret håndtering af Feriepengeinfo</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
        <p:nvSpPr>
          <p:cNvPr id="3" name="Pladsholder til indhold 2">
            <a:extLst>
              <a:ext uri="{FF2B5EF4-FFF2-40B4-BE49-F238E27FC236}">
                <a16:creationId xmlns:a16="http://schemas.microsoft.com/office/drawing/2014/main" id="{80DE6AF1-5AB5-4FCA-ADD9-B24F53208127}"/>
              </a:ext>
            </a:extLst>
          </p:cNvPr>
          <p:cNvSpPr>
            <a:spLocks noGrp="1"/>
          </p:cNvSpPr>
          <p:nvPr>
            <p:ph idx="1"/>
          </p:nvPr>
        </p:nvSpPr>
        <p:spPr>
          <a:xfrm>
            <a:off x="1903414" y="1822161"/>
            <a:ext cx="9526586" cy="3736428"/>
          </a:xfrm>
        </p:spPr>
        <p:txBody>
          <a:bodyPr/>
          <a:lstStyle/>
          <a:p>
            <a:pPr marL="342900" indent="-342900">
              <a:lnSpc>
                <a:spcPct val="100000"/>
              </a:lnSpc>
              <a:buFont typeface="Wingdings" panose="05000000000000000000" pitchFamily="2" charset="2"/>
              <a:buChar char="§"/>
            </a:pPr>
            <a:r>
              <a:rPr lang="da-DK" sz="2000" b="0" dirty="0"/>
              <a:t>For timelønnede og medarbejdere, der fratræder i overgangsperioden, gælder særlige regler</a:t>
            </a:r>
          </a:p>
          <a:p>
            <a:pPr marL="342900" indent="-342900">
              <a:lnSpc>
                <a:spcPct val="100000"/>
              </a:lnSpc>
              <a:buFont typeface="Wingdings" panose="05000000000000000000" pitchFamily="2" charset="2"/>
              <a:buChar char="§"/>
            </a:pPr>
            <a:endParaRPr lang="da-DK" sz="2000" b="0" dirty="0"/>
          </a:p>
          <a:p>
            <a:pPr marL="342900" indent="-342900">
              <a:lnSpc>
                <a:spcPct val="100000"/>
              </a:lnSpc>
              <a:buFont typeface="Wingdings" panose="05000000000000000000" pitchFamily="2" charset="2"/>
              <a:buChar char="§"/>
            </a:pPr>
            <a:r>
              <a:rPr lang="da-DK" sz="2000" b="0" dirty="0"/>
              <a:t>Tidligere svar fra SIM: </a:t>
            </a:r>
            <a:r>
              <a:rPr lang="da-DK" sz="2000" b="0" i="1" dirty="0"/>
              <a:t>”For timelønnede, der modtager feriegodtgørelse og funktionærer, der fratræder i overgangsperioden, skal de opsparede feriemidler konteres under driften som hidtil, </a:t>
            </a:r>
            <a:r>
              <a:rPr lang="da-DK" sz="2000" i="1" u="sng" dirty="0"/>
              <a:t>i det omfang der afregnes med feriekonto/feriekasser</a:t>
            </a:r>
            <a:r>
              <a:rPr lang="da-DK" sz="2000" b="0" i="1" dirty="0"/>
              <a:t>”</a:t>
            </a:r>
          </a:p>
          <a:p>
            <a:pPr marL="342900" indent="-342900">
              <a:lnSpc>
                <a:spcPct val="100000"/>
              </a:lnSpc>
              <a:buFont typeface="Wingdings" panose="05000000000000000000" pitchFamily="2" charset="2"/>
              <a:buChar char="§"/>
            </a:pPr>
            <a:endParaRPr lang="da-DK" sz="2000" b="0" dirty="0"/>
          </a:p>
          <a:p>
            <a:pPr marL="342900" indent="-342900">
              <a:lnSpc>
                <a:spcPct val="100000"/>
              </a:lnSpc>
              <a:buFont typeface="Wingdings" panose="05000000000000000000" pitchFamily="2" charset="2"/>
              <a:buChar char="§"/>
            </a:pPr>
            <a:r>
              <a:rPr lang="da-DK" sz="2000" b="0" dirty="0"/>
              <a:t>Men hvis de håndteres via Feriepengeinfo, udelukkende indberettes og ikke indbetales, er det en ny situation – og samtidig må der jo ikke udbetales feriepenge i overgangsperioden</a:t>
            </a:r>
          </a:p>
          <a:p>
            <a:pPr marL="342900" indent="-342900">
              <a:lnSpc>
                <a:spcPct val="100000"/>
              </a:lnSpc>
              <a:buFont typeface="Wingdings" panose="05000000000000000000" pitchFamily="2" charset="2"/>
              <a:buChar char="§"/>
            </a:pPr>
            <a:endParaRPr lang="da-DK" sz="2000" b="0" dirty="0"/>
          </a:p>
          <a:p>
            <a:pPr marL="342900" indent="-342900">
              <a:lnSpc>
                <a:spcPct val="100000"/>
              </a:lnSpc>
              <a:buFont typeface="Wingdings" panose="05000000000000000000" pitchFamily="2" charset="2"/>
              <a:buChar char="§"/>
            </a:pPr>
            <a:r>
              <a:rPr lang="da-DK" sz="2000" b="0" dirty="0"/>
              <a:t>Den situation er ikke dækket af konteringsreglerne, og KL har sammen med BDO rettet henvendelse til SIM </a:t>
            </a:r>
            <a:r>
              <a:rPr lang="da-DK" sz="2000" b="0" dirty="0" err="1"/>
              <a:t>mhp</a:t>
            </a:r>
            <a:r>
              <a:rPr lang="da-DK" sz="2000" b="0" dirty="0"/>
              <a:t>. afklaring af konteringen i 2019 og 2020</a:t>
            </a:r>
          </a:p>
          <a:p>
            <a:pPr marL="342900" indent="-342900">
              <a:lnSpc>
                <a:spcPct val="80000"/>
              </a:lnSpc>
              <a:buFont typeface="Wingdings" panose="05000000000000000000" pitchFamily="2" charset="2"/>
              <a:buChar char="§"/>
            </a:pPr>
            <a:endParaRPr lang="da-DK" sz="2000" b="0" dirty="0"/>
          </a:p>
          <a:p>
            <a:pPr marL="342900" indent="-342900">
              <a:buFont typeface="Wingdings" panose="05000000000000000000" pitchFamily="2" charset="2"/>
              <a:buChar char="§"/>
            </a:pPr>
            <a:endParaRPr lang="da-DK" sz="2000" b="0" dirty="0"/>
          </a:p>
          <a:p>
            <a:endParaRPr lang="da-DK"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73089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3413" y="181033"/>
            <a:ext cx="7561264" cy="914910"/>
          </a:xfrm>
        </p:spPr>
        <p:txBody>
          <a:bodyPr/>
          <a:lstStyle/>
          <a:p>
            <a:r>
              <a:rPr lang="da-DK" dirty="0"/>
              <a:t>Økonomi - hovedpunkter</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
        <p:nvSpPr>
          <p:cNvPr id="3" name="Pladsholder til indhold 2">
            <a:extLst>
              <a:ext uri="{FF2B5EF4-FFF2-40B4-BE49-F238E27FC236}">
                <a16:creationId xmlns:a16="http://schemas.microsoft.com/office/drawing/2014/main" id="{80DE6AF1-5AB5-4FCA-ADD9-B24F53208127}"/>
              </a:ext>
            </a:extLst>
          </p:cNvPr>
          <p:cNvSpPr>
            <a:spLocks noGrp="1"/>
          </p:cNvSpPr>
          <p:nvPr>
            <p:ph idx="1"/>
          </p:nvPr>
        </p:nvSpPr>
        <p:spPr>
          <a:xfrm>
            <a:off x="1903413" y="1399886"/>
            <a:ext cx="10288581" cy="3213677"/>
          </a:xfrm>
        </p:spPr>
        <p:txBody>
          <a:bodyPr/>
          <a:lstStyle/>
          <a:p>
            <a:pPr marL="342900" indent="-342900">
              <a:lnSpc>
                <a:spcPct val="80000"/>
              </a:lnSpc>
              <a:buFont typeface="Wingdings" panose="05000000000000000000" pitchFamily="2" charset="2"/>
              <a:buChar char="§"/>
            </a:pPr>
            <a:r>
              <a:rPr lang="da-DK" sz="2000" b="0" dirty="0"/>
              <a:t>Påvirkning af servicerammen – bør give en smule ”luft”</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Udgift til indeksering - afhænger af håndtering, likviditetsmuligheder og afkast på placering af likviditet</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Muligt øget behov for vikardækning – afhænger af muligt ”produktionstab”</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Årligt administrationsgebyr til ATP</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Modregning af ydelser (DUT-sag på overførsler, fordi nogle nye ledige har mindre formue pga. mindre opsparet ferie)</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OBS: Ikke aftalt en samlet kompensation</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OBS: Ét </a:t>
            </a:r>
            <a:r>
              <a:rPr lang="da-DK" sz="2000" b="0" dirty="0" err="1"/>
              <a:t>ferieår</a:t>
            </a:r>
            <a:r>
              <a:rPr lang="da-DK" sz="2000" b="0" dirty="0"/>
              <a:t> opspares i lavere lønniveau = lavere udgift</a:t>
            </a:r>
          </a:p>
          <a:p>
            <a:pPr marL="342900" indent="-342900">
              <a:lnSpc>
                <a:spcPct val="80000"/>
              </a:lnSpc>
              <a:buFont typeface="Wingdings" panose="05000000000000000000" pitchFamily="2" charset="2"/>
              <a:buChar char="§"/>
            </a:pPr>
            <a:endParaRPr lang="da-DK" sz="2000" b="0" dirty="0"/>
          </a:p>
          <a:p>
            <a:pPr marL="342900" indent="-342900">
              <a:lnSpc>
                <a:spcPct val="80000"/>
              </a:lnSpc>
              <a:buFont typeface="Wingdings" panose="05000000000000000000" pitchFamily="2" charset="2"/>
              <a:buChar char="§"/>
            </a:pPr>
            <a:r>
              <a:rPr lang="da-DK" sz="2000" b="0" dirty="0"/>
              <a:t>OBS: Pt. ingen mulighed for lånefinansiering eller lignende</a:t>
            </a:r>
          </a:p>
          <a:p>
            <a:pPr marL="342900" indent="-342900">
              <a:lnSpc>
                <a:spcPct val="80000"/>
              </a:lnSpc>
              <a:buFont typeface="Wingdings" panose="05000000000000000000" pitchFamily="2" charset="2"/>
              <a:buChar char="§"/>
            </a:pPr>
            <a:endParaRPr lang="da-DK" sz="2000" b="0" dirty="0"/>
          </a:p>
          <a:p>
            <a:pPr marL="342900" indent="-342900">
              <a:buFont typeface="Wingdings" panose="05000000000000000000" pitchFamily="2" charset="2"/>
              <a:buChar char="§"/>
            </a:pPr>
            <a:r>
              <a:rPr lang="da-DK" sz="2000" b="0" dirty="0"/>
              <a:t>OBS: Takstberegning ved budgetreduktion</a:t>
            </a:r>
          </a:p>
          <a:p>
            <a:pPr marL="342900" indent="-342900">
              <a:buFont typeface="Wingdings" panose="05000000000000000000" pitchFamily="2" charset="2"/>
              <a:buChar char="§"/>
            </a:pPr>
            <a:endParaRPr lang="da-DK" sz="2000" b="0" dirty="0"/>
          </a:p>
          <a:p>
            <a:endParaRPr lang="da-DK"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25078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fade">
                                      <p:cBhvr>
                                        <p:cTn id="37" dur="500"/>
                                        <p:tgtEl>
                                          <p:spTgt spid="3">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fade">
                                      <p:cBhvr>
                                        <p:cTn id="4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t>Temadag om økonomi ift. ny ferielov</a:t>
            </a:r>
            <a:endParaRPr lang="da-DK" dirty="0"/>
          </a:p>
        </p:txBody>
      </p:sp>
      <p:sp>
        <p:nvSpPr>
          <p:cNvPr id="4" name="Pladsholder til sidefod 3"/>
          <p:cNvSpPr>
            <a:spLocks noGrp="1"/>
          </p:cNvSpPr>
          <p:nvPr>
            <p:ph type="ftr" sz="quarter" idx="11"/>
          </p:nvPr>
        </p:nvSpPr>
        <p:spPr/>
        <p:txBody>
          <a:bodyPr/>
          <a:lstStyle/>
          <a:p>
            <a:r>
              <a:rPr lang="da-DK"/>
              <a:t>København, 18. december 2019</a:t>
            </a:r>
            <a:endParaRPr lang="da-DK" dirty="0"/>
          </a:p>
        </p:txBody>
      </p:sp>
      <p:sp>
        <p:nvSpPr>
          <p:cNvPr id="2" name="Titel 1"/>
          <p:cNvSpPr>
            <a:spLocks noGrp="1"/>
          </p:cNvSpPr>
          <p:nvPr>
            <p:ph type="title"/>
          </p:nvPr>
        </p:nvSpPr>
        <p:spPr/>
        <p:txBody>
          <a:bodyPr/>
          <a:lstStyle/>
          <a:p>
            <a:r>
              <a:rPr lang="da-DK" dirty="0"/>
              <a:t>Strategier til håndtering af ny ferielov</a:t>
            </a:r>
          </a:p>
        </p:txBody>
      </p:sp>
    </p:spTree>
    <p:extLst>
      <p:ext uri="{BB962C8B-B14F-4D97-AF65-F5344CB8AC3E}">
        <p14:creationId xmlns:p14="http://schemas.microsoft.com/office/powerpoint/2010/main" val="4142195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Overvejelser om valg af afregningsmodel</a:t>
            </a:r>
          </a:p>
        </p:txBody>
      </p:sp>
      <p:sp>
        <p:nvSpPr>
          <p:cNvPr id="7" name="Pladsholder til indhold 6"/>
          <p:cNvSpPr>
            <a:spLocks noGrp="1"/>
          </p:cNvSpPr>
          <p:nvPr>
            <p:ph idx="1"/>
          </p:nvPr>
        </p:nvSpPr>
        <p:spPr>
          <a:xfrm>
            <a:off x="1908175" y="1898650"/>
            <a:ext cx="9388821" cy="3790950"/>
          </a:xfrm>
        </p:spPr>
        <p:txBody>
          <a:bodyPr/>
          <a:lstStyle/>
          <a:p>
            <a:pPr>
              <a:buNone/>
            </a:pPr>
            <a:r>
              <a:rPr lang="da-DK" sz="2000" b="0" dirty="0"/>
              <a:t>I de </a:t>
            </a:r>
            <a:r>
              <a:rPr lang="da-DK" sz="2000" b="0" u="sng" dirty="0"/>
              <a:t>rent økonomiske </a:t>
            </a:r>
            <a:r>
              <a:rPr lang="da-DK" sz="2000" b="0" dirty="0"/>
              <a:t>overvejelser omkring afregningsmodellen skal man blandt andet overveje og afveje:</a:t>
            </a:r>
          </a:p>
          <a:p>
            <a:pPr marL="465750" lvl="2" indent="-285750">
              <a:buFont typeface="Wingdings" panose="05000000000000000000" pitchFamily="2" charset="2"/>
              <a:buChar char="§"/>
            </a:pPr>
            <a:r>
              <a:rPr lang="da-DK" sz="2000" dirty="0"/>
              <a:t>kommunens nuværende kassebeholdning</a:t>
            </a:r>
          </a:p>
          <a:p>
            <a:pPr marL="465750" lvl="2" indent="-285750">
              <a:buFont typeface="Wingdings" panose="05000000000000000000" pitchFamily="2" charset="2"/>
              <a:buChar char="§"/>
            </a:pPr>
            <a:r>
              <a:rPr lang="da-DK" sz="2000" dirty="0"/>
              <a:t>forventningen fremadrettet</a:t>
            </a:r>
          </a:p>
          <a:p>
            <a:pPr marL="465750" lvl="2" indent="-285750">
              <a:buFont typeface="Wingdings" panose="05000000000000000000" pitchFamily="2" charset="2"/>
              <a:buChar char="§"/>
            </a:pPr>
            <a:r>
              <a:rPr lang="da-DK" sz="2000" dirty="0"/>
              <a:t>kommunens muligheder for forrentning af de ikke-afregnede feriemidler</a:t>
            </a:r>
          </a:p>
          <a:p>
            <a:pPr marL="285750" indent="-285750">
              <a:buFont typeface="Wingdings" panose="05000000000000000000" pitchFamily="2" charset="2"/>
              <a:buChar char="§"/>
            </a:pPr>
            <a:endParaRPr lang="da-DK" sz="2000" dirty="0"/>
          </a:p>
          <a:p>
            <a:pPr>
              <a:buNone/>
            </a:pPr>
            <a:r>
              <a:rPr lang="da-DK" sz="2000" b="0" dirty="0"/>
              <a:t>Man skal ikke lægge sig fast på en bestemt model, men har hele tiden muligheden for at afregne for flere medarbejdere, end man er forpligtet til, hvis man ønsker dette.</a:t>
            </a:r>
          </a:p>
          <a:p>
            <a:pPr marL="285750" indent="-285750">
              <a:buFont typeface="Wingdings" panose="05000000000000000000" pitchFamily="2" charset="2"/>
              <a:buChar char="§"/>
            </a:pPr>
            <a:endParaRPr lang="da-DK" sz="2000" dirty="0"/>
          </a:p>
          <a:p>
            <a:pPr>
              <a:buNone/>
            </a:pPr>
            <a:r>
              <a:rPr lang="da-DK" sz="2000" b="0" dirty="0"/>
              <a:t>Ingen generel anbefaling ift. afregningsmetode, afhænger både af økonomiske muligheder og politiske prioriteringer</a:t>
            </a:r>
          </a:p>
          <a:p>
            <a:pPr marL="285750" indent="-285750">
              <a:buFont typeface="Wingdings" panose="05000000000000000000" pitchFamily="2" charset="2"/>
              <a:buChar char="§"/>
            </a:pPr>
            <a:endParaRPr lang="da-DK" sz="2000" dirty="0"/>
          </a:p>
          <a:p>
            <a:endParaRPr lang="da-DK" sz="2000" dirty="0"/>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Tree>
    <p:extLst>
      <p:ext uri="{BB962C8B-B14F-4D97-AF65-F5344CB8AC3E}">
        <p14:creationId xmlns:p14="http://schemas.microsoft.com/office/powerpoint/2010/main" val="420696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899709" y="580493"/>
            <a:ext cx="7561264" cy="914910"/>
          </a:xfrm>
        </p:spPr>
        <p:txBody>
          <a:bodyPr/>
          <a:lstStyle/>
          <a:p>
            <a:r>
              <a:rPr lang="da-DK" dirty="0"/>
              <a:t>Ny ferielov og overgangsperioden</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
        <p:nvSpPr>
          <p:cNvPr id="9" name="Pladsholder til indhold 6">
            <a:extLst>
              <a:ext uri="{FF2B5EF4-FFF2-40B4-BE49-F238E27FC236}">
                <a16:creationId xmlns:a16="http://schemas.microsoft.com/office/drawing/2014/main" id="{3B485A80-A73F-430C-84AE-D705647B8F4D}"/>
              </a:ext>
            </a:extLst>
          </p:cNvPr>
          <p:cNvSpPr txBox="1">
            <a:spLocks/>
          </p:cNvSpPr>
          <p:nvPr/>
        </p:nvSpPr>
        <p:spPr>
          <a:xfrm>
            <a:off x="6944534" y="1706908"/>
            <a:ext cx="5815040" cy="2407727"/>
          </a:xfrm>
          <a:prstGeom prst="rect">
            <a:avLst/>
          </a:prstGeom>
        </p:spPr>
        <p:txBody>
          <a:bodyPr vert="horz" lIns="0" tIns="0" rIns="1548000" bIns="0" rtlCol="0">
            <a:noAutofit/>
          </a:bodyPr>
          <a:lstStyle>
            <a:lvl1pPr marL="285750" indent="-285750" defTabSz="685800">
              <a:lnSpc>
                <a:spcPct val="104000"/>
              </a:lnSpc>
              <a:spcBef>
                <a:spcPts val="0"/>
              </a:spcBef>
              <a:buFont typeface="Wingdings" panose="05000000000000000000" pitchFamily="2" charset="2"/>
              <a:buChar char="§"/>
              <a:defRPr sz="1600" b="0">
                <a:solidFill>
                  <a:srgbClr val="003B7A"/>
                </a:solidFill>
              </a:defRPr>
            </a:lvl1pPr>
            <a:lvl2pPr marL="0" indent="0" defTabSz="685800">
              <a:lnSpc>
                <a:spcPct val="104000"/>
              </a:lnSpc>
              <a:spcBef>
                <a:spcPts val="0"/>
              </a:spcBef>
              <a:spcAft>
                <a:spcPts val="0"/>
              </a:spcAft>
              <a:buFont typeface="Arial" panose="020B0604020202020204" pitchFamily="34" charset="0"/>
              <a:buChar char="​"/>
              <a:defRPr sz="1600">
                <a:solidFill>
                  <a:srgbClr val="003B7A"/>
                </a:solidFill>
              </a:defRPr>
            </a:lvl2pPr>
            <a:lvl3pPr marL="180000" indent="-180000" defTabSz="685800">
              <a:lnSpc>
                <a:spcPct val="104000"/>
              </a:lnSpc>
              <a:spcBef>
                <a:spcPts val="0"/>
              </a:spcBef>
              <a:spcAft>
                <a:spcPts val="0"/>
              </a:spcAft>
              <a:buFont typeface="Arial" panose="020B0604020202020204" pitchFamily="34" charset="0"/>
              <a:buChar char="›"/>
              <a:defRPr sz="1600">
                <a:solidFill>
                  <a:srgbClr val="003B7A"/>
                </a:solidFill>
              </a:defRPr>
            </a:lvl3pPr>
            <a:lvl4pPr marL="360000" indent="-180000" defTabSz="685800">
              <a:lnSpc>
                <a:spcPct val="104000"/>
              </a:lnSpc>
              <a:spcBef>
                <a:spcPts val="0"/>
              </a:spcBef>
              <a:spcAft>
                <a:spcPts val="0"/>
              </a:spcAft>
              <a:buFont typeface="Arial" panose="020B0604020202020204" pitchFamily="34" charset="0"/>
              <a:buChar char="›"/>
              <a:defRPr sz="1400">
                <a:solidFill>
                  <a:srgbClr val="003B7A"/>
                </a:solidFill>
              </a:defRPr>
            </a:lvl4pPr>
            <a:lvl5pPr marL="360000" indent="-180000" defTabSz="685800">
              <a:lnSpc>
                <a:spcPct val="104000"/>
              </a:lnSpc>
              <a:spcBef>
                <a:spcPts val="0"/>
              </a:spcBef>
              <a:spcAft>
                <a:spcPts val="0"/>
              </a:spcAft>
              <a:buFont typeface="Arial" panose="020B0604020202020204" pitchFamily="34" charset="0"/>
              <a:buChar char="›"/>
              <a:defRPr sz="1400">
                <a:solidFill>
                  <a:srgbClr val="003B7A"/>
                </a:solidFill>
              </a:defRPr>
            </a:lvl5pPr>
            <a:lvl6pPr marL="360000" indent="-180000" defTabSz="685800">
              <a:lnSpc>
                <a:spcPct val="104000"/>
              </a:lnSpc>
              <a:spcBef>
                <a:spcPts val="0"/>
              </a:spcBef>
              <a:buFont typeface="Arial" panose="020B0604020202020204" pitchFamily="34" charset="0"/>
              <a:buChar char="›"/>
              <a:defRPr sz="1350">
                <a:solidFill>
                  <a:srgbClr val="003B7A"/>
                </a:solidFill>
              </a:defRPr>
            </a:lvl6pPr>
            <a:lvl7pPr marL="360000" indent="-180000" defTabSz="685800">
              <a:lnSpc>
                <a:spcPct val="104000"/>
              </a:lnSpc>
              <a:spcBef>
                <a:spcPts val="0"/>
              </a:spcBef>
              <a:buFont typeface="Arial" panose="020B0604020202020204" pitchFamily="34" charset="0"/>
              <a:buChar char="›"/>
              <a:defRPr sz="1350">
                <a:solidFill>
                  <a:srgbClr val="003B7A"/>
                </a:solidFill>
              </a:defRPr>
            </a:lvl7pPr>
            <a:lvl8pPr marL="360000" indent="-180000" defTabSz="685800">
              <a:lnSpc>
                <a:spcPct val="104000"/>
              </a:lnSpc>
              <a:spcBef>
                <a:spcPts val="0"/>
              </a:spcBef>
              <a:buFont typeface="Arial" panose="020B0604020202020204" pitchFamily="34" charset="0"/>
              <a:buChar char="›"/>
              <a:defRPr sz="1350">
                <a:solidFill>
                  <a:srgbClr val="003B7A"/>
                </a:solidFill>
              </a:defRPr>
            </a:lvl8pPr>
            <a:lvl9pPr marL="360000" indent="-180000" defTabSz="685800">
              <a:lnSpc>
                <a:spcPct val="104000"/>
              </a:lnSpc>
              <a:spcBef>
                <a:spcPts val="0"/>
              </a:spcBef>
              <a:buFont typeface="Arial" panose="020B0604020202020204" pitchFamily="34" charset="0"/>
              <a:buChar char="›"/>
              <a:defRPr sz="1350">
                <a:solidFill>
                  <a:srgbClr val="003B7A"/>
                </a:solidFill>
              </a:defRPr>
            </a:lvl9pPr>
          </a:lstStyle>
          <a:p>
            <a:r>
              <a:rPr lang="da-DK" sz="1800" dirty="0"/>
              <a:t>Fra den 1. september 2019 til den 31. august 2020 optjenes ferie efter ny ferielov som samtidighedsferie. Værdien af denne ferie indefryses som konsekvens af overgangsordningen</a:t>
            </a:r>
          </a:p>
          <a:p>
            <a:endParaRPr lang="da-DK" sz="1800" dirty="0"/>
          </a:p>
          <a:p>
            <a:r>
              <a:rPr lang="da-DK" sz="1800" dirty="0"/>
              <a:t>Fra den 1. september 2020 til den 31. august 2021 optjenes ferie efter ny ferielov</a:t>
            </a:r>
          </a:p>
          <a:p>
            <a:endParaRPr lang="da-DK" sz="1800" dirty="0"/>
          </a:p>
          <a:p>
            <a:r>
              <a:rPr lang="da-DK" sz="1800" dirty="0"/>
              <a:t> Denne ferie kan afholdes efter samtidighedsprincippet fra den 1. september 2020 til den 31. december 2021</a:t>
            </a:r>
          </a:p>
          <a:p>
            <a:endParaRPr lang="da-DK" sz="1800" dirty="0"/>
          </a:p>
        </p:txBody>
      </p:sp>
      <p:sp>
        <p:nvSpPr>
          <p:cNvPr id="10" name="Pladsholder til indhold 6">
            <a:extLst>
              <a:ext uri="{FF2B5EF4-FFF2-40B4-BE49-F238E27FC236}">
                <a16:creationId xmlns:a16="http://schemas.microsoft.com/office/drawing/2014/main" id="{E345EBE1-C7C7-47EF-AE8A-BB13C1D52F86}"/>
              </a:ext>
            </a:extLst>
          </p:cNvPr>
          <p:cNvSpPr>
            <a:spLocks noGrp="1"/>
          </p:cNvSpPr>
          <p:nvPr>
            <p:ph idx="1"/>
          </p:nvPr>
        </p:nvSpPr>
        <p:spPr>
          <a:xfrm>
            <a:off x="1899709" y="1706908"/>
            <a:ext cx="5750454" cy="4575197"/>
          </a:xfrm>
        </p:spPr>
        <p:txBody>
          <a:bodyPr/>
          <a:lstStyle/>
          <a:p>
            <a:pPr marL="285750" indent="-285750">
              <a:buFont typeface="Wingdings" panose="05000000000000000000" pitchFamily="2" charset="2"/>
              <a:buChar char="§"/>
            </a:pPr>
            <a:r>
              <a:rPr lang="da-DK" sz="1800" b="0" dirty="0"/>
              <a:t>Ferie optjent i perioden fra den 1. januar 2018 til den 31. december 2018 afholdes som efter gammel ferielov i perioden fra den 1. maj 2019 til den 30. april 2020</a:t>
            </a:r>
          </a:p>
          <a:p>
            <a:pPr marL="285750" indent="-285750">
              <a:buFont typeface="Wingdings" panose="05000000000000000000" pitchFamily="2" charset="2"/>
              <a:buChar char="§"/>
            </a:pPr>
            <a:endParaRPr lang="da-DK" sz="1800" b="0" dirty="0"/>
          </a:p>
          <a:p>
            <a:pPr marL="285750" indent="-285750">
              <a:buFont typeface="Wingdings" panose="05000000000000000000" pitchFamily="2" charset="2"/>
              <a:buChar char="§"/>
            </a:pPr>
            <a:r>
              <a:rPr lang="da-DK" sz="1800" b="0" dirty="0"/>
              <a:t>Ferie efter den gamle ferielov optjenes som normalt fra den 1. januar 2019, men kun frem til den 31. august 2019, da den gamle ferielov ændres pr. den 1. september 2019. Der optjenes 2,08 feriedage pr. måned, og dermed i alt 16,67 feriedage i denne periode</a:t>
            </a:r>
          </a:p>
          <a:p>
            <a:pPr marL="285750" indent="-285750">
              <a:buFont typeface="Wingdings" panose="05000000000000000000" pitchFamily="2" charset="2"/>
              <a:buChar char="§"/>
            </a:pPr>
            <a:endParaRPr lang="da-DK" sz="1800" b="0" dirty="0"/>
          </a:p>
          <a:p>
            <a:pPr marL="285750" indent="-285750">
              <a:buFont typeface="Wingdings" panose="05000000000000000000" pitchFamily="2" charset="2"/>
              <a:buChar char="§"/>
            </a:pPr>
            <a:r>
              <a:rPr lang="da-DK" sz="1800" b="0" dirty="0"/>
              <a:t>Afholdelsen sker i perioden fra den 1. maj 2020 til den 30. september 2020 i et ”forkortet” </a:t>
            </a:r>
            <a:r>
              <a:rPr lang="da-DK" sz="1800" b="0" dirty="0" err="1"/>
              <a:t>ferieår</a:t>
            </a:r>
            <a:endParaRPr lang="da-DK" sz="1800" b="0" dirty="0"/>
          </a:p>
          <a:p>
            <a:endParaRPr lang="da-DK" sz="2400" b="0" dirty="0"/>
          </a:p>
        </p:txBody>
      </p:sp>
    </p:spTree>
    <p:extLst>
      <p:ext uri="{BB962C8B-B14F-4D97-AF65-F5344CB8AC3E}">
        <p14:creationId xmlns:p14="http://schemas.microsoft.com/office/powerpoint/2010/main" val="24171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63536" y="628727"/>
            <a:ext cx="7561264" cy="914910"/>
          </a:xfrm>
        </p:spPr>
        <p:txBody>
          <a:bodyPr/>
          <a:lstStyle/>
          <a:p>
            <a:r>
              <a:rPr lang="da-DK" dirty="0"/>
              <a:t>”Business case” på afregningsmodel</a:t>
            </a:r>
          </a:p>
        </p:txBody>
      </p:sp>
      <p:sp>
        <p:nvSpPr>
          <p:cNvPr id="7" name="Pladsholder til indhold 6"/>
          <p:cNvSpPr>
            <a:spLocks noGrp="1"/>
          </p:cNvSpPr>
          <p:nvPr>
            <p:ph idx="1"/>
          </p:nvPr>
        </p:nvSpPr>
        <p:spPr>
          <a:xfrm>
            <a:off x="1227416" y="1855008"/>
            <a:ext cx="11237622" cy="1484169"/>
          </a:xfrm>
        </p:spPr>
        <p:txBody>
          <a:bodyPr/>
          <a:lstStyle/>
          <a:p>
            <a:pPr>
              <a:buNone/>
            </a:pPr>
            <a:r>
              <a:rPr lang="da-DK" sz="2000" b="0" dirty="0"/>
              <a:t>Isoleret økonomisk ”business case” på afregningsmodellen afhænger af, om kommunen har mulighed for at sikre en løbende forrentning af de ikke-afregnede midler, der er højere end den indeksering, de ikke-afregnede midler fremskrives med.</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endParaRPr lang="da-DK" dirty="0"/>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graphicFrame>
        <p:nvGraphicFramePr>
          <p:cNvPr id="8" name="Diagram 7">
            <a:extLst>
              <a:ext uri="{FF2B5EF4-FFF2-40B4-BE49-F238E27FC236}">
                <a16:creationId xmlns:a16="http://schemas.microsoft.com/office/drawing/2014/main" id="{5A61EF60-9B4A-4A41-BC19-5F7C57BB8B21}"/>
              </a:ext>
            </a:extLst>
          </p:cNvPr>
          <p:cNvGraphicFramePr/>
          <p:nvPr>
            <p:extLst>
              <p:ext uri="{D42A27DB-BD31-4B8C-83A1-F6EECF244321}">
                <p14:modId xmlns:p14="http://schemas.microsoft.com/office/powerpoint/2010/main" val="4218302568"/>
              </p:ext>
            </p:extLst>
          </p:nvPr>
        </p:nvGraphicFramePr>
        <p:xfrm>
          <a:off x="1263536" y="3059777"/>
          <a:ext cx="5220392" cy="35034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9BA88712-F91D-4722-ABB9-07B12D16B7A0}"/>
              </a:ext>
            </a:extLst>
          </p:cNvPr>
          <p:cNvGraphicFramePr>
            <a:graphicFrameLocks/>
          </p:cNvGraphicFramePr>
          <p:nvPr>
            <p:extLst>
              <p:ext uri="{D42A27DB-BD31-4B8C-83A1-F6EECF244321}">
                <p14:modId xmlns:p14="http://schemas.microsoft.com/office/powerpoint/2010/main" val="2112115959"/>
              </p:ext>
            </p:extLst>
          </p:nvPr>
        </p:nvGraphicFramePr>
        <p:xfrm>
          <a:off x="6627610" y="3059777"/>
          <a:ext cx="5325169" cy="35034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669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62888C9-EBE9-42E8-8851-ABE1F94B6549}"/>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05C8E904-F5F4-4783-91B2-6F10ECC3124D}"/>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AEB75F2F-156B-413C-B635-369086D210F2}"/>
              </a:ext>
            </a:extLst>
          </p:cNvPr>
          <p:cNvSpPr>
            <a:spLocks noGrp="1"/>
          </p:cNvSpPr>
          <p:nvPr>
            <p:ph type="title"/>
          </p:nvPr>
        </p:nvSpPr>
        <p:spPr>
          <a:xfrm>
            <a:off x="1908175" y="529696"/>
            <a:ext cx="7561264" cy="914910"/>
          </a:xfrm>
        </p:spPr>
        <p:txBody>
          <a:bodyPr/>
          <a:lstStyle/>
          <a:p>
            <a:r>
              <a:rPr lang="da-DK" dirty="0"/>
              <a:t>Central eller decentral afregning?</a:t>
            </a:r>
          </a:p>
        </p:txBody>
      </p:sp>
      <p:sp>
        <p:nvSpPr>
          <p:cNvPr id="5" name="Pladsholder til indhold 4">
            <a:extLst>
              <a:ext uri="{FF2B5EF4-FFF2-40B4-BE49-F238E27FC236}">
                <a16:creationId xmlns:a16="http://schemas.microsoft.com/office/drawing/2014/main" id="{CFCE1FD4-FAE4-4D45-A2B9-AD29DC36A2E1}"/>
              </a:ext>
            </a:extLst>
          </p:cNvPr>
          <p:cNvSpPr>
            <a:spLocks noGrp="1"/>
          </p:cNvSpPr>
          <p:nvPr>
            <p:ph idx="1"/>
          </p:nvPr>
        </p:nvSpPr>
        <p:spPr>
          <a:xfrm>
            <a:off x="1908175" y="1533525"/>
            <a:ext cx="9267825" cy="3790950"/>
          </a:xfrm>
        </p:spPr>
        <p:txBody>
          <a:bodyPr/>
          <a:lstStyle/>
          <a:p>
            <a:pPr marL="285750" indent="-285750">
              <a:buFont typeface="Wingdings" panose="05000000000000000000" pitchFamily="2" charset="2"/>
              <a:buChar char="§"/>
            </a:pPr>
            <a:r>
              <a:rPr lang="da-DK" sz="2000" b="0" u="sng" dirty="0"/>
              <a:t>KL anbefaler</a:t>
            </a:r>
            <a:r>
              <a:rPr lang="da-DK" sz="2000" b="0" dirty="0"/>
              <a:t>, at afregningen af indefrosne feriemidler til Lønmodtagernes Feriemidler håndteres fra centralt hold i kommunen således, at:</a:t>
            </a:r>
          </a:p>
          <a:p>
            <a:pPr marL="719138" indent="-269875">
              <a:buFont typeface="Courier New" panose="02070309020205020404" pitchFamily="49" charset="0"/>
              <a:buChar char="o"/>
            </a:pPr>
            <a:r>
              <a:rPr lang="da-DK" sz="2000" b="0" dirty="0"/>
              <a:t>afregningen af de indefrosne feriemidler sammen med budgetmidler hertil placeres centralt</a:t>
            </a:r>
          </a:p>
          <a:p>
            <a:pPr marL="719138" indent="-269875">
              <a:buFont typeface="Courier New" panose="02070309020205020404" pitchFamily="49" charset="0"/>
              <a:buChar char="o"/>
            </a:pPr>
            <a:r>
              <a:rPr lang="da-DK" sz="2000" b="0" dirty="0"/>
              <a:t>at det overvejes, om – og i givet fald hvordan – man i kommunen vil ”kræve midlerne ind” fra de decentrale lønbudgetter</a:t>
            </a:r>
          </a:p>
          <a:p>
            <a:pPr>
              <a:buNone/>
            </a:pPr>
            <a:endParaRPr lang="da-DK" sz="2000" b="0" dirty="0"/>
          </a:p>
          <a:p>
            <a:pPr marL="285750" indent="-285750">
              <a:buFont typeface="Wingdings" panose="05000000000000000000" pitchFamily="2" charset="2"/>
              <a:buChar char="§"/>
            </a:pPr>
            <a:r>
              <a:rPr lang="da-DK" sz="2000" b="0" u="sng" dirty="0"/>
              <a:t>KL anbefaler</a:t>
            </a:r>
            <a:r>
              <a:rPr lang="da-DK" sz="2000" b="0" dirty="0"/>
              <a:t>, at man i kommunen drøfter, om de decentrale enheders budgetter skal justeres, hvis afregningen afholdes centralt. Særligt bør det sikres, at udgiften ikke budgetlægges og dermed finansieres to gange – både centralt og decentralt</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Følger man disse anbefalinger vil de decentrale budgetter blive påvirket, men meget forskelligt</a:t>
            </a:r>
          </a:p>
          <a:p>
            <a:pPr marL="285750" indent="-285750">
              <a:buFont typeface="Wingdings" panose="05000000000000000000" pitchFamily="2" charset="2"/>
              <a:buChar char="§"/>
            </a:pPr>
            <a:endParaRPr lang="da-DK" dirty="0"/>
          </a:p>
        </p:txBody>
      </p:sp>
    </p:spTree>
    <p:extLst>
      <p:ext uri="{BB962C8B-B14F-4D97-AF65-F5344CB8AC3E}">
        <p14:creationId xmlns:p14="http://schemas.microsoft.com/office/powerpoint/2010/main" val="2127612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5" y="792163"/>
            <a:ext cx="8819092" cy="914910"/>
          </a:xfrm>
        </p:spPr>
        <p:txBody>
          <a:bodyPr/>
          <a:lstStyle/>
          <a:p>
            <a:r>
              <a:rPr lang="da-DK" dirty="0"/>
              <a:t>Afregningsmetodens påvirkning af de decentrale lønbudgetter</a:t>
            </a:r>
          </a:p>
        </p:txBody>
      </p:sp>
      <p:sp>
        <p:nvSpPr>
          <p:cNvPr id="7" name="Pladsholder til indhold 6"/>
          <p:cNvSpPr>
            <a:spLocks noGrp="1"/>
          </p:cNvSpPr>
          <p:nvPr>
            <p:ph idx="1"/>
          </p:nvPr>
        </p:nvSpPr>
        <p:spPr>
          <a:xfrm>
            <a:off x="1903413" y="1932517"/>
            <a:ext cx="9504892" cy="3621617"/>
          </a:xfrm>
        </p:spPr>
        <p:txBody>
          <a:bodyPr/>
          <a:lstStyle/>
          <a:p>
            <a:pPr marL="285750" indent="-285750">
              <a:buFont typeface="Wingdings" panose="05000000000000000000" pitchFamily="2" charset="2"/>
              <a:buChar char="§"/>
            </a:pPr>
            <a:r>
              <a:rPr lang="da-DK" sz="2000" b="0" dirty="0"/>
              <a:t>Tidsperioden, der afregnes henover, vil have betydning for de decentrale enheder</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Overordnet set: vælger kommunen at afregne ferieforpligtigelsen tidligere, end man er forpligtet til, vil det betyde, at den finansiering, der skal tilvejebringes for at sikre afregningen af ferieforpligtigelsen, alt andet lige overstiger den mindreudgift, som den decentrale enhed måtte opleve.</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Forskydningen af udgifter kan for den enkelte enheds udgifter både være en fremrykning og en tilbagerykning</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Husk dog, at ingen ansatte får udbetalt mere i ferie over et helt arbejdsliv, men der vil ske en forskydning af udgifterne og en tidligere afregning til Lønmodtagernes Feriemidler vil påvirke dette.</a:t>
            </a:r>
          </a:p>
          <a:p>
            <a:endParaRPr lang="da-DK" sz="2000" b="0" dirty="0"/>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Tree>
    <p:extLst>
      <p:ext uri="{BB962C8B-B14F-4D97-AF65-F5344CB8AC3E}">
        <p14:creationId xmlns:p14="http://schemas.microsoft.com/office/powerpoint/2010/main" val="3872347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3413" y="572029"/>
            <a:ext cx="7561264" cy="914910"/>
          </a:xfrm>
        </p:spPr>
        <p:txBody>
          <a:bodyPr/>
          <a:lstStyle/>
          <a:p>
            <a:r>
              <a:rPr lang="da-DK" dirty="0"/>
              <a:t>Forskydningen af udgifternes påvirkning af decentrale lønbudgetter</a:t>
            </a:r>
          </a:p>
        </p:txBody>
      </p:sp>
      <p:sp>
        <p:nvSpPr>
          <p:cNvPr id="7" name="Pladsholder til indhold 6"/>
          <p:cNvSpPr>
            <a:spLocks noGrp="1"/>
          </p:cNvSpPr>
          <p:nvPr>
            <p:ph idx="1"/>
          </p:nvPr>
        </p:nvSpPr>
        <p:spPr>
          <a:xfrm>
            <a:off x="1903413" y="1609725"/>
            <a:ext cx="9682692" cy="3790950"/>
          </a:xfrm>
        </p:spPr>
        <p:txBody>
          <a:bodyPr/>
          <a:lstStyle/>
          <a:p>
            <a:pPr marL="285750" indent="-285750">
              <a:buFont typeface="Wingdings" panose="05000000000000000000" pitchFamily="2" charset="2"/>
              <a:buChar char="§"/>
            </a:pPr>
            <a:r>
              <a:rPr lang="da-DK" sz="2000" b="0" dirty="0"/>
              <a:t>De enkelte enheder vil opleve forskydninger af udgifterne i forhold til, hvordan udgifterne havde fordelt sig med de nuværende regler</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Eksempel: det vil være en belastning, hvis en enhed ansætter mange nyuddannede medarbejdere, der fremover vil afholde mere betalt ferie i det første </a:t>
            </a:r>
            <a:r>
              <a:rPr lang="da-DK" sz="2000" b="0" dirty="0" err="1"/>
              <a:t>ansættelsesår</a:t>
            </a:r>
            <a:r>
              <a:rPr lang="da-DK" sz="2000" b="0" dirty="0"/>
              <a:t>, end det er tilfældet pt. Men det bør opvejes af, at medarbejdere, der forlader kommunen, ikke længere skal have udbetalt lige så meget ferie ved fratrædelsen.</a:t>
            </a:r>
          </a:p>
          <a:p>
            <a:pPr marL="465750" lvl="2" indent="-285750">
              <a:buFont typeface="Wingdings" panose="05000000000000000000" pitchFamily="2" charset="2"/>
              <a:buChar char="§"/>
            </a:pPr>
            <a:endParaRPr lang="da-DK" sz="2000" dirty="0"/>
          </a:p>
          <a:p>
            <a:pPr marL="285750" indent="-285750">
              <a:buFont typeface="Wingdings" panose="05000000000000000000" pitchFamily="2" charset="2"/>
              <a:buChar char="§"/>
            </a:pPr>
            <a:r>
              <a:rPr lang="da-DK" sz="2000" b="0" dirty="0"/>
              <a:t>Samlet set er det forventningen, at disse bevægelser modsvarer hinanden, men i de enkelte enheder kan det opleves som en belastning eller en lempelse af rammen.</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u="sng" dirty="0"/>
              <a:t>KL anbefaler</a:t>
            </a:r>
            <a:r>
              <a:rPr lang="da-DK" sz="2000" b="0" dirty="0"/>
              <a:t>, at der skabes et overblik over de økonomiske konsekvenser af den nye ferielov på et overordnet niveau, inden man overvejer håndteringen i forhold institutions- og enhedsniveauet.</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Tree>
    <p:extLst>
      <p:ext uri="{BB962C8B-B14F-4D97-AF65-F5344CB8AC3E}">
        <p14:creationId xmlns:p14="http://schemas.microsoft.com/office/powerpoint/2010/main" val="1118250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a:xfrm>
            <a:off x="1908175" y="792163"/>
            <a:ext cx="7561264" cy="914910"/>
          </a:xfrm>
        </p:spPr>
        <p:txBody>
          <a:bodyPr/>
          <a:lstStyle/>
          <a:p>
            <a:r>
              <a:rPr lang="da-DK" dirty="0"/>
              <a:t>Eksempel</a:t>
            </a:r>
          </a:p>
        </p:txBody>
      </p:sp>
      <p:pic>
        <p:nvPicPr>
          <p:cNvPr id="8" name="Grafik 7" descr="Skolebygning">
            <a:extLst>
              <a:ext uri="{FF2B5EF4-FFF2-40B4-BE49-F238E27FC236}">
                <a16:creationId xmlns:a16="http://schemas.microsoft.com/office/drawing/2014/main" id="{B1E03AAE-0552-459F-B34B-C46FFA3DD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49"/>
            <a:ext cx="6588125" cy="4167187"/>
          </a:xfrm>
        </p:spPr>
        <p:txBody>
          <a:bodyPr/>
          <a:lstStyle/>
          <a:p>
            <a:pPr marL="285750" indent="-285750">
              <a:buFont typeface="Wingdings" panose="05000000000000000000" pitchFamily="2" charset="2"/>
              <a:buChar char="§"/>
            </a:pPr>
            <a:r>
              <a:rPr lang="da-DK" dirty="0"/>
              <a:t>En kommune med 10 afdelinger med hver 10 ansatte har et samlet lønbudget på 50 mio. kr.</a:t>
            </a:r>
          </a:p>
          <a:p>
            <a:pPr marL="465750" lvl="2" indent="-285750">
              <a:buFont typeface="Wingdings" panose="05000000000000000000" pitchFamily="2" charset="2"/>
              <a:buChar char="§"/>
            </a:pPr>
            <a:r>
              <a:rPr lang="da-DK" dirty="0"/>
              <a:t>Dermed har hver afdeling 5 mio. kr.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De betaler 500.000,- kr. i løn pr. ansat</a:t>
            </a:r>
          </a:p>
          <a:p>
            <a:pPr marL="465750" lvl="2" indent="-285750">
              <a:buFont typeface="Wingdings" panose="05000000000000000000" pitchFamily="2" charset="2"/>
              <a:buChar char="§"/>
            </a:pPr>
            <a:r>
              <a:rPr lang="da-DK" dirty="0"/>
              <a:t>Heraf udgør ferie for ét år 50.000,- kr. pr. ansat</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De indfrosne feriemidler svarer til 5 mio. kr.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Kommunen afholder udgiften centralt</a:t>
            </a:r>
          </a:p>
          <a:p>
            <a:pPr marL="285750" indent="-285750">
              <a:buFont typeface="Wingdings" panose="05000000000000000000" pitchFamily="2" charset="2"/>
              <a:buChar char="§"/>
            </a:pPr>
            <a:r>
              <a:rPr lang="da-DK" dirty="0"/>
              <a:t>De beslutter at afregner forpligtigelsen ligeligt over 40 år – med 125.000,- kr. årligt</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Budgettet i hver afdeling reduceres som konsekvens af den centrale afregning</a:t>
            </a:r>
          </a:p>
          <a:p>
            <a:pPr marL="465750" lvl="2" indent="-285750">
              <a:buFont typeface="Wingdings" panose="05000000000000000000" pitchFamily="2" charset="2"/>
              <a:buChar char="§"/>
            </a:pPr>
            <a:r>
              <a:rPr lang="da-DK" dirty="0"/>
              <a:t>Reduktionen svarer til 100 pct. af betalingen for de indefrosne midler</a:t>
            </a:r>
          </a:p>
          <a:p>
            <a:pPr marL="465750" lvl="2" indent="-285750">
              <a:buFont typeface="Wingdings" panose="05000000000000000000" pitchFamily="2" charset="2"/>
              <a:buChar char="§"/>
            </a:pPr>
            <a:r>
              <a:rPr lang="da-DK" dirty="0"/>
              <a:t>Det svarer til 12.500,- kr. budgetreduktion pr. afdeling hvert år.</a:t>
            </a:r>
          </a:p>
          <a:p>
            <a:pPr marL="285750" indent="-285750">
              <a:buFont typeface="Wingdings" panose="05000000000000000000" pitchFamily="2" charset="2"/>
              <a:buChar char="§"/>
            </a:pPr>
            <a:endParaRPr lang="da-DK" dirty="0"/>
          </a:p>
        </p:txBody>
      </p:sp>
    </p:spTree>
    <p:extLst>
      <p:ext uri="{BB962C8B-B14F-4D97-AF65-F5344CB8AC3E}">
        <p14:creationId xmlns:p14="http://schemas.microsoft.com/office/powerpoint/2010/main" val="84327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pic>
        <p:nvPicPr>
          <p:cNvPr id="8" name="Grafik 7" descr="Skolebygning">
            <a:extLst>
              <a:ext uri="{FF2B5EF4-FFF2-40B4-BE49-F238E27FC236}">
                <a16:creationId xmlns:a16="http://schemas.microsoft.com/office/drawing/2014/main" id="{B1E03AAE-0552-459F-B34B-C46FFA3DD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49"/>
            <a:ext cx="5286709" cy="4167187"/>
          </a:xfrm>
        </p:spPr>
        <p:txBody>
          <a:bodyPr/>
          <a:lstStyle/>
          <a:p>
            <a:pPr marL="285750" indent="-285750">
              <a:buFont typeface="Wingdings" panose="05000000000000000000" pitchFamily="2" charset="2"/>
              <a:buChar char="§"/>
            </a:pPr>
            <a:r>
              <a:rPr lang="da-DK" dirty="0"/>
              <a:t>I eksemplet er der antaget følgende ferieafholdelse (for 25 feriedage):</a:t>
            </a:r>
          </a:p>
          <a:p>
            <a:pPr marL="465750" lvl="2" indent="-285750">
              <a:buFont typeface="Wingdings" panose="05000000000000000000" pitchFamily="2" charset="2"/>
              <a:buChar char="§"/>
            </a:pPr>
            <a:r>
              <a:rPr lang="da-DK" dirty="0"/>
              <a:t>16 dage fra 01/05 til 01/09</a:t>
            </a:r>
          </a:p>
          <a:p>
            <a:pPr marL="465750" lvl="2" indent="-285750">
              <a:buFont typeface="Wingdings" panose="05000000000000000000" pitchFamily="2" charset="2"/>
              <a:buChar char="§"/>
            </a:pPr>
            <a:r>
              <a:rPr lang="da-DK" dirty="0"/>
              <a:t>4 dage fra 01/09 til 01/01</a:t>
            </a:r>
          </a:p>
          <a:p>
            <a:pPr marL="465750" lvl="2" indent="-285750">
              <a:buFont typeface="Wingdings" panose="05000000000000000000" pitchFamily="2" charset="2"/>
              <a:buChar char="§"/>
            </a:pPr>
            <a:r>
              <a:rPr lang="da-DK" dirty="0"/>
              <a:t>5 dage fra 01/01 til 01/05</a:t>
            </a:r>
          </a:p>
          <a:p>
            <a:pPr lvl="2" indent="0">
              <a:buNone/>
            </a:pPr>
            <a:endParaRPr lang="da-DK" dirty="0"/>
          </a:p>
          <a:p>
            <a:pPr marL="285750" indent="-285750">
              <a:buFont typeface="Wingdings" panose="05000000000000000000" pitchFamily="2" charset="2"/>
              <a:buChar char="§"/>
            </a:pPr>
            <a:r>
              <a:rPr lang="da-DK" dirty="0"/>
              <a:t>Der er antaget en personaleomsætning på 10 pct.</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Personaleomsætning er forskellig fra afdeling til afdeling</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Der tages afsæt i 2022 i eksemplet</a:t>
            </a:r>
          </a:p>
        </p:txBody>
      </p:sp>
    </p:spTree>
    <p:extLst>
      <p:ext uri="{BB962C8B-B14F-4D97-AF65-F5344CB8AC3E}">
        <p14:creationId xmlns:p14="http://schemas.microsoft.com/office/powerpoint/2010/main" val="1976479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6910971" cy="4876966"/>
          </a:xfrm>
        </p:spPr>
        <p:txBody>
          <a:bodyPr/>
          <a:lstStyle/>
          <a:p>
            <a:pPr marL="285750" indent="-285750">
              <a:buFont typeface="Wingdings" panose="05000000000000000000" pitchFamily="2" charset="2"/>
              <a:buChar char="§"/>
            </a:pPr>
            <a:r>
              <a:rPr lang="da-DK" dirty="0"/>
              <a:t>Afdeling 1, 2 og 3: ingen personaleomsætning i 2022</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4: én stopper 31/12 2021 og én starter 01/01</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5: én stopper 30/04 og én starter 01/05</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6: to stopper 30/04 og to starter 01/05</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7: én stopper 31/08 og én starter 01/09</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8: to stopper 31/08 og to starter 01/09</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9: én stopper 30/04 og én starter 01/05 samt én stopper 31/08 og én starter 01/09</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Afdeling 10: én stopper 31/12 og én starter 01/01 2023</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6" name="Grafik 5" descr="Skolebygning">
            <a:extLst>
              <a:ext uri="{FF2B5EF4-FFF2-40B4-BE49-F238E27FC236}">
                <a16:creationId xmlns:a16="http://schemas.microsoft.com/office/drawing/2014/main" id="{4509FFAD-3D10-40A3-9030-CCD8EF5075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spTree>
    <p:extLst>
      <p:ext uri="{BB962C8B-B14F-4D97-AF65-F5344CB8AC3E}">
        <p14:creationId xmlns:p14="http://schemas.microsoft.com/office/powerpoint/2010/main" val="1747192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7185025" cy="3321050"/>
          </a:xfrm>
        </p:spPr>
        <p:txBody>
          <a:bodyPr/>
          <a:lstStyle/>
          <a:p>
            <a:pPr marL="285750" indent="-285750">
              <a:buFont typeface="Wingdings" panose="05000000000000000000" pitchFamily="2" charset="2"/>
              <a:buChar char="§"/>
            </a:pPr>
            <a:r>
              <a:rPr lang="da-DK" dirty="0"/>
              <a:t>Afdeling 1, 2 og 3: ingen personaleomsætning i 2022</a:t>
            </a:r>
          </a:p>
          <a:p>
            <a:pPr marL="285750" indent="-285750">
              <a:buFont typeface="Wingdings" panose="05000000000000000000" pitchFamily="2" charset="2"/>
              <a:buChar char="§"/>
            </a:pPr>
            <a:endParaRPr lang="da-DK" dirty="0"/>
          </a:p>
          <a:p>
            <a:pPr>
              <a:buNone/>
            </a:pPr>
            <a:r>
              <a:rPr lang="da-DK" dirty="0"/>
              <a:t>Budgettet er reduceret for at betale til indefrysningen, men udgifterne er uændret.</a:t>
            </a:r>
          </a:p>
          <a:p>
            <a:pPr>
              <a:buNone/>
            </a:pPr>
            <a:endParaRPr lang="da-DK" dirty="0"/>
          </a:p>
          <a:p>
            <a:pPr>
              <a:buNone/>
            </a:pPr>
            <a:r>
              <a:rPr lang="da-DK" dirty="0"/>
              <a:t>Dermed er der en ubalance på 12.500,- kr. i de tre afdelinger.</a:t>
            </a:r>
          </a:p>
          <a:p>
            <a:pPr>
              <a:buNone/>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7" name="Grafik 6" descr="Skolebygning">
            <a:extLst>
              <a:ext uri="{FF2B5EF4-FFF2-40B4-BE49-F238E27FC236}">
                <a16:creationId xmlns:a16="http://schemas.microsoft.com/office/drawing/2014/main" id="{FB8DA868-C1FD-4A77-B270-36574317FF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graphicFrame>
        <p:nvGraphicFramePr>
          <p:cNvPr id="8" name="Tabel 7">
            <a:extLst>
              <a:ext uri="{FF2B5EF4-FFF2-40B4-BE49-F238E27FC236}">
                <a16:creationId xmlns:a16="http://schemas.microsoft.com/office/drawing/2014/main" id="{266B6503-FCCB-4AC6-B3F2-97D34BC4F02D}"/>
              </a:ext>
            </a:extLst>
          </p:cNvPr>
          <p:cNvGraphicFramePr>
            <a:graphicFrameLocks noGrp="1"/>
          </p:cNvGraphicFramePr>
          <p:nvPr>
            <p:extLst>
              <p:ext uri="{D42A27DB-BD31-4B8C-83A1-F6EECF244321}">
                <p14:modId xmlns:p14="http://schemas.microsoft.com/office/powerpoint/2010/main" val="3131760044"/>
              </p:ext>
            </p:extLst>
          </p:nvPr>
        </p:nvGraphicFramePr>
        <p:xfrm>
          <a:off x="1363386" y="4239577"/>
          <a:ext cx="5277403" cy="1960245"/>
        </p:xfrm>
        <a:graphic>
          <a:graphicData uri="http://schemas.openxmlformats.org/drawingml/2006/table">
            <a:tbl>
              <a:tblPr/>
              <a:tblGrid>
                <a:gridCol w="2603519">
                  <a:extLst>
                    <a:ext uri="{9D8B030D-6E8A-4147-A177-3AD203B41FA5}">
                      <a16:colId xmlns:a16="http://schemas.microsoft.com/office/drawing/2014/main" val="1265343542"/>
                    </a:ext>
                  </a:extLst>
                </a:gridCol>
                <a:gridCol w="1336942">
                  <a:extLst>
                    <a:ext uri="{9D8B030D-6E8A-4147-A177-3AD203B41FA5}">
                      <a16:colId xmlns:a16="http://schemas.microsoft.com/office/drawing/2014/main" val="641216325"/>
                    </a:ext>
                  </a:extLst>
                </a:gridCol>
                <a:gridCol w="1336942">
                  <a:extLst>
                    <a:ext uri="{9D8B030D-6E8A-4147-A177-3AD203B41FA5}">
                      <a16:colId xmlns:a16="http://schemas.microsoft.com/office/drawing/2014/main" val="1287077844"/>
                    </a:ext>
                  </a:extLst>
                </a:gridCol>
              </a:tblGrid>
              <a:tr h="107784">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215092"/>
                  </a:ext>
                </a:extLst>
              </a:tr>
              <a:tr h="135599">
                <a:tc gridSpan="3">
                  <a:txBody>
                    <a:bodyPr/>
                    <a:lstStyle/>
                    <a:p>
                      <a:pPr algn="ctr" fontAlgn="b"/>
                      <a:r>
                        <a:rPr lang="da-DK" sz="1400" b="1" i="0" u="none" strike="noStrike" dirty="0">
                          <a:solidFill>
                            <a:srgbClr val="03001E"/>
                          </a:solidFill>
                          <a:effectLst/>
                          <a:latin typeface="Arial" panose="020B0604020202020204" pitchFamily="34" charset="0"/>
                        </a:rPr>
                        <a:t>AFDELING 1, 2 og 3 (ingen omsætning 2022)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968067117"/>
                  </a:ext>
                </a:extLst>
              </a:tr>
              <a:tr h="135599">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Gl.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Ny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699431"/>
                  </a:ext>
                </a:extLst>
              </a:tr>
              <a:tr h="135599">
                <a:tc>
                  <a:txBody>
                    <a:bodyPr/>
                    <a:lstStyle/>
                    <a:p>
                      <a:pPr algn="l" fontAlgn="b"/>
                      <a:r>
                        <a:rPr lang="da-DK" sz="1400" b="0" i="0" u="none" strike="noStrike" dirty="0">
                          <a:solidFill>
                            <a:srgbClr val="03001E"/>
                          </a:solidFill>
                          <a:effectLst/>
                          <a:latin typeface="Arial" panose="020B0604020202020204" pitchFamily="34" charset="0"/>
                        </a:rPr>
                        <a:t>Udbetaling af ferie (gl. ansat)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1400" b="0" i="0" u="none" strike="noStrike">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81688268"/>
                  </a:ext>
                </a:extLst>
              </a:tr>
              <a:tr h="135599">
                <a:tc>
                  <a:txBody>
                    <a:bodyPr/>
                    <a:lstStyle/>
                    <a:p>
                      <a:pPr algn="l" fontAlgn="b"/>
                      <a:r>
                        <a:rPr lang="da-DK" sz="1400" b="0" i="0" u="none" strike="noStrike" dirty="0">
                          <a:solidFill>
                            <a:srgbClr val="03001E"/>
                          </a:solidFill>
                          <a:effectLst/>
                          <a:latin typeface="Arial" panose="020B0604020202020204" pitchFamily="34" charset="0"/>
                        </a:rPr>
                        <a:t>Afholdelse af ferie (nyansat)</a:t>
                      </a:r>
                    </a:p>
                  </a:txBody>
                  <a:tcPr marL="9525" marR="9525" marT="9525" marB="0" anchor="b">
                    <a:lnL>
                      <a:noFill/>
                    </a:lnL>
                    <a:lnR>
                      <a:noFill/>
                    </a:lnR>
                    <a:lnT>
                      <a:noFill/>
                    </a:lnT>
                    <a:lnB>
                      <a:noFill/>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da-DK" sz="1400" b="0" i="0" u="none" strike="noStrike">
                        <a:solidFill>
                          <a:srgbClr val="03001E"/>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01995234"/>
                  </a:ext>
                </a:extLst>
              </a:tr>
              <a:tr h="135599">
                <a:tc>
                  <a:txBody>
                    <a:bodyPr/>
                    <a:lstStyle/>
                    <a:p>
                      <a:pPr algn="l" fontAlgn="b"/>
                      <a:r>
                        <a:rPr lang="da-DK" sz="1400" b="0" i="0" u="none" strike="noStrike" dirty="0">
                          <a:solidFill>
                            <a:srgbClr val="03001E"/>
                          </a:solidFill>
                          <a:effectLst/>
                          <a:latin typeface="Arial" panose="020B0604020202020204" pitchFamily="34" charset="0"/>
                        </a:rPr>
                        <a:t>Overført ferie (nyansat)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228122"/>
                  </a:ext>
                </a:extLst>
              </a:tr>
              <a:tr h="135599">
                <a:tc>
                  <a:txBody>
                    <a:bodyPr/>
                    <a:lstStyle/>
                    <a:p>
                      <a:pPr algn="l" fontAlgn="b"/>
                      <a:r>
                        <a:rPr lang="da-DK" sz="1400" b="0" i="0" u="none" strike="noStrike" dirty="0">
                          <a:solidFill>
                            <a:srgbClr val="03001E"/>
                          </a:solidFill>
                          <a:effectLst/>
                          <a:latin typeface="Arial" panose="020B0604020202020204" pitchFamily="34" charset="0"/>
                        </a:rPr>
                        <a:t>Samlet udgiftseffekt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14143"/>
                  </a:ext>
                </a:extLst>
              </a:tr>
              <a:tr h="135599">
                <a:tc>
                  <a:txBody>
                    <a:bodyPr/>
                    <a:lstStyle/>
                    <a:p>
                      <a:pPr algn="l" fontAlgn="b"/>
                      <a:r>
                        <a:rPr lang="da-DK" sz="1400" b="0" i="0" u="none" strike="noStrike" dirty="0">
                          <a:solidFill>
                            <a:srgbClr val="03001E"/>
                          </a:solidFill>
                          <a:effectLst/>
                          <a:latin typeface="Arial" panose="020B0604020202020204" pitchFamily="34" charset="0"/>
                        </a:rPr>
                        <a:t>Budgetreduktion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785065"/>
                  </a:ext>
                </a:extLst>
              </a:tr>
              <a:tr h="135599">
                <a:tc>
                  <a:txBody>
                    <a:bodyPr/>
                    <a:lstStyle/>
                    <a:p>
                      <a:pPr algn="l" fontAlgn="b"/>
                      <a:r>
                        <a:rPr lang="da-DK" sz="1400" b="0" i="0" u="none" strike="noStrike" dirty="0">
                          <a:solidFill>
                            <a:srgbClr val="03001E"/>
                          </a:solidFill>
                          <a:effectLst/>
                          <a:latin typeface="Arial" panose="020B0604020202020204" pitchFamily="34" charset="0"/>
                        </a:rPr>
                        <a:t>Samlet ændring i økonomi</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111301837"/>
                  </a:ext>
                </a:extLst>
              </a:tr>
            </a:tbl>
          </a:graphicData>
        </a:graphic>
      </p:graphicFrame>
    </p:spTree>
    <p:extLst>
      <p:ext uri="{BB962C8B-B14F-4D97-AF65-F5344CB8AC3E}">
        <p14:creationId xmlns:p14="http://schemas.microsoft.com/office/powerpoint/2010/main" val="43416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6" y="1898650"/>
            <a:ext cx="6862846" cy="3321050"/>
          </a:xfrm>
        </p:spPr>
        <p:txBody>
          <a:bodyPr/>
          <a:lstStyle/>
          <a:p>
            <a:pPr marL="285750" indent="-285750">
              <a:buFont typeface="Wingdings" panose="05000000000000000000" pitchFamily="2" charset="2"/>
              <a:buChar char="§"/>
            </a:pPr>
            <a:r>
              <a:rPr lang="da-DK" dirty="0"/>
              <a:t>Afdeling 4: én stopper 31/12-20 og én starter 01/01</a:t>
            </a:r>
          </a:p>
          <a:p>
            <a:pPr marL="285750" indent="-285750">
              <a:buFont typeface="Wingdings" panose="05000000000000000000" pitchFamily="2" charset="2"/>
              <a:buChar char="§"/>
            </a:pPr>
            <a:endParaRPr lang="da-DK" dirty="0"/>
          </a:p>
          <a:p>
            <a:pPr>
              <a:buNone/>
            </a:pPr>
            <a:r>
              <a:rPr lang="da-DK" dirty="0"/>
              <a:t>Der udbetales med ny ferielov mindre opsparet ferie i 2021 – udgiften hertil afholdes dog i 2020.</a:t>
            </a:r>
          </a:p>
          <a:p>
            <a:pPr>
              <a:buNone/>
            </a:pPr>
            <a:endParaRPr lang="da-DK" dirty="0"/>
          </a:p>
          <a:p>
            <a:pPr>
              <a:buNone/>
            </a:pPr>
            <a:r>
              <a:rPr lang="da-DK" dirty="0"/>
              <a:t>Den nyansatte kan afholde ferie tidligere, og der overføres mindre optjent ferie</a:t>
            </a:r>
          </a:p>
          <a:p>
            <a:pPr>
              <a:buNone/>
            </a:pPr>
            <a:endParaRPr lang="da-DK" dirty="0"/>
          </a:p>
          <a:p>
            <a:pPr>
              <a:buNone/>
            </a:pPr>
            <a:r>
              <a:rPr lang="da-DK" dirty="0"/>
              <a:t>Samlet er afdelings økonomi påvirket med en merudgift på 103.833,- kr.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7" name="Grafik 6" descr="Skolebygning">
            <a:extLst>
              <a:ext uri="{FF2B5EF4-FFF2-40B4-BE49-F238E27FC236}">
                <a16:creationId xmlns:a16="http://schemas.microsoft.com/office/drawing/2014/main" id="{0AE63109-0457-49DA-BA5B-BB500A0827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graphicFrame>
        <p:nvGraphicFramePr>
          <p:cNvPr id="10" name="Tabel 9">
            <a:extLst>
              <a:ext uri="{FF2B5EF4-FFF2-40B4-BE49-F238E27FC236}">
                <a16:creationId xmlns:a16="http://schemas.microsoft.com/office/drawing/2014/main" id="{9DD4206D-2373-499E-8286-C35A4B31FCD2}"/>
              </a:ext>
            </a:extLst>
          </p:cNvPr>
          <p:cNvGraphicFramePr>
            <a:graphicFrameLocks noGrp="1"/>
          </p:cNvGraphicFramePr>
          <p:nvPr>
            <p:extLst>
              <p:ext uri="{D42A27DB-BD31-4B8C-83A1-F6EECF244321}">
                <p14:modId xmlns:p14="http://schemas.microsoft.com/office/powerpoint/2010/main" val="1708071667"/>
              </p:ext>
            </p:extLst>
          </p:nvPr>
        </p:nvGraphicFramePr>
        <p:xfrm>
          <a:off x="1504791" y="4431154"/>
          <a:ext cx="4994593" cy="1960245"/>
        </p:xfrm>
        <a:graphic>
          <a:graphicData uri="http://schemas.openxmlformats.org/drawingml/2006/table">
            <a:tbl>
              <a:tblPr/>
              <a:tblGrid>
                <a:gridCol w="2463999">
                  <a:extLst>
                    <a:ext uri="{9D8B030D-6E8A-4147-A177-3AD203B41FA5}">
                      <a16:colId xmlns:a16="http://schemas.microsoft.com/office/drawing/2014/main" val="3029729970"/>
                    </a:ext>
                  </a:extLst>
                </a:gridCol>
                <a:gridCol w="1265297">
                  <a:extLst>
                    <a:ext uri="{9D8B030D-6E8A-4147-A177-3AD203B41FA5}">
                      <a16:colId xmlns:a16="http://schemas.microsoft.com/office/drawing/2014/main" val="2053769026"/>
                    </a:ext>
                  </a:extLst>
                </a:gridCol>
                <a:gridCol w="1265297">
                  <a:extLst>
                    <a:ext uri="{9D8B030D-6E8A-4147-A177-3AD203B41FA5}">
                      <a16:colId xmlns:a16="http://schemas.microsoft.com/office/drawing/2014/main" val="1269742320"/>
                    </a:ext>
                  </a:extLst>
                </a:gridCol>
              </a:tblGrid>
              <a:tr h="134890">
                <a:tc>
                  <a:txBody>
                    <a:bodyPr/>
                    <a:lstStyle/>
                    <a:p>
                      <a:pPr algn="l" fontAlgn="b"/>
                      <a:endParaRPr lang="da-DK" sz="1100" b="0" i="0" u="none" strike="noStrike" dirty="0">
                        <a:solidFill>
                          <a:srgbClr val="03001E"/>
                        </a:solidFill>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382443"/>
                  </a:ext>
                </a:extLst>
              </a:tr>
              <a:tr h="169701">
                <a:tc gridSpan="3">
                  <a:txBody>
                    <a:bodyPr/>
                    <a:lstStyle/>
                    <a:p>
                      <a:pPr algn="ctr" fontAlgn="b"/>
                      <a:r>
                        <a:rPr lang="da-DK" sz="1400" b="1" i="0" u="none" strike="noStrike" dirty="0">
                          <a:solidFill>
                            <a:srgbClr val="03001E"/>
                          </a:solidFill>
                          <a:effectLst/>
                          <a:latin typeface="Arial" panose="020B0604020202020204" pitchFamily="34" charset="0"/>
                        </a:rPr>
                        <a:t>AFDELING 4 (1 skift 1/1 2022)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42968000"/>
                  </a:ext>
                </a:extLst>
              </a:tr>
              <a:tr h="169701">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Gl.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Ny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628935"/>
                  </a:ext>
                </a:extLst>
              </a:tr>
              <a:tr h="169701">
                <a:tc>
                  <a:txBody>
                    <a:bodyPr/>
                    <a:lstStyle/>
                    <a:p>
                      <a:pPr algn="l" fontAlgn="b"/>
                      <a:r>
                        <a:rPr lang="da-DK" sz="1400" b="0" i="0" u="none" strike="noStrike">
                          <a:solidFill>
                            <a:srgbClr val="03001E"/>
                          </a:solidFill>
                          <a:effectLst/>
                          <a:latin typeface="Arial" panose="020B0604020202020204" pitchFamily="34" charset="0"/>
                        </a:rPr>
                        <a:t>Udbetaling af ferie (gl. ansat)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33320526"/>
                  </a:ext>
                </a:extLst>
              </a:tr>
              <a:tr h="169701">
                <a:tc>
                  <a:txBody>
                    <a:bodyPr/>
                    <a:lstStyle/>
                    <a:p>
                      <a:pPr algn="l" fontAlgn="b"/>
                      <a:r>
                        <a:rPr lang="da-DK" sz="1400" b="0" i="0" u="none" strike="noStrike">
                          <a:solidFill>
                            <a:srgbClr val="03001E"/>
                          </a:solidFill>
                          <a:effectLst/>
                          <a:latin typeface="Arial" panose="020B0604020202020204" pitchFamily="34" charset="0"/>
                        </a:rPr>
                        <a:t>Afholdelse af ferie (nyansat)</a:t>
                      </a:r>
                    </a:p>
                  </a:txBody>
                  <a:tcPr marL="9525" marR="9525" marT="9525" marB="0" anchor="b">
                    <a:lnL>
                      <a:noFill/>
                    </a:lnL>
                    <a:lnR>
                      <a:noFill/>
                    </a:lnR>
                    <a:lnT>
                      <a:noFill/>
                    </a:lnT>
                    <a:lnB>
                      <a:noFill/>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a:noFill/>
                    </a:lnT>
                    <a:lnB>
                      <a:noFill/>
                    </a:lnB>
                  </a:tcPr>
                </a:tc>
                <a:tc>
                  <a:txBody>
                    <a:bodyPr/>
                    <a:lstStyle/>
                    <a:p>
                      <a:pPr algn="l" fontAlgn="b"/>
                      <a:r>
                        <a:rPr lang="da-DK" sz="1400" b="0" i="0" u="none" strike="noStrike">
                          <a:solidFill>
                            <a:srgbClr val="03001E"/>
                          </a:solidFill>
                          <a:effectLst/>
                          <a:latin typeface="Arial" panose="020B0604020202020204" pitchFamily="34" charset="0"/>
                        </a:rPr>
                        <a:t>        50.000     </a:t>
                      </a:r>
                    </a:p>
                  </a:txBody>
                  <a:tcPr marL="9525" marR="9525" marT="9525" marB="0" anchor="b">
                    <a:lnL>
                      <a:noFill/>
                    </a:lnL>
                    <a:lnR>
                      <a:noFill/>
                    </a:lnR>
                    <a:lnT>
                      <a:noFill/>
                    </a:lnT>
                    <a:lnB>
                      <a:noFill/>
                    </a:lnB>
                  </a:tcPr>
                </a:tc>
                <a:extLst>
                  <a:ext uri="{0D108BD9-81ED-4DB2-BD59-A6C34878D82A}">
                    <a16:rowId xmlns:a16="http://schemas.microsoft.com/office/drawing/2014/main" val="1201369504"/>
                  </a:ext>
                </a:extLst>
              </a:tr>
              <a:tr h="169701">
                <a:tc>
                  <a:txBody>
                    <a:bodyPr/>
                    <a:lstStyle/>
                    <a:p>
                      <a:pPr algn="l" fontAlgn="b"/>
                      <a:r>
                        <a:rPr lang="da-DK" sz="1400" b="0" i="0" u="none" strike="noStrike">
                          <a:solidFill>
                            <a:srgbClr val="03001E"/>
                          </a:solidFill>
                          <a:effectLst/>
                          <a:latin typeface="Arial" panose="020B0604020202020204" pitchFamily="34" charset="0"/>
                        </a:rPr>
                        <a:t>Overført ferie (nyansat)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50.000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8.667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894047"/>
                  </a:ext>
                </a:extLst>
              </a:tr>
              <a:tr h="169701">
                <a:tc>
                  <a:txBody>
                    <a:bodyPr/>
                    <a:lstStyle/>
                    <a:p>
                      <a:pPr algn="l" fontAlgn="b"/>
                      <a:r>
                        <a:rPr lang="da-DK" sz="1400" b="0" i="0" u="none" strike="noStrike">
                          <a:solidFill>
                            <a:srgbClr val="03001E"/>
                          </a:solidFill>
                          <a:effectLst/>
                          <a:latin typeface="Arial" panose="020B0604020202020204" pitchFamily="34" charset="0"/>
                        </a:rPr>
                        <a:t>Samlet udgiftseffekt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50.000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41.333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281932"/>
                  </a:ext>
                </a:extLst>
              </a:tr>
              <a:tr h="169701">
                <a:tc>
                  <a:txBody>
                    <a:bodyPr/>
                    <a:lstStyle/>
                    <a:p>
                      <a:pPr algn="l" fontAlgn="b"/>
                      <a:r>
                        <a:rPr lang="da-DK" sz="1400" b="0" i="0" u="none" strike="noStrike">
                          <a:solidFill>
                            <a:srgbClr val="03001E"/>
                          </a:solidFill>
                          <a:effectLst/>
                          <a:latin typeface="Arial" panose="020B0604020202020204" pitchFamily="34" charset="0"/>
                        </a:rPr>
                        <a:t>Budgetreduktion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36387"/>
                  </a:ext>
                </a:extLst>
              </a:tr>
              <a:tr h="169701">
                <a:tc>
                  <a:txBody>
                    <a:bodyPr/>
                    <a:lstStyle/>
                    <a:p>
                      <a:pPr algn="l" fontAlgn="b"/>
                      <a:r>
                        <a:rPr lang="da-DK" sz="1400" b="0" i="0" u="none" strike="noStrike" dirty="0">
                          <a:solidFill>
                            <a:srgbClr val="03001E"/>
                          </a:solidFill>
                          <a:effectLst/>
                          <a:latin typeface="Arial" panose="020B0604020202020204" pitchFamily="34" charset="0"/>
                        </a:rPr>
                        <a:t>Samlet ændring i økonomi</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103.833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696410264"/>
                  </a:ext>
                </a:extLst>
              </a:tr>
            </a:tbl>
          </a:graphicData>
        </a:graphic>
      </p:graphicFrame>
    </p:spTree>
    <p:extLst>
      <p:ext uri="{BB962C8B-B14F-4D97-AF65-F5344CB8AC3E}">
        <p14:creationId xmlns:p14="http://schemas.microsoft.com/office/powerpoint/2010/main" val="3599969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6682372" cy="3321050"/>
          </a:xfrm>
        </p:spPr>
        <p:txBody>
          <a:bodyPr/>
          <a:lstStyle/>
          <a:p>
            <a:pPr marL="285750" indent="-285750">
              <a:buFont typeface="Wingdings" panose="05000000000000000000" pitchFamily="2" charset="2"/>
              <a:buChar char="§"/>
            </a:pPr>
            <a:r>
              <a:rPr lang="da-DK" dirty="0"/>
              <a:t>Afdeling 5: én stopper 30/04 og én starter 01/05</a:t>
            </a:r>
          </a:p>
          <a:p>
            <a:pPr marL="285750" indent="-285750">
              <a:buFont typeface="Wingdings" panose="05000000000000000000" pitchFamily="2" charset="2"/>
              <a:buChar char="§"/>
            </a:pPr>
            <a:endParaRPr lang="da-DK" dirty="0"/>
          </a:p>
          <a:p>
            <a:pPr>
              <a:buNone/>
            </a:pPr>
            <a:r>
              <a:rPr lang="da-DK" dirty="0"/>
              <a:t>Samlet er afdelings økonomi påvirket med en merudgift på 19.167,- kr.</a:t>
            </a:r>
          </a:p>
          <a:p>
            <a:pPr>
              <a:buNone/>
            </a:pPr>
            <a:endParaRPr lang="da-DK" dirty="0"/>
          </a:p>
          <a:p>
            <a:pPr>
              <a:buNone/>
            </a:pPr>
            <a:r>
              <a:rPr lang="da-DK" dirty="0"/>
              <a:t>Ved to skift er effekten -25.833</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7" name="Grafik 6" descr="Skolebygning">
            <a:extLst>
              <a:ext uri="{FF2B5EF4-FFF2-40B4-BE49-F238E27FC236}">
                <a16:creationId xmlns:a16="http://schemas.microsoft.com/office/drawing/2014/main" id="{48DF5FE2-5671-4773-B200-A073976BD3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graphicFrame>
        <p:nvGraphicFramePr>
          <p:cNvPr id="8" name="Tabel 7">
            <a:extLst>
              <a:ext uri="{FF2B5EF4-FFF2-40B4-BE49-F238E27FC236}">
                <a16:creationId xmlns:a16="http://schemas.microsoft.com/office/drawing/2014/main" id="{A2F68B98-5144-4A93-A115-B05F611ECBE5}"/>
              </a:ext>
            </a:extLst>
          </p:cNvPr>
          <p:cNvGraphicFramePr>
            <a:graphicFrameLocks noGrp="1"/>
          </p:cNvGraphicFramePr>
          <p:nvPr>
            <p:extLst>
              <p:ext uri="{D42A27DB-BD31-4B8C-83A1-F6EECF244321}">
                <p14:modId xmlns:p14="http://schemas.microsoft.com/office/powerpoint/2010/main" val="103578124"/>
              </p:ext>
            </p:extLst>
          </p:nvPr>
        </p:nvGraphicFramePr>
        <p:xfrm>
          <a:off x="1446288" y="4431154"/>
          <a:ext cx="4972590" cy="1960245"/>
        </p:xfrm>
        <a:graphic>
          <a:graphicData uri="http://schemas.openxmlformats.org/drawingml/2006/table">
            <a:tbl>
              <a:tblPr/>
              <a:tblGrid>
                <a:gridCol w="2453144">
                  <a:extLst>
                    <a:ext uri="{9D8B030D-6E8A-4147-A177-3AD203B41FA5}">
                      <a16:colId xmlns:a16="http://schemas.microsoft.com/office/drawing/2014/main" val="3851792212"/>
                    </a:ext>
                  </a:extLst>
                </a:gridCol>
                <a:gridCol w="1259723">
                  <a:extLst>
                    <a:ext uri="{9D8B030D-6E8A-4147-A177-3AD203B41FA5}">
                      <a16:colId xmlns:a16="http://schemas.microsoft.com/office/drawing/2014/main" val="2285809689"/>
                    </a:ext>
                  </a:extLst>
                </a:gridCol>
                <a:gridCol w="1259723">
                  <a:extLst>
                    <a:ext uri="{9D8B030D-6E8A-4147-A177-3AD203B41FA5}">
                      <a16:colId xmlns:a16="http://schemas.microsoft.com/office/drawing/2014/main" val="2481193055"/>
                    </a:ext>
                  </a:extLst>
                </a:gridCol>
              </a:tblGrid>
              <a:tr h="111552">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44128"/>
                  </a:ext>
                </a:extLst>
              </a:tr>
              <a:tr h="140340">
                <a:tc gridSpan="3">
                  <a:txBody>
                    <a:bodyPr/>
                    <a:lstStyle/>
                    <a:p>
                      <a:pPr algn="ctr" fontAlgn="b"/>
                      <a:r>
                        <a:rPr lang="da-DK" sz="1400" b="1" i="0" u="none" strike="noStrike" dirty="0">
                          <a:solidFill>
                            <a:srgbClr val="03001E"/>
                          </a:solidFill>
                          <a:effectLst/>
                          <a:latin typeface="Arial" panose="020B0604020202020204" pitchFamily="34" charset="0"/>
                        </a:rPr>
                        <a:t>AFDELING 5 (1 skift 1/5 2022)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65513357"/>
                  </a:ext>
                </a:extLst>
              </a:tr>
              <a:tr h="140340">
                <a:tc>
                  <a:txBody>
                    <a:bodyPr/>
                    <a:lstStyle/>
                    <a:p>
                      <a:pPr algn="l" fontAlgn="b"/>
                      <a:r>
                        <a:rPr lang="da-DK" sz="1400" b="0" i="0" u="none" strike="noStrike">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Gl.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Ny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448844"/>
                  </a:ext>
                </a:extLst>
              </a:tr>
              <a:tr h="140340">
                <a:tc>
                  <a:txBody>
                    <a:bodyPr/>
                    <a:lstStyle/>
                    <a:p>
                      <a:pPr algn="l" fontAlgn="b"/>
                      <a:r>
                        <a:rPr lang="da-DK" sz="1400" b="0" i="0" u="none" strike="noStrike">
                          <a:solidFill>
                            <a:srgbClr val="03001E"/>
                          </a:solidFill>
                          <a:effectLst/>
                          <a:latin typeface="Arial" panose="020B0604020202020204" pitchFamily="34" charset="0"/>
                        </a:rPr>
                        <a:t>Udbetaling af ferie (gl. ansat)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66.667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15.333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02713996"/>
                  </a:ext>
                </a:extLst>
              </a:tr>
              <a:tr h="140340">
                <a:tc>
                  <a:txBody>
                    <a:bodyPr/>
                    <a:lstStyle/>
                    <a:p>
                      <a:pPr algn="l" fontAlgn="b"/>
                      <a:r>
                        <a:rPr lang="da-DK" sz="1400" b="0" i="0" u="none" strike="noStrike" dirty="0">
                          <a:solidFill>
                            <a:srgbClr val="03001E"/>
                          </a:solidFill>
                          <a:effectLst/>
                          <a:latin typeface="Arial" panose="020B0604020202020204" pitchFamily="34" charset="0"/>
                        </a:rPr>
                        <a:t>Afholdelse af ferie (nyansat)</a:t>
                      </a:r>
                    </a:p>
                  </a:txBody>
                  <a:tcPr marL="9525" marR="9525" marT="9525" marB="0" anchor="b">
                    <a:lnL>
                      <a:noFill/>
                    </a:lnL>
                    <a:lnR>
                      <a:noFill/>
                    </a:lnR>
                    <a:lnT>
                      <a:noFill/>
                    </a:lnT>
                    <a:lnB>
                      <a:noFill/>
                    </a:lnB>
                  </a:tcPr>
                </a:tc>
                <a:tc>
                  <a:txBody>
                    <a:bodyPr/>
                    <a:lstStyle/>
                    <a:p>
                      <a:pPr algn="l" fontAlgn="b"/>
                      <a:r>
                        <a:rPr lang="da-DK" sz="1400" b="0" i="0" u="none" strike="noStrike">
                          <a:solidFill>
                            <a:srgbClr val="03001E"/>
                          </a:solidFill>
                          <a:effectLst/>
                          <a:latin typeface="Arial" panose="020B0604020202020204" pitchFamily="34" charset="0"/>
                        </a:rPr>
                        <a:t>               -       </a:t>
                      </a:r>
                    </a:p>
                  </a:txBody>
                  <a:tcPr marL="9525" marR="9525" marT="9525" marB="0" anchor="b">
                    <a:lnL>
                      <a:noFill/>
                    </a:lnL>
                    <a:lnR>
                      <a:noFill/>
                    </a:lnR>
                    <a:lnT>
                      <a:noFill/>
                    </a:lnT>
                    <a:lnB>
                      <a:noFill/>
                    </a:lnB>
                  </a:tcPr>
                </a:tc>
                <a:tc>
                  <a:txBody>
                    <a:bodyPr/>
                    <a:lstStyle/>
                    <a:p>
                      <a:pPr algn="l" fontAlgn="b"/>
                      <a:r>
                        <a:rPr lang="da-DK" sz="1400" b="0" i="0" u="none" strike="noStrike">
                          <a:solidFill>
                            <a:srgbClr val="03001E"/>
                          </a:solidFill>
                          <a:effectLst/>
                          <a:latin typeface="Arial" panose="020B0604020202020204" pitchFamily="34" charset="0"/>
                        </a:rPr>
                        <a:t>        33.333     </a:t>
                      </a:r>
                    </a:p>
                  </a:txBody>
                  <a:tcPr marL="9525" marR="9525" marT="9525" marB="0" anchor="b">
                    <a:lnL>
                      <a:noFill/>
                    </a:lnL>
                    <a:lnR>
                      <a:noFill/>
                    </a:lnR>
                    <a:lnT>
                      <a:noFill/>
                    </a:lnT>
                    <a:lnB>
                      <a:noFill/>
                    </a:lnB>
                  </a:tcPr>
                </a:tc>
                <a:extLst>
                  <a:ext uri="{0D108BD9-81ED-4DB2-BD59-A6C34878D82A}">
                    <a16:rowId xmlns:a16="http://schemas.microsoft.com/office/drawing/2014/main" val="1004019869"/>
                  </a:ext>
                </a:extLst>
              </a:tr>
              <a:tr h="140340">
                <a:tc>
                  <a:txBody>
                    <a:bodyPr/>
                    <a:lstStyle/>
                    <a:p>
                      <a:pPr algn="l" fontAlgn="b"/>
                      <a:r>
                        <a:rPr lang="da-DK" sz="1400" b="0" i="0" u="none" strike="noStrike">
                          <a:solidFill>
                            <a:srgbClr val="03001E"/>
                          </a:solidFill>
                          <a:effectLst/>
                          <a:latin typeface="Arial" panose="020B0604020202020204" pitchFamily="34" charset="0"/>
                        </a:rPr>
                        <a:t>Overført ferie (nyansat)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40.000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15.333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319064"/>
                  </a:ext>
                </a:extLst>
              </a:tr>
              <a:tr h="140340">
                <a:tc>
                  <a:txBody>
                    <a:bodyPr/>
                    <a:lstStyle/>
                    <a:p>
                      <a:pPr algn="l" fontAlgn="b"/>
                      <a:r>
                        <a:rPr lang="da-DK" sz="1400" b="0" i="0" u="none" strike="noStrike">
                          <a:solidFill>
                            <a:srgbClr val="03001E"/>
                          </a:solidFill>
                          <a:effectLst/>
                          <a:latin typeface="Arial" panose="020B0604020202020204" pitchFamily="34" charset="0"/>
                        </a:rPr>
                        <a:t>Samlet udgiftseffekt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26.667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33.333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936182"/>
                  </a:ext>
                </a:extLst>
              </a:tr>
              <a:tr h="140340">
                <a:tc>
                  <a:txBody>
                    <a:bodyPr/>
                    <a:lstStyle/>
                    <a:p>
                      <a:pPr algn="l" fontAlgn="b"/>
                      <a:r>
                        <a:rPr lang="da-DK" sz="1400" b="0" i="0" u="none" strike="noStrike">
                          <a:solidFill>
                            <a:srgbClr val="03001E"/>
                          </a:solidFill>
                          <a:effectLst/>
                          <a:latin typeface="Arial" panose="020B0604020202020204" pitchFamily="34" charset="0"/>
                        </a:rPr>
                        <a:t>Budgetreduktion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03488"/>
                  </a:ext>
                </a:extLst>
              </a:tr>
              <a:tr h="140340">
                <a:tc>
                  <a:txBody>
                    <a:bodyPr/>
                    <a:lstStyle/>
                    <a:p>
                      <a:pPr algn="l" fontAlgn="b"/>
                      <a:r>
                        <a:rPr lang="da-DK" sz="1400" b="0" i="0" u="none" strike="noStrike">
                          <a:solidFill>
                            <a:srgbClr val="03001E"/>
                          </a:solidFill>
                          <a:effectLst/>
                          <a:latin typeface="Arial" panose="020B0604020202020204" pitchFamily="34" charset="0"/>
                        </a:rPr>
                        <a:t>Samlet ændring i økonomi</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19.167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810172523"/>
                  </a:ext>
                </a:extLst>
              </a:tr>
            </a:tbl>
          </a:graphicData>
        </a:graphic>
      </p:graphicFrame>
    </p:spTree>
    <p:extLst>
      <p:ext uri="{BB962C8B-B14F-4D97-AF65-F5344CB8AC3E}">
        <p14:creationId xmlns:p14="http://schemas.microsoft.com/office/powerpoint/2010/main" val="329180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3413" y="634221"/>
            <a:ext cx="7561264" cy="914910"/>
          </a:xfrm>
        </p:spPr>
        <p:txBody>
          <a:bodyPr/>
          <a:lstStyle/>
          <a:p>
            <a:r>
              <a:rPr lang="da-DK" dirty="0"/>
              <a:t>Indefrysningsordningen</a:t>
            </a:r>
          </a:p>
        </p:txBody>
      </p:sp>
      <p:sp>
        <p:nvSpPr>
          <p:cNvPr id="7" name="Pladsholder til indhold 6"/>
          <p:cNvSpPr>
            <a:spLocks noGrp="1"/>
          </p:cNvSpPr>
          <p:nvPr>
            <p:ph idx="1"/>
          </p:nvPr>
        </p:nvSpPr>
        <p:spPr>
          <a:xfrm>
            <a:off x="1903413" y="1715770"/>
            <a:ext cx="9116091" cy="3790950"/>
          </a:xfrm>
        </p:spPr>
        <p:txBody>
          <a:bodyPr/>
          <a:lstStyle/>
          <a:p>
            <a:pPr marL="285750" indent="-285750">
              <a:buFont typeface="Wingdings" panose="05000000000000000000" pitchFamily="2" charset="2"/>
              <a:buChar char="§"/>
            </a:pPr>
            <a:r>
              <a:rPr lang="da-DK" sz="2000" b="0" dirty="0"/>
              <a:t>Når man snakker om ferieforpligtelsen ift. den nye ferielov, vedrører dette alene de fem ugers ferie efter ferieloven samt den del af den særlige feriegodtgørelse (ferietillæg) på 1,0 pct.  som er bestemt i ferieloven</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Det er disse to elementer, der tilsammen udgør summen af de feriemidler, der er omfattet af den indefrysningsordningen</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Alt andet – 6. ferieuge, yderligere særlig feriegodtgørelse på 0,95 pct. osv. – er aftalt i overenskomster og/eller lokale aftaler, og disse dele er </a:t>
            </a:r>
            <a:r>
              <a:rPr lang="da-DK" sz="2000" u="sng" dirty="0"/>
              <a:t>IKKE</a:t>
            </a:r>
            <a:r>
              <a:rPr lang="da-DK" sz="2000" b="0" dirty="0"/>
              <a:t> omfattet af indefrysningsordningen</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Indefrysningen sker for at undgå den voldsomme påvirkning af den samlede samfundsøkonomi, det ville give, hvis alle medarbejdere med opsparet ferie fik mulighed for at afholde både opsparet ferie og samtidighedsferie i 2020 eller 2021.</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endParaRPr lang="da-DK" sz="2000" b="0" dirty="0"/>
          </a:p>
          <a:p>
            <a:pPr>
              <a:buNone/>
            </a:pPr>
            <a:endParaRPr lang="da-DK" sz="2000" b="0" dirty="0"/>
          </a:p>
          <a:p>
            <a:endParaRPr lang="da-DK" sz="2000" b="0" dirty="0"/>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pic>
        <p:nvPicPr>
          <p:cNvPr id="2" name="Billede 1">
            <a:extLst>
              <a:ext uri="{FF2B5EF4-FFF2-40B4-BE49-F238E27FC236}">
                <a16:creationId xmlns:a16="http://schemas.microsoft.com/office/drawing/2014/main" id="{A466F8B4-0E24-44E4-A999-4B99867970A9}"/>
              </a:ext>
            </a:extLst>
          </p:cNvPr>
          <p:cNvPicPr>
            <a:picLocks noChangeAspect="1"/>
          </p:cNvPicPr>
          <p:nvPr/>
        </p:nvPicPr>
        <p:blipFill rotWithShape="1">
          <a:blip r:embed="rId3"/>
          <a:srcRect l="11062" t="3309" r="11816" b="9646"/>
          <a:stretch/>
        </p:blipFill>
        <p:spPr>
          <a:xfrm>
            <a:off x="10056814" y="5020887"/>
            <a:ext cx="2135179" cy="1799244"/>
          </a:xfrm>
          <a:prstGeom prst="rect">
            <a:avLst/>
          </a:prstGeom>
        </p:spPr>
      </p:pic>
      <p:pic>
        <p:nvPicPr>
          <p:cNvPr id="10" name="Billede 9">
            <a:extLst>
              <a:ext uri="{FF2B5EF4-FFF2-40B4-BE49-F238E27FC236}">
                <a16:creationId xmlns:a16="http://schemas.microsoft.com/office/drawing/2014/main" id="{C085F381-C092-4C18-81E6-E6F33FB3B14A}"/>
              </a:ext>
            </a:extLst>
          </p:cNvPr>
          <p:cNvPicPr>
            <a:picLocks noChangeAspect="1"/>
          </p:cNvPicPr>
          <p:nvPr/>
        </p:nvPicPr>
        <p:blipFill rotWithShape="1">
          <a:blip r:embed="rId3"/>
          <a:srcRect l="11062" t="3309" r="11816" b="9646"/>
          <a:stretch/>
        </p:blipFill>
        <p:spPr>
          <a:xfrm>
            <a:off x="10056821" y="1351280"/>
            <a:ext cx="2135179" cy="1799244"/>
          </a:xfrm>
          <a:prstGeom prst="rect">
            <a:avLst/>
          </a:prstGeom>
        </p:spPr>
      </p:pic>
      <p:pic>
        <p:nvPicPr>
          <p:cNvPr id="11" name="Billede 10">
            <a:extLst>
              <a:ext uri="{FF2B5EF4-FFF2-40B4-BE49-F238E27FC236}">
                <a16:creationId xmlns:a16="http://schemas.microsoft.com/office/drawing/2014/main" id="{7BB587A2-D7AD-4234-9684-4B2B7B0C598B}"/>
              </a:ext>
            </a:extLst>
          </p:cNvPr>
          <p:cNvPicPr>
            <a:picLocks noChangeAspect="1"/>
          </p:cNvPicPr>
          <p:nvPr/>
        </p:nvPicPr>
        <p:blipFill rotWithShape="1">
          <a:blip r:embed="rId3"/>
          <a:srcRect l="11062" t="3309" r="11816" b="9646"/>
          <a:stretch/>
        </p:blipFill>
        <p:spPr>
          <a:xfrm>
            <a:off x="10056821" y="3179983"/>
            <a:ext cx="2135179" cy="1799244"/>
          </a:xfrm>
          <a:prstGeom prst="rect">
            <a:avLst/>
          </a:prstGeom>
        </p:spPr>
      </p:pic>
    </p:spTree>
    <p:extLst>
      <p:ext uri="{BB962C8B-B14F-4D97-AF65-F5344CB8AC3E}">
        <p14:creationId xmlns:p14="http://schemas.microsoft.com/office/powerpoint/2010/main" val="2464633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6429709" cy="3321050"/>
          </a:xfrm>
        </p:spPr>
        <p:txBody>
          <a:bodyPr/>
          <a:lstStyle/>
          <a:p>
            <a:pPr marL="285750" indent="-285750">
              <a:buFont typeface="Wingdings" panose="05000000000000000000" pitchFamily="2" charset="2"/>
              <a:buChar char="§"/>
            </a:pPr>
            <a:r>
              <a:rPr lang="da-DK" dirty="0"/>
              <a:t>Afdeling 7: én stopper 31/08 og én starter 01/09</a:t>
            </a:r>
          </a:p>
          <a:p>
            <a:pPr marL="285750" indent="-285750">
              <a:buFont typeface="Wingdings" panose="05000000000000000000" pitchFamily="2" charset="2"/>
              <a:buChar char="§"/>
            </a:pPr>
            <a:endParaRPr lang="da-DK" dirty="0"/>
          </a:p>
          <a:p>
            <a:pPr>
              <a:buNone/>
            </a:pPr>
            <a:r>
              <a:rPr lang="da-DK" dirty="0"/>
              <a:t>Samlet er afdelings økonomi påvirket med en mindreudgift på 14.167,- kr.</a:t>
            </a:r>
          </a:p>
          <a:p>
            <a:pPr>
              <a:buNone/>
            </a:pPr>
            <a:endParaRPr lang="da-DK" dirty="0"/>
          </a:p>
          <a:p>
            <a:pPr>
              <a:buNone/>
            </a:pPr>
            <a:r>
              <a:rPr lang="da-DK" dirty="0"/>
              <a:t>Ved to skift er effekten 40.833,- kr.</a:t>
            </a:r>
          </a:p>
          <a:p>
            <a:pPr>
              <a:buNone/>
            </a:pPr>
            <a:endParaRPr lang="da-DK" dirty="0"/>
          </a:p>
          <a:p>
            <a:pPr marL="285750" indent="-285750">
              <a:buFont typeface="Wingdings" panose="05000000000000000000" pitchFamily="2" charset="2"/>
              <a:buChar char="§"/>
            </a:pPr>
            <a:endParaRPr lang="da-DK" dirty="0"/>
          </a:p>
        </p:txBody>
      </p:sp>
      <p:pic>
        <p:nvPicPr>
          <p:cNvPr id="7" name="Grafik 6" descr="Skolebygning">
            <a:extLst>
              <a:ext uri="{FF2B5EF4-FFF2-40B4-BE49-F238E27FC236}">
                <a16:creationId xmlns:a16="http://schemas.microsoft.com/office/drawing/2014/main" id="{0E21EE12-8D42-4491-BE5F-E6F38192F7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graphicFrame>
        <p:nvGraphicFramePr>
          <p:cNvPr id="8" name="Tabel 7">
            <a:extLst>
              <a:ext uri="{FF2B5EF4-FFF2-40B4-BE49-F238E27FC236}">
                <a16:creationId xmlns:a16="http://schemas.microsoft.com/office/drawing/2014/main" id="{C3E1CD00-B3A8-45AD-899F-8E16E91166E1}"/>
              </a:ext>
            </a:extLst>
          </p:cNvPr>
          <p:cNvGraphicFramePr>
            <a:graphicFrameLocks noGrp="1"/>
          </p:cNvGraphicFramePr>
          <p:nvPr>
            <p:extLst>
              <p:ext uri="{D42A27DB-BD31-4B8C-83A1-F6EECF244321}">
                <p14:modId xmlns:p14="http://schemas.microsoft.com/office/powerpoint/2010/main" val="154398997"/>
              </p:ext>
            </p:extLst>
          </p:nvPr>
        </p:nvGraphicFramePr>
        <p:xfrm>
          <a:off x="1437854" y="4239577"/>
          <a:ext cx="5242121" cy="1960245"/>
        </p:xfrm>
        <a:graphic>
          <a:graphicData uri="http://schemas.openxmlformats.org/drawingml/2006/table">
            <a:tbl>
              <a:tblPr/>
              <a:tblGrid>
                <a:gridCol w="2586113">
                  <a:extLst>
                    <a:ext uri="{9D8B030D-6E8A-4147-A177-3AD203B41FA5}">
                      <a16:colId xmlns:a16="http://schemas.microsoft.com/office/drawing/2014/main" val="3725557168"/>
                    </a:ext>
                  </a:extLst>
                </a:gridCol>
                <a:gridCol w="1328004">
                  <a:extLst>
                    <a:ext uri="{9D8B030D-6E8A-4147-A177-3AD203B41FA5}">
                      <a16:colId xmlns:a16="http://schemas.microsoft.com/office/drawing/2014/main" val="3030566169"/>
                    </a:ext>
                  </a:extLst>
                </a:gridCol>
                <a:gridCol w="1328004">
                  <a:extLst>
                    <a:ext uri="{9D8B030D-6E8A-4147-A177-3AD203B41FA5}">
                      <a16:colId xmlns:a16="http://schemas.microsoft.com/office/drawing/2014/main" val="2094539303"/>
                    </a:ext>
                  </a:extLst>
                </a:gridCol>
              </a:tblGrid>
              <a:tr h="136274">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919074"/>
                  </a:ext>
                </a:extLst>
              </a:tr>
              <a:tr h="171442">
                <a:tc gridSpan="3">
                  <a:txBody>
                    <a:bodyPr/>
                    <a:lstStyle/>
                    <a:p>
                      <a:pPr algn="ctr" fontAlgn="b"/>
                      <a:r>
                        <a:rPr lang="da-DK" sz="1400" b="1" i="0" u="none" strike="noStrike" dirty="0">
                          <a:solidFill>
                            <a:srgbClr val="03001E"/>
                          </a:solidFill>
                          <a:effectLst/>
                          <a:latin typeface="Arial" panose="020B0604020202020204" pitchFamily="34" charset="0"/>
                        </a:rPr>
                        <a:t>AFDELING 7 (1 skift 1/9 2022)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094626040"/>
                  </a:ext>
                </a:extLst>
              </a:tr>
              <a:tr h="171442">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Gl.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Ny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437657"/>
                  </a:ext>
                </a:extLst>
              </a:tr>
              <a:tr h="171442">
                <a:tc>
                  <a:txBody>
                    <a:bodyPr/>
                    <a:lstStyle/>
                    <a:p>
                      <a:pPr algn="l" fontAlgn="b"/>
                      <a:r>
                        <a:rPr lang="da-DK" sz="1400" b="0" i="0" u="none" strike="noStrike" dirty="0">
                          <a:solidFill>
                            <a:srgbClr val="03001E"/>
                          </a:solidFill>
                          <a:effectLst/>
                          <a:latin typeface="Arial" panose="020B0604020202020204" pitchFamily="34" charset="0"/>
                        </a:rPr>
                        <a:t>Udbetaling af ferie (gl. ansat)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dirty="0">
                          <a:solidFill>
                            <a:srgbClr val="03001E"/>
                          </a:solidFill>
                          <a:effectLst/>
                          <a:latin typeface="Arial" panose="020B0604020202020204" pitchFamily="34" charset="0"/>
                        </a:rPr>
                        <a:t>        51.333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0252566"/>
                  </a:ext>
                </a:extLst>
              </a:tr>
              <a:tr h="171442">
                <a:tc>
                  <a:txBody>
                    <a:bodyPr/>
                    <a:lstStyle/>
                    <a:p>
                      <a:pPr algn="l" fontAlgn="b"/>
                      <a:r>
                        <a:rPr lang="da-DK" sz="1400" b="0" i="0" u="none" strike="noStrike">
                          <a:solidFill>
                            <a:srgbClr val="03001E"/>
                          </a:solidFill>
                          <a:effectLst/>
                          <a:latin typeface="Arial" panose="020B0604020202020204" pitchFamily="34" charset="0"/>
                        </a:rPr>
                        <a:t>Afholdelse af ferie (nyansat)</a:t>
                      </a:r>
                    </a:p>
                  </a:txBody>
                  <a:tcPr marL="9525" marR="9525" marT="9525" marB="0" anchor="b">
                    <a:lnL>
                      <a:noFill/>
                    </a:lnL>
                    <a:lnR>
                      <a:noFill/>
                    </a:lnR>
                    <a:lnT>
                      <a:noFill/>
                    </a:lnT>
                    <a:lnB>
                      <a:noFill/>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a:noFill/>
                    </a:lnT>
                    <a:lnB>
                      <a:noFill/>
                    </a:lnB>
                  </a:tcPr>
                </a:tc>
                <a:tc>
                  <a:txBody>
                    <a:bodyPr/>
                    <a:lstStyle/>
                    <a:p>
                      <a:pPr algn="l" fontAlgn="b"/>
                      <a:r>
                        <a:rPr lang="da-DK" sz="1400" b="0" i="0" u="none" strike="noStrike">
                          <a:solidFill>
                            <a:srgbClr val="03001E"/>
                          </a:solidFill>
                          <a:effectLst/>
                          <a:latin typeface="Arial" panose="020B0604020202020204" pitchFamily="34" charset="0"/>
                        </a:rPr>
                        <a:t>        16.667     </a:t>
                      </a:r>
                    </a:p>
                  </a:txBody>
                  <a:tcPr marL="9525" marR="9525" marT="9525" marB="0" anchor="b">
                    <a:lnL>
                      <a:noFill/>
                    </a:lnL>
                    <a:lnR>
                      <a:noFill/>
                    </a:lnR>
                    <a:lnT>
                      <a:noFill/>
                    </a:lnT>
                    <a:lnB>
                      <a:noFill/>
                    </a:lnB>
                  </a:tcPr>
                </a:tc>
                <a:extLst>
                  <a:ext uri="{0D108BD9-81ED-4DB2-BD59-A6C34878D82A}">
                    <a16:rowId xmlns:a16="http://schemas.microsoft.com/office/drawing/2014/main" val="1223561592"/>
                  </a:ext>
                </a:extLst>
              </a:tr>
              <a:tr h="171442">
                <a:tc>
                  <a:txBody>
                    <a:bodyPr/>
                    <a:lstStyle/>
                    <a:p>
                      <a:pPr algn="l" fontAlgn="b"/>
                      <a:r>
                        <a:rPr lang="da-DK" sz="1400" b="0" i="0" u="none" strike="noStrike">
                          <a:solidFill>
                            <a:srgbClr val="03001E"/>
                          </a:solidFill>
                          <a:effectLst/>
                          <a:latin typeface="Arial" panose="020B0604020202020204" pitchFamily="34" charset="0"/>
                        </a:rPr>
                        <a:t>Overført ferie (nyansat)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8.000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946954"/>
                  </a:ext>
                </a:extLst>
              </a:tr>
              <a:tr h="171442">
                <a:tc>
                  <a:txBody>
                    <a:bodyPr/>
                    <a:lstStyle/>
                    <a:p>
                      <a:pPr algn="l" fontAlgn="b"/>
                      <a:r>
                        <a:rPr lang="da-DK" sz="1400" b="0" i="0" u="none" strike="noStrike">
                          <a:solidFill>
                            <a:srgbClr val="03001E"/>
                          </a:solidFill>
                          <a:effectLst/>
                          <a:latin typeface="Arial" panose="020B0604020202020204" pitchFamily="34" charset="0"/>
                        </a:rPr>
                        <a:t>Samlet udgiftseffekt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43.333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16.667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742916"/>
                  </a:ext>
                </a:extLst>
              </a:tr>
              <a:tr h="171442">
                <a:tc>
                  <a:txBody>
                    <a:bodyPr/>
                    <a:lstStyle/>
                    <a:p>
                      <a:pPr algn="l" fontAlgn="b"/>
                      <a:r>
                        <a:rPr lang="da-DK" sz="1400" b="0" i="0" u="none" strike="noStrike">
                          <a:solidFill>
                            <a:srgbClr val="03001E"/>
                          </a:solidFill>
                          <a:effectLst/>
                          <a:latin typeface="Arial" panose="020B0604020202020204" pitchFamily="34" charset="0"/>
                        </a:rPr>
                        <a:t>Budgetreduktion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1400" b="0" i="0" u="none" strike="noStrike" dirty="0">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399137"/>
                  </a:ext>
                </a:extLst>
              </a:tr>
              <a:tr h="171442">
                <a:tc>
                  <a:txBody>
                    <a:bodyPr/>
                    <a:lstStyle/>
                    <a:p>
                      <a:pPr algn="l" fontAlgn="b"/>
                      <a:r>
                        <a:rPr lang="da-DK" sz="1400" b="0" i="0" u="none" strike="noStrike">
                          <a:solidFill>
                            <a:srgbClr val="03001E"/>
                          </a:solidFill>
                          <a:effectLst/>
                          <a:latin typeface="Arial" panose="020B0604020202020204" pitchFamily="34" charset="0"/>
                        </a:rPr>
                        <a:t>Samlet ændring i økonomi</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14.167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80537283"/>
                  </a:ext>
                </a:extLst>
              </a:tr>
            </a:tbl>
          </a:graphicData>
        </a:graphic>
      </p:graphicFrame>
    </p:spTree>
    <p:extLst>
      <p:ext uri="{BB962C8B-B14F-4D97-AF65-F5344CB8AC3E}">
        <p14:creationId xmlns:p14="http://schemas.microsoft.com/office/powerpoint/2010/main" val="792688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7185025" cy="3321050"/>
          </a:xfrm>
        </p:spPr>
        <p:txBody>
          <a:bodyPr/>
          <a:lstStyle/>
          <a:p>
            <a:pPr marL="285750" indent="-285750">
              <a:buFont typeface="Wingdings" panose="05000000000000000000" pitchFamily="2" charset="2"/>
              <a:buChar char="§"/>
            </a:pPr>
            <a:r>
              <a:rPr lang="da-DK" dirty="0"/>
              <a:t>Afdeling 10: én stopper 31/12 og én starter 01/01 2022</a:t>
            </a:r>
          </a:p>
          <a:p>
            <a:pPr marL="285750" indent="-285750">
              <a:buFont typeface="Wingdings" panose="05000000000000000000" pitchFamily="2" charset="2"/>
              <a:buChar char="§"/>
            </a:pPr>
            <a:endParaRPr lang="da-DK" dirty="0"/>
          </a:p>
          <a:p>
            <a:pPr>
              <a:buNone/>
            </a:pPr>
            <a:r>
              <a:rPr lang="da-DK" dirty="0"/>
              <a:t>Den nyansatte kan ikke afholde ferie i 2021.</a:t>
            </a:r>
          </a:p>
          <a:p>
            <a:pPr>
              <a:buNone/>
            </a:pPr>
            <a:endParaRPr lang="da-DK" dirty="0"/>
          </a:p>
          <a:p>
            <a:pPr>
              <a:buNone/>
            </a:pPr>
            <a:r>
              <a:rPr lang="da-DK" dirty="0"/>
              <a:t>Samlet er afdelings økonomi påvirket med en mindreudgift på 38.833,- kr.</a:t>
            </a:r>
          </a:p>
          <a:p>
            <a:pPr>
              <a:buNone/>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7" name="Grafik 6" descr="Skolebygning">
            <a:extLst>
              <a:ext uri="{FF2B5EF4-FFF2-40B4-BE49-F238E27FC236}">
                <a16:creationId xmlns:a16="http://schemas.microsoft.com/office/drawing/2014/main" id="{2C01934F-2F38-41A5-8909-706B1E1F20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graphicFrame>
        <p:nvGraphicFramePr>
          <p:cNvPr id="8" name="Tabel 7">
            <a:extLst>
              <a:ext uri="{FF2B5EF4-FFF2-40B4-BE49-F238E27FC236}">
                <a16:creationId xmlns:a16="http://schemas.microsoft.com/office/drawing/2014/main" id="{1F4EACE1-279B-438E-BA05-B535874FFD0A}"/>
              </a:ext>
            </a:extLst>
          </p:cNvPr>
          <p:cNvGraphicFramePr>
            <a:graphicFrameLocks noGrp="1"/>
          </p:cNvGraphicFramePr>
          <p:nvPr>
            <p:extLst>
              <p:ext uri="{D42A27DB-BD31-4B8C-83A1-F6EECF244321}">
                <p14:modId xmlns:p14="http://schemas.microsoft.com/office/powerpoint/2010/main" val="755603899"/>
              </p:ext>
            </p:extLst>
          </p:nvPr>
        </p:nvGraphicFramePr>
        <p:xfrm>
          <a:off x="1498659" y="4317697"/>
          <a:ext cx="5006858" cy="1960245"/>
        </p:xfrm>
        <a:graphic>
          <a:graphicData uri="http://schemas.openxmlformats.org/drawingml/2006/table">
            <a:tbl>
              <a:tblPr/>
              <a:tblGrid>
                <a:gridCol w="2470050">
                  <a:extLst>
                    <a:ext uri="{9D8B030D-6E8A-4147-A177-3AD203B41FA5}">
                      <a16:colId xmlns:a16="http://schemas.microsoft.com/office/drawing/2014/main" val="1652250172"/>
                    </a:ext>
                  </a:extLst>
                </a:gridCol>
                <a:gridCol w="1268404">
                  <a:extLst>
                    <a:ext uri="{9D8B030D-6E8A-4147-A177-3AD203B41FA5}">
                      <a16:colId xmlns:a16="http://schemas.microsoft.com/office/drawing/2014/main" val="3288936471"/>
                    </a:ext>
                  </a:extLst>
                </a:gridCol>
                <a:gridCol w="1268404">
                  <a:extLst>
                    <a:ext uri="{9D8B030D-6E8A-4147-A177-3AD203B41FA5}">
                      <a16:colId xmlns:a16="http://schemas.microsoft.com/office/drawing/2014/main" val="2669272906"/>
                    </a:ext>
                  </a:extLst>
                </a:gridCol>
              </a:tblGrid>
              <a:tr h="117720">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3001E"/>
                          </a:solidFill>
                          <a:effectLst/>
                          <a:latin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5788119"/>
                  </a:ext>
                </a:extLst>
              </a:tr>
              <a:tr h="148100">
                <a:tc gridSpan="3">
                  <a:txBody>
                    <a:bodyPr/>
                    <a:lstStyle/>
                    <a:p>
                      <a:pPr algn="ctr" fontAlgn="b"/>
                      <a:r>
                        <a:rPr lang="da-DK" sz="1400" b="1" i="0" u="none" strike="noStrike" dirty="0">
                          <a:solidFill>
                            <a:srgbClr val="03001E"/>
                          </a:solidFill>
                          <a:effectLst/>
                          <a:latin typeface="Arial" panose="020B0604020202020204" pitchFamily="34" charset="0"/>
                        </a:rPr>
                        <a:t>AFDELING 10 (1 skift 1/1 2023)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57632718"/>
                  </a:ext>
                </a:extLst>
              </a:tr>
              <a:tr h="148100">
                <a:tc>
                  <a:txBody>
                    <a:bodyPr/>
                    <a:lstStyle/>
                    <a:p>
                      <a:pPr algn="l" fontAlgn="b"/>
                      <a:r>
                        <a:rPr lang="da-DK" sz="1400" b="0" i="0" u="none" strike="noStrike" dirty="0">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Gl.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Ny ferielov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972390"/>
                  </a:ext>
                </a:extLst>
              </a:tr>
              <a:tr h="148100">
                <a:tc>
                  <a:txBody>
                    <a:bodyPr/>
                    <a:lstStyle/>
                    <a:p>
                      <a:pPr algn="l" fontAlgn="b"/>
                      <a:r>
                        <a:rPr lang="da-DK" sz="1400" b="0" i="0" u="none" strike="noStrike">
                          <a:solidFill>
                            <a:srgbClr val="03001E"/>
                          </a:solidFill>
                          <a:effectLst/>
                          <a:latin typeface="Arial" panose="020B0604020202020204" pitchFamily="34" charset="0"/>
                        </a:rPr>
                        <a:t>Udbetaling af ferie (gl. ansat)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60.000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400" b="0" i="0" u="none" strike="noStrike">
                          <a:solidFill>
                            <a:srgbClr val="03001E"/>
                          </a:solidFill>
                          <a:effectLst/>
                          <a:latin typeface="Arial" panose="020B0604020202020204" pitchFamily="34" charset="0"/>
                        </a:rPr>
                        <a:t>          8.667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70718560"/>
                  </a:ext>
                </a:extLst>
              </a:tr>
              <a:tr h="214644">
                <a:tc>
                  <a:txBody>
                    <a:bodyPr/>
                    <a:lstStyle/>
                    <a:p>
                      <a:pPr algn="l" fontAlgn="b"/>
                      <a:r>
                        <a:rPr lang="da-DK" sz="1400" b="0" i="0" u="none" strike="noStrike">
                          <a:solidFill>
                            <a:srgbClr val="03001E"/>
                          </a:solidFill>
                          <a:effectLst/>
                          <a:latin typeface="Arial" panose="020B0604020202020204" pitchFamily="34" charset="0"/>
                        </a:rPr>
                        <a:t>Afholdelse af ferie (nyansat)</a:t>
                      </a:r>
                    </a:p>
                  </a:txBody>
                  <a:tcPr marL="9525" marR="9525" marT="9525" marB="0" anchor="b">
                    <a:lnL>
                      <a:noFill/>
                    </a:lnL>
                    <a:lnR>
                      <a:noFill/>
                    </a:lnR>
                    <a:lnT>
                      <a:noFill/>
                    </a:lnT>
                    <a:lnB>
                      <a:noFill/>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a:noFill/>
                    </a:lnT>
                    <a:lnB>
                      <a:noFill/>
                    </a:lnB>
                  </a:tcPr>
                </a:tc>
                <a:tc>
                  <a:txBody>
                    <a:bodyPr/>
                    <a:lstStyle/>
                    <a:p>
                      <a:pPr algn="l" fontAlgn="b"/>
                      <a:r>
                        <a:rPr lang="da-DK" sz="1400" b="0" i="0" u="none" strike="noStrike">
                          <a:solidFill>
                            <a:srgbClr val="03001E"/>
                          </a:solidFill>
                          <a:effectLst/>
                          <a:latin typeface="Arial" panose="020B0604020202020204" pitchFamily="34" charset="0"/>
                        </a:rPr>
                        <a:t>               -       </a:t>
                      </a:r>
                    </a:p>
                  </a:txBody>
                  <a:tcPr marL="9525" marR="9525" marT="9525" marB="0" anchor="b">
                    <a:lnL>
                      <a:noFill/>
                    </a:lnL>
                    <a:lnR>
                      <a:noFill/>
                    </a:lnR>
                    <a:lnT>
                      <a:noFill/>
                    </a:lnT>
                    <a:lnB>
                      <a:noFill/>
                    </a:lnB>
                  </a:tcPr>
                </a:tc>
                <a:extLst>
                  <a:ext uri="{0D108BD9-81ED-4DB2-BD59-A6C34878D82A}">
                    <a16:rowId xmlns:a16="http://schemas.microsoft.com/office/drawing/2014/main" val="3347866249"/>
                  </a:ext>
                </a:extLst>
              </a:tr>
              <a:tr h="148100">
                <a:tc>
                  <a:txBody>
                    <a:bodyPr/>
                    <a:lstStyle/>
                    <a:p>
                      <a:pPr algn="l" fontAlgn="b"/>
                      <a:r>
                        <a:rPr lang="da-DK" sz="1400" b="0" i="0" u="none" strike="noStrike">
                          <a:solidFill>
                            <a:srgbClr val="03001E"/>
                          </a:solidFill>
                          <a:effectLst/>
                          <a:latin typeface="Arial" panose="020B0604020202020204" pitchFamily="34" charset="0"/>
                        </a:rPr>
                        <a:t>Overført ferie (nyansat)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332009"/>
                  </a:ext>
                </a:extLst>
              </a:tr>
              <a:tr h="148100">
                <a:tc>
                  <a:txBody>
                    <a:bodyPr/>
                    <a:lstStyle/>
                    <a:p>
                      <a:pPr algn="l" fontAlgn="b"/>
                      <a:r>
                        <a:rPr lang="da-DK" sz="1400" b="0" i="0" u="none" strike="noStrike">
                          <a:solidFill>
                            <a:srgbClr val="03001E"/>
                          </a:solidFill>
                          <a:effectLst/>
                          <a:latin typeface="Arial" panose="020B0604020202020204" pitchFamily="34" charset="0"/>
                        </a:rPr>
                        <a:t>Samlet udgiftseffekt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60.000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8.667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2471443"/>
                  </a:ext>
                </a:extLst>
              </a:tr>
              <a:tr h="148100">
                <a:tc>
                  <a:txBody>
                    <a:bodyPr/>
                    <a:lstStyle/>
                    <a:p>
                      <a:pPr algn="l" fontAlgn="b"/>
                      <a:r>
                        <a:rPr lang="da-DK" sz="1400" b="0" i="0" u="none" strike="noStrike">
                          <a:solidFill>
                            <a:srgbClr val="03001E"/>
                          </a:solidFill>
                          <a:effectLst/>
                          <a:latin typeface="Arial" panose="020B0604020202020204" pitchFamily="34" charset="0"/>
                        </a:rPr>
                        <a:t>Budgetreduktion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a-DK" sz="1400" b="0" i="0" u="none" strike="noStrike">
                        <a:solidFill>
                          <a:srgbClr val="03001E"/>
                        </a:solidFill>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12.500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131645"/>
                  </a:ext>
                </a:extLst>
              </a:tr>
              <a:tr h="148100">
                <a:tc>
                  <a:txBody>
                    <a:bodyPr/>
                    <a:lstStyle/>
                    <a:p>
                      <a:pPr algn="l" fontAlgn="b"/>
                      <a:r>
                        <a:rPr lang="da-DK" sz="1400" b="0" i="0" u="none" strike="noStrike">
                          <a:solidFill>
                            <a:srgbClr val="03001E"/>
                          </a:solidFill>
                          <a:effectLst/>
                          <a:latin typeface="Arial" panose="020B0604020202020204" pitchFamily="34" charset="0"/>
                        </a:rPr>
                        <a:t>Samlet ændring i økonomi</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a:solidFill>
                            <a:srgbClr val="03001E"/>
                          </a:solidFill>
                          <a:effectLst/>
                          <a:latin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da-DK" sz="1400" b="0" i="0" u="none" strike="noStrike" dirty="0">
                          <a:solidFill>
                            <a:srgbClr val="03001E"/>
                          </a:solidFill>
                          <a:effectLst/>
                          <a:latin typeface="Arial" panose="020B0604020202020204" pitchFamily="34" charset="0"/>
                        </a:rPr>
                        <a:t>        38.833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235687780"/>
                  </a:ext>
                </a:extLst>
              </a:tr>
            </a:tbl>
          </a:graphicData>
        </a:graphic>
      </p:graphicFrame>
    </p:spTree>
    <p:extLst>
      <p:ext uri="{BB962C8B-B14F-4D97-AF65-F5344CB8AC3E}">
        <p14:creationId xmlns:p14="http://schemas.microsoft.com/office/powerpoint/2010/main" val="1251167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6" y="1898650"/>
            <a:ext cx="6923004" cy="3321050"/>
          </a:xfrm>
        </p:spPr>
        <p:txBody>
          <a:bodyPr/>
          <a:lstStyle/>
          <a:p>
            <a:pPr marL="285750" indent="-285750">
              <a:buFont typeface="Wingdings" panose="05000000000000000000" pitchFamily="2" charset="2"/>
              <a:buChar char="§"/>
            </a:pPr>
            <a:r>
              <a:rPr lang="da-DK" dirty="0"/>
              <a:t>Afdeling 1, 2 og 3: ingen personaleomsætning i 2021</a:t>
            </a:r>
          </a:p>
          <a:p>
            <a:pPr lvl="2" indent="0">
              <a:buNone/>
            </a:pPr>
            <a:r>
              <a:rPr lang="da-DK" dirty="0"/>
              <a:t>	-12.500,- kr. * 3 = -37.500,- kr.</a:t>
            </a:r>
          </a:p>
          <a:p>
            <a:pPr marL="285750" indent="-285750">
              <a:buFont typeface="Wingdings" panose="05000000000000000000" pitchFamily="2" charset="2"/>
              <a:buChar char="§"/>
            </a:pPr>
            <a:r>
              <a:rPr lang="da-DK" dirty="0"/>
              <a:t>Afdeling 4: én stopper 31/12 2020 og én starter 01/01</a:t>
            </a:r>
          </a:p>
          <a:p>
            <a:pPr lvl="2" indent="0">
              <a:buNone/>
            </a:pPr>
            <a:r>
              <a:rPr lang="da-DK" dirty="0"/>
              <a:t>	-103.833,- kr.</a:t>
            </a:r>
          </a:p>
          <a:p>
            <a:pPr marL="285750" indent="-285750">
              <a:buFont typeface="Wingdings" panose="05000000000000000000" pitchFamily="2" charset="2"/>
              <a:buChar char="§"/>
            </a:pPr>
            <a:r>
              <a:rPr lang="da-DK" dirty="0"/>
              <a:t>Afdeling 5: én stopper 30/04 og én starter 01/05</a:t>
            </a:r>
          </a:p>
          <a:p>
            <a:pPr lvl="2" indent="0">
              <a:buNone/>
            </a:pPr>
            <a:r>
              <a:rPr lang="da-DK" dirty="0"/>
              <a:t>	-19.167,- kr.</a:t>
            </a:r>
          </a:p>
          <a:p>
            <a:pPr marL="285750" indent="-285750">
              <a:buFont typeface="Wingdings" panose="05000000000000000000" pitchFamily="2" charset="2"/>
              <a:buChar char="§"/>
            </a:pPr>
            <a:r>
              <a:rPr lang="da-DK" dirty="0"/>
              <a:t>Afdeling 6: to stopper 30/04 og to starter 01/05</a:t>
            </a:r>
          </a:p>
          <a:p>
            <a:pPr lvl="2" indent="0">
              <a:buNone/>
            </a:pPr>
            <a:r>
              <a:rPr lang="da-DK" dirty="0"/>
              <a:t>	-25.833,- kr.</a:t>
            </a:r>
          </a:p>
          <a:p>
            <a:pPr marL="285750" indent="-285750">
              <a:buFont typeface="Wingdings" panose="05000000000000000000" pitchFamily="2" charset="2"/>
              <a:buChar char="§"/>
            </a:pPr>
            <a:r>
              <a:rPr lang="da-DK" dirty="0"/>
              <a:t>Afdeling 7: én stopper 31/08 og én starter 01/09</a:t>
            </a:r>
          </a:p>
          <a:p>
            <a:pPr lvl="2" indent="0">
              <a:buNone/>
            </a:pPr>
            <a:r>
              <a:rPr lang="da-DK" dirty="0"/>
              <a:t>	14.167,- kr.</a:t>
            </a:r>
          </a:p>
          <a:p>
            <a:pPr marL="285750" indent="-285750">
              <a:buFont typeface="Wingdings" panose="05000000000000000000" pitchFamily="2" charset="2"/>
              <a:buChar char="§"/>
            </a:pPr>
            <a:r>
              <a:rPr lang="da-DK" dirty="0"/>
              <a:t>Afdeling 8: to stopper 31/08 og to starter 01/09</a:t>
            </a:r>
          </a:p>
          <a:p>
            <a:pPr lvl="2" indent="0">
              <a:buNone/>
            </a:pPr>
            <a:r>
              <a:rPr lang="da-DK" dirty="0"/>
              <a:t>	40.833,- kr.</a:t>
            </a:r>
          </a:p>
          <a:p>
            <a:pPr marL="285750" indent="-285750">
              <a:buFont typeface="Wingdings" panose="05000000000000000000" pitchFamily="2" charset="2"/>
              <a:buChar char="§"/>
            </a:pPr>
            <a:r>
              <a:rPr lang="da-DK" dirty="0"/>
              <a:t>Afdeling 9: én stopper 30/04 og én starter 01/05 samt én stopper 31/08 og én starter 01/09</a:t>
            </a:r>
          </a:p>
          <a:p>
            <a:pPr lvl="2" indent="0">
              <a:buNone/>
            </a:pPr>
            <a:r>
              <a:rPr lang="da-DK" dirty="0"/>
              <a:t>	7.500,- kr.</a:t>
            </a:r>
          </a:p>
          <a:p>
            <a:pPr marL="285750" indent="-285750">
              <a:buFont typeface="Wingdings" panose="05000000000000000000" pitchFamily="2" charset="2"/>
              <a:buChar char="§"/>
            </a:pPr>
            <a:r>
              <a:rPr lang="da-DK" dirty="0"/>
              <a:t>Afdeling 10: én stopper 31/12 og én starter 01/01 2022</a:t>
            </a:r>
          </a:p>
          <a:p>
            <a:pPr lvl="2" indent="0">
              <a:buNone/>
            </a:pPr>
            <a:r>
              <a:rPr lang="da-DK" dirty="0"/>
              <a:t>	38.833,- kr.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endParaRPr lang="da-DK" dirty="0"/>
          </a:p>
        </p:txBody>
      </p:sp>
      <p:pic>
        <p:nvPicPr>
          <p:cNvPr id="6" name="Grafik 5" descr="Skolebygning">
            <a:extLst>
              <a:ext uri="{FF2B5EF4-FFF2-40B4-BE49-F238E27FC236}">
                <a16:creationId xmlns:a16="http://schemas.microsoft.com/office/drawing/2014/main" id="{25966120-601C-44F7-977C-F0D1DBE5A4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spTree>
    <p:extLst>
      <p:ext uri="{BB962C8B-B14F-4D97-AF65-F5344CB8AC3E}">
        <p14:creationId xmlns:p14="http://schemas.microsoft.com/office/powerpoint/2010/main" val="4160769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Eksempel</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751013"/>
            <a:ext cx="5647657" cy="3770315"/>
          </a:xfrm>
        </p:spPr>
        <p:txBody>
          <a:bodyPr/>
          <a:lstStyle/>
          <a:p>
            <a:pPr marL="285750" indent="-285750">
              <a:buFont typeface="Wingdings" panose="05000000000000000000" pitchFamily="2" charset="2"/>
              <a:buChar char="§"/>
            </a:pPr>
            <a:r>
              <a:rPr lang="da-DK" dirty="0"/>
              <a:t>Samlet for kommunen har ændringen betydet en merudgift på 85.000,- kr. i det enkelte år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Dette dækker dog over mer- og mindreudgifter på tværs af de forskellige afdelinger, da disse har haft forskellige personaleomsætninger.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Regnes eksemplerne med andre afdragsperiode er resultatet følgende:</a:t>
            </a:r>
          </a:p>
          <a:p>
            <a:pPr marL="465750" lvl="2" indent="-285750">
              <a:buFont typeface="Wingdings" panose="05000000000000000000" pitchFamily="2" charset="2"/>
              <a:buChar char="§"/>
            </a:pPr>
            <a:r>
              <a:rPr lang="da-DK" dirty="0"/>
              <a:t>Afdrag i år 1: 	-5,0 mio. kr.</a:t>
            </a:r>
          </a:p>
          <a:p>
            <a:pPr marL="465750" lvl="2" indent="-285750">
              <a:buFont typeface="Wingdings" panose="05000000000000000000" pitchFamily="2" charset="2"/>
              <a:buChar char="§"/>
            </a:pPr>
            <a:r>
              <a:rPr lang="da-DK" dirty="0"/>
              <a:t>10 års afdrag: 	-460,0 t.kr.</a:t>
            </a:r>
          </a:p>
          <a:p>
            <a:pPr marL="465750" lvl="2" indent="-285750">
              <a:buFont typeface="Wingdings" panose="05000000000000000000" pitchFamily="2" charset="2"/>
              <a:buChar char="§"/>
            </a:pPr>
            <a:r>
              <a:rPr lang="da-DK" dirty="0"/>
              <a:t>20 års afdrag: 	-210,0 t.kr.</a:t>
            </a:r>
          </a:p>
          <a:p>
            <a:pPr marL="465750" lvl="2" indent="-285750">
              <a:buFont typeface="Wingdings" panose="05000000000000000000" pitchFamily="2" charset="2"/>
              <a:buChar char="§"/>
            </a:pPr>
            <a:r>
              <a:rPr lang="da-DK" dirty="0"/>
              <a:t>30 års afdrag: 	 -126,7 t.kr.</a:t>
            </a:r>
          </a:p>
          <a:p>
            <a:pPr marL="465750" lvl="2" indent="-285750">
              <a:buFont typeface="Wingdings" panose="05000000000000000000" pitchFamily="2" charset="2"/>
              <a:buChar char="§"/>
            </a:pPr>
            <a:r>
              <a:rPr lang="da-DK" dirty="0"/>
              <a:t>40 års afdrag: 	 -85,0 t.kr.</a:t>
            </a:r>
          </a:p>
          <a:p>
            <a:pPr marL="465750" lvl="2" indent="-285750">
              <a:buFont typeface="Wingdings" panose="05000000000000000000" pitchFamily="2" charset="2"/>
              <a:buChar char="§"/>
            </a:pPr>
            <a:r>
              <a:rPr lang="da-DK" dirty="0"/>
              <a:t>50 års afdrag:	-60,0 t.kr.</a:t>
            </a:r>
          </a:p>
          <a:p>
            <a:pPr marL="285750" indent="-285750">
              <a:buFont typeface="Wingdings" panose="05000000000000000000" pitchFamily="2" charset="2"/>
              <a:buChar char="§"/>
            </a:pPr>
            <a:endParaRPr lang="da-DK" dirty="0"/>
          </a:p>
          <a:p>
            <a:pPr marL="285750" indent="-285750">
              <a:buFont typeface="Wingdings" panose="05000000000000000000" pitchFamily="2" charset="2"/>
              <a:buChar char="§"/>
            </a:pPr>
            <a:r>
              <a:rPr lang="da-DK" dirty="0"/>
              <a:t>Derudover kan de diskuteres om rammereduktionen skal være 100 pct.</a:t>
            </a:r>
          </a:p>
          <a:p>
            <a:pPr marL="465750" lvl="2" indent="-285750">
              <a:buFont typeface="Wingdings" panose="05000000000000000000" pitchFamily="2" charset="2"/>
              <a:buChar char="§"/>
            </a:pPr>
            <a:endParaRPr lang="da-DK" dirty="0"/>
          </a:p>
          <a:p>
            <a:pPr lvl="2" indent="0">
              <a:buNone/>
            </a:pPr>
            <a:endParaRPr lang="da-DK" dirty="0"/>
          </a:p>
        </p:txBody>
      </p:sp>
      <p:pic>
        <p:nvPicPr>
          <p:cNvPr id="11" name="Grafik 10" descr="Skolebygning">
            <a:extLst>
              <a:ext uri="{FF2B5EF4-FFF2-40B4-BE49-F238E27FC236}">
                <a16:creationId xmlns:a16="http://schemas.microsoft.com/office/drawing/2014/main" id="{9E20F7E4-1703-4234-BE6B-F5FFDB4271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58850"/>
            <a:ext cx="8775700" cy="8775700"/>
          </a:xfrm>
          <a:prstGeom prst="rect">
            <a:avLst/>
          </a:prstGeom>
        </p:spPr>
      </p:pic>
    </p:spTree>
    <p:extLst>
      <p:ext uri="{BB962C8B-B14F-4D97-AF65-F5344CB8AC3E}">
        <p14:creationId xmlns:p14="http://schemas.microsoft.com/office/powerpoint/2010/main" val="2062973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p:txBody>
          <a:bodyPr/>
          <a:lstStyle/>
          <a:p>
            <a:r>
              <a:rPr lang="da-DK" dirty="0"/>
              <a:t>Anbefalinger og hovedbudskaber</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898650"/>
            <a:ext cx="10021358" cy="3321050"/>
          </a:xfrm>
        </p:spPr>
        <p:txBody>
          <a:bodyPr/>
          <a:lstStyle/>
          <a:p>
            <a:pPr marL="285750" indent="-285750">
              <a:buFont typeface="Wingdings" panose="05000000000000000000" pitchFamily="2" charset="2"/>
              <a:buChar char="§"/>
            </a:pPr>
            <a:r>
              <a:rPr lang="da-DK" sz="2000" b="0" dirty="0"/>
              <a:t>Den samlede ferieforpligtigelse stiger ikke, men der vil forekomme forskydninger af udgifter relativt til efter den gamle ferielov.</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Dette betyder forskydninger af udgifter i decentrale enheder.</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Forskydninger i udgifterne til ferie i decentrale enheder vil afhænge af mange usikkerhedsfaktorer, og bør ses som led i den generelle usikkerhed, der er i forbindelse med lønsumsstyring.</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Valg af afregningsmetode påvirker de decentrale enheder. Herunder hvordan en eventuel rammereduktion udmøntes i decentrale enheder.</a:t>
            </a:r>
          </a:p>
          <a:p>
            <a:pPr marL="465750" lvl="2" indent="-285750">
              <a:buFont typeface="Wingdings" panose="05000000000000000000" pitchFamily="2" charset="2"/>
              <a:buChar char="§"/>
            </a:pPr>
            <a:r>
              <a:rPr lang="da-DK" sz="2000" dirty="0"/>
              <a:t>Kommunen bør overveje både tidshorisonten og størrelsen af rammereduktionen</a:t>
            </a:r>
          </a:p>
          <a:p>
            <a:pPr marL="465750" lvl="2" indent="-285750">
              <a:buFont typeface="Wingdings" panose="05000000000000000000" pitchFamily="2" charset="2"/>
              <a:buChar char="§"/>
            </a:pPr>
            <a:r>
              <a:rPr lang="da-DK" sz="2000" b="0" dirty="0"/>
              <a:t>Denne behøves ikke følge kommunens afregning, men finansieres afdraget til fonden ikke ved en reduktion vil det være en dobbeltudgift</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endParaRPr lang="da-DK" sz="2000" b="0" dirty="0"/>
          </a:p>
        </p:txBody>
      </p:sp>
      <p:pic>
        <p:nvPicPr>
          <p:cNvPr id="1026" name="Picture 2" descr="Billedresultat for udråbstegn">
            <a:extLst>
              <a:ext uri="{FF2B5EF4-FFF2-40B4-BE49-F238E27FC236}">
                <a16:creationId xmlns:a16="http://schemas.microsoft.com/office/drawing/2014/main" id="{E0501DFA-5D1B-4CD3-9F85-C5B8E2E7D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21" t="21753" r="36243" b="19523"/>
          <a:stretch/>
        </p:blipFill>
        <p:spPr bwMode="auto">
          <a:xfrm>
            <a:off x="10387264" y="2089843"/>
            <a:ext cx="1542269" cy="436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79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FA647588-5899-4B2F-BB99-980D37C1F66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p:pic>
      <p:sp>
        <p:nvSpPr>
          <p:cNvPr id="3" name="Pladsholder til dato 2">
            <a:extLst>
              <a:ext uri="{FF2B5EF4-FFF2-40B4-BE49-F238E27FC236}">
                <a16:creationId xmlns:a16="http://schemas.microsoft.com/office/drawing/2014/main" id="{710E5363-2712-45BA-BCF0-47A18AF364D2}"/>
              </a:ext>
            </a:extLst>
          </p:cNvPr>
          <p:cNvSpPr>
            <a:spLocks noGrp="1"/>
          </p:cNvSpPr>
          <p:nvPr>
            <p:ph type="dt" sz="half" idx="14"/>
          </p:nvPr>
        </p:nvSpPr>
        <p:spPr/>
        <p:txBody>
          <a:bodyPr/>
          <a:lstStyle/>
          <a:p>
            <a:r>
              <a:rPr lang="da-DK"/>
              <a:t>Temadag om økonomi ift. ny ferielov</a:t>
            </a:r>
            <a:endParaRPr lang="en-GB" dirty="0"/>
          </a:p>
        </p:txBody>
      </p:sp>
      <p:sp>
        <p:nvSpPr>
          <p:cNvPr id="4" name="Pladsholder til sidefod 3">
            <a:extLst>
              <a:ext uri="{FF2B5EF4-FFF2-40B4-BE49-F238E27FC236}">
                <a16:creationId xmlns:a16="http://schemas.microsoft.com/office/drawing/2014/main" id="{6C211521-0C9C-4CE3-88EE-928FC2864D4F}"/>
              </a:ext>
            </a:extLst>
          </p:cNvPr>
          <p:cNvSpPr>
            <a:spLocks noGrp="1"/>
          </p:cNvSpPr>
          <p:nvPr>
            <p:ph type="ftr" sz="quarter" idx="15"/>
          </p:nvPr>
        </p:nvSpPr>
        <p:spPr/>
        <p:txBody>
          <a:bodyPr/>
          <a:lstStyle/>
          <a:p>
            <a:r>
              <a:rPr lang="da-DK"/>
              <a:t>København, 18. december 2019</a:t>
            </a:r>
            <a:endParaRPr lang="en-GB" dirty="0"/>
          </a:p>
        </p:txBody>
      </p:sp>
      <p:sp>
        <p:nvSpPr>
          <p:cNvPr id="5" name="Pladsholder til tekst 4">
            <a:extLst>
              <a:ext uri="{FF2B5EF4-FFF2-40B4-BE49-F238E27FC236}">
                <a16:creationId xmlns:a16="http://schemas.microsoft.com/office/drawing/2014/main" id="{E55F4E18-0A0E-48D6-BB4F-F3ACBB22ADE7}"/>
              </a:ext>
            </a:extLst>
          </p:cNvPr>
          <p:cNvSpPr>
            <a:spLocks noGrp="1"/>
          </p:cNvSpPr>
          <p:nvPr>
            <p:ph type="body" sz="quarter" idx="17"/>
          </p:nvPr>
        </p:nvSpPr>
        <p:spPr/>
        <p:txBody>
          <a:bodyPr/>
          <a:lstStyle/>
          <a:p>
            <a:endParaRPr lang="da-DK"/>
          </a:p>
        </p:txBody>
      </p:sp>
      <p:sp>
        <p:nvSpPr>
          <p:cNvPr id="7" name="Pladsholder til tekst 6">
            <a:extLst>
              <a:ext uri="{FF2B5EF4-FFF2-40B4-BE49-F238E27FC236}">
                <a16:creationId xmlns:a16="http://schemas.microsoft.com/office/drawing/2014/main" id="{E3B4667F-F007-4D6A-AF99-EF443EA2D2E1}"/>
              </a:ext>
            </a:extLst>
          </p:cNvPr>
          <p:cNvSpPr>
            <a:spLocks noGrp="1"/>
          </p:cNvSpPr>
          <p:nvPr>
            <p:ph type="body" sz="quarter" idx="18"/>
          </p:nvPr>
        </p:nvSpPr>
        <p:spPr/>
        <p:txBody>
          <a:bodyPr/>
          <a:lstStyle/>
          <a:p>
            <a:r>
              <a:rPr lang="da-DK" dirty="0"/>
              <a:t>Drøftelser</a:t>
            </a:r>
          </a:p>
          <a:p>
            <a:endParaRPr lang="da-DK" dirty="0"/>
          </a:p>
        </p:txBody>
      </p:sp>
      <p:sp>
        <p:nvSpPr>
          <p:cNvPr id="10" name="Tekstfelt 9">
            <a:extLst>
              <a:ext uri="{FF2B5EF4-FFF2-40B4-BE49-F238E27FC236}">
                <a16:creationId xmlns:a16="http://schemas.microsoft.com/office/drawing/2014/main" id="{A309F725-B043-4F84-A46A-C489D7DD0235}"/>
              </a:ext>
            </a:extLst>
          </p:cNvPr>
          <p:cNvSpPr txBox="1"/>
          <p:nvPr/>
        </p:nvSpPr>
        <p:spPr>
          <a:xfrm>
            <a:off x="0" y="6858000"/>
            <a:ext cx="12192000" cy="138499"/>
          </a:xfrm>
          <a:prstGeom prst="rect">
            <a:avLst/>
          </a:prstGeom>
          <a:noFill/>
        </p:spPr>
        <p:txBody>
          <a:bodyPr wrap="square" lIns="0" tIns="0" rIns="0" bIns="0" rtlCol="0">
            <a:spAutoFit/>
          </a:bodyPr>
          <a:lstStyle/>
          <a:p>
            <a:r>
              <a:rPr lang="da-DK" sz="900">
                <a:hlinkClick r:id="rId4" tooltip="https://de.m.wikipedia.org/wiki/Datei:Walmendinger_horn_im_sommer.jpg"/>
              </a:rPr>
              <a:t>Dette billede</a:t>
            </a:r>
            <a:r>
              <a:rPr lang="da-DK" sz="900"/>
              <a:t> efter Ukendt forfatter er licenseret under </a:t>
            </a:r>
            <a:r>
              <a:rPr lang="da-DK" sz="900">
                <a:hlinkClick r:id="rId5" tooltip="https://creativecommons.org/licenses/by-sa/3.0/"/>
              </a:rPr>
              <a:t>CC BY-SA</a:t>
            </a:r>
            <a:endParaRPr lang="da-DK" sz="900"/>
          </a:p>
        </p:txBody>
      </p:sp>
    </p:spTree>
    <p:extLst>
      <p:ext uri="{BB962C8B-B14F-4D97-AF65-F5344CB8AC3E}">
        <p14:creationId xmlns:p14="http://schemas.microsoft.com/office/powerpoint/2010/main" val="3761694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00D8E1-9280-49D4-A394-5777C860F46A}"/>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D0148262-CC0E-4855-B6EC-9EEC3EA448EC}"/>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16177E35-F555-418F-8697-2B827CE23758}"/>
              </a:ext>
            </a:extLst>
          </p:cNvPr>
          <p:cNvSpPr>
            <a:spLocks noGrp="1"/>
          </p:cNvSpPr>
          <p:nvPr>
            <p:ph type="title"/>
          </p:nvPr>
        </p:nvSpPr>
        <p:spPr>
          <a:xfrm>
            <a:off x="1908175" y="430496"/>
            <a:ext cx="7561264" cy="914910"/>
          </a:xfrm>
        </p:spPr>
        <p:txBody>
          <a:bodyPr/>
          <a:lstStyle/>
          <a:p>
            <a:r>
              <a:rPr lang="da-DK" dirty="0"/>
              <a:t>Inspirationsspørgsmål til drøftelse</a:t>
            </a:r>
          </a:p>
        </p:txBody>
      </p:sp>
      <p:sp>
        <p:nvSpPr>
          <p:cNvPr id="9" name="Pladsholder til indhold 6">
            <a:extLst>
              <a:ext uri="{FF2B5EF4-FFF2-40B4-BE49-F238E27FC236}">
                <a16:creationId xmlns:a16="http://schemas.microsoft.com/office/drawing/2014/main" id="{F1C4BC51-A4E6-4348-A557-193FE101025D}"/>
              </a:ext>
            </a:extLst>
          </p:cNvPr>
          <p:cNvSpPr>
            <a:spLocks noGrp="1"/>
          </p:cNvSpPr>
          <p:nvPr>
            <p:ph idx="1"/>
          </p:nvPr>
        </p:nvSpPr>
        <p:spPr>
          <a:xfrm>
            <a:off x="1908175" y="1569957"/>
            <a:ext cx="10021358" cy="3321050"/>
          </a:xfrm>
        </p:spPr>
        <p:txBody>
          <a:bodyPr/>
          <a:lstStyle/>
          <a:p>
            <a:pPr marL="285750" indent="-285750">
              <a:buFont typeface="Wingdings" panose="05000000000000000000" pitchFamily="2" charset="2"/>
              <a:buChar char="§"/>
            </a:pPr>
            <a:r>
              <a:rPr lang="da-DK" sz="2000" b="0" dirty="0"/>
              <a:t>Hvordan forventer I at forankre håndteringen – centralt/decentralt?</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Foretager I korrektion af de decentrale lønbudgetter? Hvordan, hvor meget, på hvilket beregningsgrundlag og over hvor lang tid?</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Hvordan forventer i at lægge afregningsprofilen – fast/flydende og i givet fald: med hvor langt et sigte?</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Hvilken dialog har I med de decentrale budgetansvarlige om deres forventninger til forskydningen i udgifterne, potentiel øget vikardækning osv.?</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Hvordan hænger håndteringen – og valget af den – sammen med den økonomiske politik osv.?</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r>
              <a:rPr lang="da-DK" sz="2000" b="0" dirty="0"/>
              <a:t>Hvordan forelægger I det hele politisk? </a:t>
            </a:r>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endParaRPr lang="da-DK" sz="2000" b="0" dirty="0"/>
          </a:p>
          <a:p>
            <a:pPr marL="285750" indent="-285750">
              <a:buFont typeface="Wingdings" panose="05000000000000000000" pitchFamily="2" charset="2"/>
              <a:buChar char="§"/>
            </a:pPr>
            <a:endParaRPr lang="da-DK" sz="2000" b="0" dirty="0"/>
          </a:p>
        </p:txBody>
      </p:sp>
      <p:pic>
        <p:nvPicPr>
          <p:cNvPr id="5" name="Billede 4">
            <a:extLst>
              <a:ext uri="{FF2B5EF4-FFF2-40B4-BE49-F238E27FC236}">
                <a16:creationId xmlns:a16="http://schemas.microsoft.com/office/drawing/2014/main" id="{11F2C802-49BA-49BD-8303-B67DF1BE0400}"/>
              </a:ext>
            </a:extLst>
          </p:cNvPr>
          <p:cNvPicPr>
            <a:picLocks noChangeAspect="1"/>
          </p:cNvPicPr>
          <p:nvPr/>
        </p:nvPicPr>
        <p:blipFill rotWithShape="1">
          <a:blip r:embed="rId3"/>
          <a:srcRect l="8715" t="13993" r="7759" b="15145"/>
          <a:stretch/>
        </p:blipFill>
        <p:spPr>
          <a:xfrm>
            <a:off x="10780302" y="1428389"/>
            <a:ext cx="1411698" cy="1457750"/>
          </a:xfrm>
          <a:prstGeom prst="rect">
            <a:avLst/>
          </a:prstGeom>
        </p:spPr>
      </p:pic>
      <p:pic>
        <p:nvPicPr>
          <p:cNvPr id="7" name="Billede 6">
            <a:extLst>
              <a:ext uri="{FF2B5EF4-FFF2-40B4-BE49-F238E27FC236}">
                <a16:creationId xmlns:a16="http://schemas.microsoft.com/office/drawing/2014/main" id="{72D194F6-B33D-479B-8C0F-A6F88FC180E1}"/>
              </a:ext>
            </a:extLst>
          </p:cNvPr>
          <p:cNvPicPr>
            <a:picLocks noChangeAspect="1"/>
          </p:cNvPicPr>
          <p:nvPr/>
        </p:nvPicPr>
        <p:blipFill rotWithShape="1">
          <a:blip r:embed="rId3"/>
          <a:srcRect l="8715" t="13993" r="7759" b="15145"/>
          <a:stretch/>
        </p:blipFill>
        <p:spPr>
          <a:xfrm>
            <a:off x="10780296" y="3110690"/>
            <a:ext cx="1411698" cy="1457750"/>
          </a:xfrm>
          <a:prstGeom prst="rect">
            <a:avLst/>
          </a:prstGeom>
        </p:spPr>
      </p:pic>
      <p:pic>
        <p:nvPicPr>
          <p:cNvPr id="8" name="Billede 7">
            <a:extLst>
              <a:ext uri="{FF2B5EF4-FFF2-40B4-BE49-F238E27FC236}">
                <a16:creationId xmlns:a16="http://schemas.microsoft.com/office/drawing/2014/main" id="{B9F1B7CB-54F9-4C28-92AA-F72C9B6C10FA}"/>
              </a:ext>
            </a:extLst>
          </p:cNvPr>
          <p:cNvPicPr>
            <a:picLocks noChangeAspect="1"/>
          </p:cNvPicPr>
          <p:nvPr/>
        </p:nvPicPr>
        <p:blipFill rotWithShape="1">
          <a:blip r:embed="rId3"/>
          <a:srcRect l="8715" t="13993" r="7759" b="15145"/>
          <a:stretch/>
        </p:blipFill>
        <p:spPr>
          <a:xfrm>
            <a:off x="10763409" y="4792991"/>
            <a:ext cx="1411698" cy="1457750"/>
          </a:xfrm>
          <a:prstGeom prst="rect">
            <a:avLst/>
          </a:prstGeom>
        </p:spPr>
      </p:pic>
    </p:spTree>
    <p:extLst>
      <p:ext uri="{BB962C8B-B14F-4D97-AF65-F5344CB8AC3E}">
        <p14:creationId xmlns:p14="http://schemas.microsoft.com/office/powerpoint/2010/main" val="992476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32315983-40D2-4C95-AF4E-9199B112022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547" b="7547"/>
          <a:stretch>
            <a:fillRect/>
          </a:stretch>
        </p:blipFill>
        <p:spPr/>
      </p:pic>
      <p:sp>
        <p:nvSpPr>
          <p:cNvPr id="3" name="Pladsholder til dato 2">
            <a:extLst>
              <a:ext uri="{FF2B5EF4-FFF2-40B4-BE49-F238E27FC236}">
                <a16:creationId xmlns:a16="http://schemas.microsoft.com/office/drawing/2014/main" id="{222E91C1-2885-45C8-BDAE-943F6DAB1878}"/>
              </a:ext>
            </a:extLst>
          </p:cNvPr>
          <p:cNvSpPr>
            <a:spLocks noGrp="1"/>
          </p:cNvSpPr>
          <p:nvPr>
            <p:ph type="dt" sz="half" idx="14"/>
          </p:nvPr>
        </p:nvSpPr>
        <p:spPr/>
        <p:txBody>
          <a:bodyPr/>
          <a:lstStyle/>
          <a:p>
            <a:r>
              <a:rPr lang="da-DK"/>
              <a:t>Temadag om økonomi ift. ny ferielov</a:t>
            </a:r>
            <a:endParaRPr lang="en-GB" dirty="0"/>
          </a:p>
        </p:txBody>
      </p:sp>
      <p:sp>
        <p:nvSpPr>
          <p:cNvPr id="4" name="Pladsholder til sidefod 3">
            <a:extLst>
              <a:ext uri="{FF2B5EF4-FFF2-40B4-BE49-F238E27FC236}">
                <a16:creationId xmlns:a16="http://schemas.microsoft.com/office/drawing/2014/main" id="{44C7C168-B3D0-45CD-9906-69635CF37FD5}"/>
              </a:ext>
            </a:extLst>
          </p:cNvPr>
          <p:cNvSpPr>
            <a:spLocks noGrp="1"/>
          </p:cNvSpPr>
          <p:nvPr>
            <p:ph type="ftr" sz="quarter" idx="15"/>
          </p:nvPr>
        </p:nvSpPr>
        <p:spPr/>
        <p:txBody>
          <a:bodyPr/>
          <a:lstStyle/>
          <a:p>
            <a:r>
              <a:rPr lang="da-DK"/>
              <a:t>København, 18. december 2019</a:t>
            </a:r>
            <a:endParaRPr lang="en-GB" dirty="0"/>
          </a:p>
        </p:txBody>
      </p:sp>
      <p:sp>
        <p:nvSpPr>
          <p:cNvPr id="5" name="Pladsholder til tekst 4">
            <a:extLst>
              <a:ext uri="{FF2B5EF4-FFF2-40B4-BE49-F238E27FC236}">
                <a16:creationId xmlns:a16="http://schemas.microsoft.com/office/drawing/2014/main" id="{41EC25E7-D733-48B3-925D-FAD1729144B6}"/>
              </a:ext>
            </a:extLst>
          </p:cNvPr>
          <p:cNvSpPr>
            <a:spLocks noGrp="1"/>
          </p:cNvSpPr>
          <p:nvPr>
            <p:ph type="body" sz="quarter" idx="17"/>
          </p:nvPr>
        </p:nvSpPr>
        <p:spPr/>
        <p:txBody>
          <a:bodyPr/>
          <a:lstStyle/>
          <a:p>
            <a:endParaRPr lang="da-DK"/>
          </a:p>
        </p:txBody>
      </p:sp>
      <p:sp>
        <p:nvSpPr>
          <p:cNvPr id="7" name="Pladsholder til tekst 6">
            <a:extLst>
              <a:ext uri="{FF2B5EF4-FFF2-40B4-BE49-F238E27FC236}">
                <a16:creationId xmlns:a16="http://schemas.microsoft.com/office/drawing/2014/main" id="{6117D404-ED72-497D-99D0-E01A93F6CB04}"/>
              </a:ext>
            </a:extLst>
          </p:cNvPr>
          <p:cNvSpPr>
            <a:spLocks noGrp="1"/>
          </p:cNvSpPr>
          <p:nvPr>
            <p:ph type="body" sz="quarter" idx="18"/>
          </p:nvPr>
        </p:nvSpPr>
        <p:spPr/>
        <p:txBody>
          <a:bodyPr/>
          <a:lstStyle/>
          <a:p>
            <a:r>
              <a:rPr lang="da-DK" dirty="0"/>
              <a:t>Opsamling og </a:t>
            </a:r>
            <a:r>
              <a:rPr lang="da-DK" dirty="0" err="1"/>
              <a:t>q&amp;a</a:t>
            </a:r>
            <a:endParaRPr lang="da-DK" dirty="0"/>
          </a:p>
        </p:txBody>
      </p:sp>
      <p:sp>
        <p:nvSpPr>
          <p:cNvPr id="9" name="Tekstfelt 8">
            <a:extLst>
              <a:ext uri="{FF2B5EF4-FFF2-40B4-BE49-F238E27FC236}">
                <a16:creationId xmlns:a16="http://schemas.microsoft.com/office/drawing/2014/main" id="{C0B0178D-17A7-449C-8C54-A6D018F7A4C8}"/>
              </a:ext>
            </a:extLst>
          </p:cNvPr>
          <p:cNvSpPr txBox="1"/>
          <p:nvPr/>
        </p:nvSpPr>
        <p:spPr>
          <a:xfrm>
            <a:off x="0" y="6858000"/>
            <a:ext cx="12192000" cy="138499"/>
          </a:xfrm>
          <a:prstGeom prst="rect">
            <a:avLst/>
          </a:prstGeom>
          <a:noFill/>
        </p:spPr>
        <p:txBody>
          <a:bodyPr wrap="square" lIns="0" tIns="0" rIns="0" bIns="0" rtlCol="0">
            <a:spAutoFit/>
          </a:bodyPr>
          <a:lstStyle/>
          <a:p>
            <a:r>
              <a:rPr lang="da-DK" sz="900">
                <a:hlinkClick r:id="rId3" tooltip="http://www.jonasginter.de/tag/sommer/"/>
              </a:rPr>
              <a:t>Dette billede</a:t>
            </a:r>
            <a:r>
              <a:rPr lang="da-DK" sz="900"/>
              <a:t> efter Ukendt forfatter er licenseret under </a:t>
            </a:r>
            <a:r>
              <a:rPr lang="da-DK" sz="900">
                <a:hlinkClick r:id="rId4" tooltip="https://creativecommons.org/licenses/by-nc/3.0/"/>
              </a:rPr>
              <a:t>CC BY-NC</a:t>
            </a:r>
            <a:endParaRPr lang="da-DK" sz="900"/>
          </a:p>
        </p:txBody>
      </p:sp>
    </p:spTree>
    <p:extLst>
      <p:ext uri="{BB962C8B-B14F-4D97-AF65-F5344CB8AC3E}">
        <p14:creationId xmlns:p14="http://schemas.microsoft.com/office/powerpoint/2010/main" val="3497649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EC08E51-D78A-47B2-ADD7-CCE8DAD8FE66}"/>
              </a:ext>
            </a:extLst>
          </p:cNvPr>
          <p:cNvSpPr>
            <a:spLocks noGrp="1"/>
          </p:cNvSpPr>
          <p:nvPr>
            <p:ph type="dt" sz="half" idx="10"/>
          </p:nvPr>
        </p:nvSpPr>
        <p:spPr/>
        <p:txBody>
          <a:bodyPr/>
          <a:lstStyle/>
          <a:p>
            <a:r>
              <a:rPr lang="da-DK"/>
              <a:t>Temadag om økonomi ift. ny ferielov</a:t>
            </a:r>
            <a:endParaRPr lang="en-GB" dirty="0"/>
          </a:p>
        </p:txBody>
      </p:sp>
      <p:sp>
        <p:nvSpPr>
          <p:cNvPr id="3" name="Pladsholder til sidefod 2">
            <a:extLst>
              <a:ext uri="{FF2B5EF4-FFF2-40B4-BE49-F238E27FC236}">
                <a16:creationId xmlns:a16="http://schemas.microsoft.com/office/drawing/2014/main" id="{20225854-5CA7-412A-B387-BA082884D16B}"/>
              </a:ext>
            </a:extLst>
          </p:cNvPr>
          <p:cNvSpPr>
            <a:spLocks noGrp="1"/>
          </p:cNvSpPr>
          <p:nvPr>
            <p:ph type="ftr" sz="quarter" idx="11"/>
          </p:nvPr>
        </p:nvSpPr>
        <p:spPr/>
        <p:txBody>
          <a:bodyPr/>
          <a:lstStyle/>
          <a:p>
            <a:r>
              <a:rPr lang="da-DK"/>
              <a:t>København, 18. december 2019</a:t>
            </a:r>
            <a:endParaRPr lang="en-GB" dirty="0"/>
          </a:p>
        </p:txBody>
      </p:sp>
      <p:sp>
        <p:nvSpPr>
          <p:cNvPr id="4" name="Titel 3">
            <a:extLst>
              <a:ext uri="{FF2B5EF4-FFF2-40B4-BE49-F238E27FC236}">
                <a16:creationId xmlns:a16="http://schemas.microsoft.com/office/drawing/2014/main" id="{6F9CB9C6-95F9-43D7-B549-8DAA6A4D1F5F}"/>
              </a:ext>
            </a:extLst>
          </p:cNvPr>
          <p:cNvSpPr>
            <a:spLocks noGrp="1"/>
          </p:cNvSpPr>
          <p:nvPr>
            <p:ph type="title"/>
          </p:nvPr>
        </p:nvSpPr>
        <p:spPr>
          <a:xfrm>
            <a:off x="1908174" y="2500356"/>
            <a:ext cx="3891493" cy="3310530"/>
          </a:xfrm>
        </p:spPr>
        <p:txBody>
          <a:bodyPr/>
          <a:lstStyle/>
          <a:p>
            <a:pPr>
              <a:lnSpc>
                <a:spcPct val="100000"/>
              </a:lnSpc>
            </a:pPr>
            <a:br>
              <a:rPr lang="da-DK" sz="1800" b="1" dirty="0">
                <a:latin typeface="+mn-lt"/>
              </a:rPr>
            </a:br>
            <a:r>
              <a:rPr lang="da-DK" sz="1800" b="1" dirty="0">
                <a:latin typeface="+mn-lt"/>
              </a:rPr>
              <a:t>Kontaktpersoner I KL:</a:t>
            </a:r>
            <a:br>
              <a:rPr lang="da-DK" sz="1800" dirty="0">
                <a:latin typeface="+mn-lt"/>
              </a:rPr>
            </a:br>
            <a:br>
              <a:rPr lang="da-DK" sz="1800" dirty="0">
                <a:latin typeface="+mn-lt"/>
              </a:rPr>
            </a:br>
            <a:r>
              <a:rPr lang="da-DK" sz="1800" u="sng" dirty="0">
                <a:latin typeface="+mn-lt"/>
              </a:rPr>
              <a:t>ØKONOMI</a:t>
            </a:r>
            <a:br>
              <a:rPr lang="da-DK" sz="1800" dirty="0">
                <a:latin typeface="+mn-lt"/>
              </a:rPr>
            </a:br>
            <a:r>
              <a:rPr lang="da-DK" sz="1800" dirty="0">
                <a:latin typeface="+mn-lt"/>
              </a:rPr>
              <a:t>Anders Windinge			</a:t>
            </a:r>
            <a:br>
              <a:rPr lang="da-DK" sz="1800" dirty="0">
                <a:latin typeface="+mn-lt"/>
              </a:rPr>
            </a:br>
            <a:r>
              <a:rPr lang="da-DK" sz="1800" dirty="0">
                <a:latin typeface="+mn-lt"/>
              </a:rPr>
              <a:t>Steffen Mølgaard Jensen		</a:t>
            </a:r>
            <a:br>
              <a:rPr lang="da-DK" sz="1800" dirty="0">
                <a:latin typeface="+mn-lt"/>
              </a:rPr>
            </a:br>
            <a:br>
              <a:rPr lang="da-DK" sz="1800" dirty="0">
                <a:latin typeface="+mn-lt"/>
              </a:rPr>
            </a:br>
            <a:r>
              <a:rPr lang="da-DK" sz="1800" u="sng" dirty="0">
                <a:latin typeface="+mn-lt"/>
              </a:rPr>
              <a:t>Ansættelsesforhold</a:t>
            </a:r>
            <a:br>
              <a:rPr lang="da-DK" sz="1800" dirty="0">
                <a:latin typeface="+mn-lt"/>
              </a:rPr>
            </a:br>
            <a:r>
              <a:rPr lang="da-DK" sz="1800" dirty="0">
                <a:latin typeface="+mn-lt"/>
              </a:rPr>
              <a:t>Lotte  Witt				</a:t>
            </a:r>
            <a:br>
              <a:rPr lang="da-DK" sz="1800" dirty="0">
                <a:latin typeface="+mn-lt"/>
              </a:rPr>
            </a:br>
            <a:r>
              <a:rPr lang="da-DK" sz="1800" dirty="0">
                <a:latin typeface="+mn-lt"/>
              </a:rPr>
              <a:t>Isabel Bjørg Carlander 		</a:t>
            </a:r>
            <a:br>
              <a:rPr lang="da-DK" sz="1800" dirty="0">
                <a:latin typeface="+mn-lt"/>
              </a:rPr>
            </a:br>
            <a:br>
              <a:rPr lang="da-DK" sz="1800" dirty="0">
                <a:latin typeface="+mn-lt"/>
              </a:rPr>
            </a:br>
            <a:br>
              <a:rPr lang="da-DK" sz="1800" dirty="0">
                <a:latin typeface="+mn-lt"/>
              </a:rPr>
            </a:br>
            <a:r>
              <a:rPr lang="da-DK" sz="1800" dirty="0">
                <a:latin typeface="+mn-lt"/>
              </a:rPr>
              <a:t>Særlig tak til LD Fonde  og BDO!</a:t>
            </a:r>
          </a:p>
        </p:txBody>
      </p:sp>
      <p:sp>
        <p:nvSpPr>
          <p:cNvPr id="5" name="Pladsholder til tekst 4">
            <a:extLst>
              <a:ext uri="{FF2B5EF4-FFF2-40B4-BE49-F238E27FC236}">
                <a16:creationId xmlns:a16="http://schemas.microsoft.com/office/drawing/2014/main" id="{55FB041A-805C-4CB6-A75C-282E8AB202A0}"/>
              </a:ext>
            </a:extLst>
          </p:cNvPr>
          <p:cNvSpPr>
            <a:spLocks noGrp="1"/>
          </p:cNvSpPr>
          <p:nvPr>
            <p:ph type="body" sz="quarter" idx="13"/>
          </p:nvPr>
        </p:nvSpPr>
        <p:spPr>
          <a:xfrm>
            <a:off x="1908175" y="1478703"/>
            <a:ext cx="8725958" cy="914400"/>
          </a:xfrm>
        </p:spPr>
        <p:txBody>
          <a:bodyPr/>
          <a:lstStyle/>
          <a:p>
            <a:r>
              <a:rPr lang="da-DK" dirty="0"/>
              <a:t>Tak for i dag, god jul og godt nytår!</a:t>
            </a:r>
          </a:p>
        </p:txBody>
      </p:sp>
      <p:sp>
        <p:nvSpPr>
          <p:cNvPr id="6" name="Titel 3">
            <a:extLst>
              <a:ext uri="{FF2B5EF4-FFF2-40B4-BE49-F238E27FC236}">
                <a16:creationId xmlns:a16="http://schemas.microsoft.com/office/drawing/2014/main" id="{ADA039E9-34EE-410E-83CD-7592F5CE1164}"/>
              </a:ext>
            </a:extLst>
          </p:cNvPr>
          <p:cNvSpPr txBox="1">
            <a:spLocks/>
          </p:cNvSpPr>
          <p:nvPr/>
        </p:nvSpPr>
        <p:spPr>
          <a:xfrm>
            <a:off x="6666441" y="2769067"/>
            <a:ext cx="4357825" cy="1472734"/>
          </a:xfrm>
          <a:prstGeom prst="rect">
            <a:avLst/>
          </a:prstGeom>
          <a:ln w="38100">
            <a:solidFill>
              <a:schemeClr val="bg1"/>
            </a:solidFill>
          </a:ln>
        </p:spPr>
        <p:txBody>
          <a:bodyPr vert="horz" lIns="0" tIns="0" rIns="0" bIns="0" rtlCol="0" anchor="t" anchorCtr="0">
            <a:noAutofit/>
          </a:bodyPr>
          <a:lstStyle>
            <a:lvl1pPr algn="l" defTabSz="685800" rtl="0" eaLnBrk="1" latinLnBrk="0" hangingPunct="1">
              <a:lnSpc>
                <a:spcPct val="80000"/>
              </a:lnSpc>
              <a:spcBef>
                <a:spcPct val="0"/>
              </a:spcBef>
              <a:buNone/>
              <a:defRPr sz="5000" b="0" kern="1200" cap="all" spc="-100" baseline="0">
                <a:solidFill>
                  <a:schemeClr val="bg1"/>
                </a:solidFill>
                <a:latin typeface="+mj-lt"/>
                <a:ea typeface="+mj-ea"/>
                <a:cs typeface="+mj-cs"/>
              </a:defRPr>
            </a:lvl1pPr>
          </a:lstStyle>
          <a:p>
            <a:pPr algn="ctr">
              <a:lnSpc>
                <a:spcPct val="100000"/>
              </a:lnSpc>
            </a:pPr>
            <a:br>
              <a:rPr lang="da-DK" sz="2000" b="1" dirty="0">
                <a:latin typeface="+mn-lt"/>
              </a:rPr>
            </a:br>
            <a:r>
              <a:rPr lang="da-DK" sz="2000" b="1" dirty="0">
                <a:latin typeface="+mn-lt"/>
              </a:rPr>
              <a:t>ring til os eller skriv til os på </a:t>
            </a:r>
            <a:r>
              <a:rPr lang="da-DK" sz="3200" b="1" dirty="0">
                <a:latin typeface="+mn-lt"/>
              </a:rPr>
              <a:t>ferie@kl.dk</a:t>
            </a:r>
            <a:endParaRPr lang="da-DK" sz="2000" dirty="0">
              <a:latin typeface="+mn-lt"/>
            </a:endParaRPr>
          </a:p>
        </p:txBody>
      </p:sp>
      <p:sp>
        <p:nvSpPr>
          <p:cNvPr id="7" name="Titel 3">
            <a:extLst>
              <a:ext uri="{FF2B5EF4-FFF2-40B4-BE49-F238E27FC236}">
                <a16:creationId xmlns:a16="http://schemas.microsoft.com/office/drawing/2014/main" id="{23E6D259-DFBD-43BE-9A70-DD242E30C99F}"/>
              </a:ext>
            </a:extLst>
          </p:cNvPr>
          <p:cNvSpPr txBox="1">
            <a:spLocks/>
          </p:cNvSpPr>
          <p:nvPr/>
        </p:nvSpPr>
        <p:spPr>
          <a:xfrm>
            <a:off x="6666440" y="4530133"/>
            <a:ext cx="4357825" cy="2031533"/>
          </a:xfrm>
          <a:prstGeom prst="rect">
            <a:avLst/>
          </a:prstGeom>
          <a:ln w="38100">
            <a:solidFill>
              <a:schemeClr val="bg1"/>
            </a:solidFill>
          </a:ln>
        </p:spPr>
        <p:txBody>
          <a:bodyPr vert="horz" lIns="0" tIns="0" rIns="0" bIns="0" rtlCol="0" anchor="t" anchorCtr="0">
            <a:noAutofit/>
          </a:bodyPr>
          <a:lstStyle>
            <a:lvl1pPr algn="l" defTabSz="685800" rtl="0" eaLnBrk="1" latinLnBrk="0" hangingPunct="1">
              <a:lnSpc>
                <a:spcPct val="80000"/>
              </a:lnSpc>
              <a:spcBef>
                <a:spcPct val="0"/>
              </a:spcBef>
              <a:buNone/>
              <a:defRPr sz="5000" b="0" kern="1200" cap="all" spc="-100" baseline="0">
                <a:solidFill>
                  <a:schemeClr val="bg1"/>
                </a:solidFill>
                <a:latin typeface="+mj-lt"/>
                <a:ea typeface="+mj-ea"/>
                <a:cs typeface="+mj-cs"/>
              </a:defRPr>
            </a:lvl1pPr>
          </a:lstStyle>
          <a:p>
            <a:pPr algn="ctr">
              <a:lnSpc>
                <a:spcPct val="100000"/>
              </a:lnSpc>
            </a:pPr>
            <a:r>
              <a:rPr lang="da-DK" sz="2000" b="1" dirty="0">
                <a:latin typeface="+mn-lt"/>
              </a:rPr>
              <a:t>Andre kilder:</a:t>
            </a:r>
          </a:p>
          <a:p>
            <a:pPr algn="ctr">
              <a:lnSpc>
                <a:spcPct val="100000"/>
              </a:lnSpc>
            </a:pPr>
            <a:endParaRPr lang="da-DK" sz="2000" b="1" dirty="0">
              <a:latin typeface="+mn-lt"/>
            </a:endParaRPr>
          </a:p>
          <a:p>
            <a:pPr algn="ctr">
              <a:lnSpc>
                <a:spcPct val="100000"/>
              </a:lnSpc>
            </a:pPr>
            <a:r>
              <a:rPr lang="da-DK" sz="2000" b="1" dirty="0">
                <a:latin typeface="+mn-lt"/>
              </a:rPr>
              <a:t>Budgetvejledningen</a:t>
            </a:r>
          </a:p>
          <a:p>
            <a:pPr algn="ctr">
              <a:lnSpc>
                <a:spcPct val="100000"/>
              </a:lnSpc>
            </a:pPr>
            <a:endParaRPr lang="da-DK" sz="2000" b="1" dirty="0">
              <a:latin typeface="+mn-lt"/>
            </a:endParaRPr>
          </a:p>
          <a:p>
            <a:pPr algn="ctr">
              <a:lnSpc>
                <a:spcPct val="100000"/>
              </a:lnSpc>
            </a:pPr>
            <a:r>
              <a:rPr lang="da-DK" sz="2000" b="1" dirty="0">
                <a:latin typeface="+mn-lt"/>
              </a:rPr>
              <a:t>KL.dk – særligt på arbejdsgiverdelen</a:t>
            </a:r>
            <a:endParaRPr lang="da-DK" sz="2000" dirty="0">
              <a:latin typeface="+mn-lt"/>
            </a:endParaRPr>
          </a:p>
        </p:txBody>
      </p:sp>
    </p:spTree>
    <p:extLst>
      <p:ext uri="{BB962C8B-B14F-4D97-AF65-F5344CB8AC3E}">
        <p14:creationId xmlns:p14="http://schemas.microsoft.com/office/powerpoint/2010/main" val="1975555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BBBAB51E-0489-443F-A5B2-3F4388C2FF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610" b="18610"/>
          <a:stretch>
            <a:fillRect/>
          </a:stretch>
        </p:blipFill>
        <p:spPr/>
      </p:pic>
      <p:sp>
        <p:nvSpPr>
          <p:cNvPr id="3" name="Pladsholder til dato 2">
            <a:extLst>
              <a:ext uri="{FF2B5EF4-FFF2-40B4-BE49-F238E27FC236}">
                <a16:creationId xmlns:a16="http://schemas.microsoft.com/office/drawing/2014/main" id="{222E91C1-2885-45C8-BDAE-943F6DAB1878}"/>
              </a:ext>
            </a:extLst>
          </p:cNvPr>
          <p:cNvSpPr>
            <a:spLocks noGrp="1"/>
          </p:cNvSpPr>
          <p:nvPr>
            <p:ph type="dt" sz="half" idx="14"/>
          </p:nvPr>
        </p:nvSpPr>
        <p:spPr/>
        <p:txBody>
          <a:bodyPr/>
          <a:lstStyle/>
          <a:p>
            <a:r>
              <a:rPr lang="da-DK"/>
              <a:t>Temadag om økonomi ift. ny ferielov</a:t>
            </a:r>
            <a:endParaRPr lang="en-GB" dirty="0"/>
          </a:p>
        </p:txBody>
      </p:sp>
      <p:sp>
        <p:nvSpPr>
          <p:cNvPr id="4" name="Pladsholder til sidefod 3">
            <a:extLst>
              <a:ext uri="{FF2B5EF4-FFF2-40B4-BE49-F238E27FC236}">
                <a16:creationId xmlns:a16="http://schemas.microsoft.com/office/drawing/2014/main" id="{44C7C168-B3D0-45CD-9906-69635CF37FD5}"/>
              </a:ext>
            </a:extLst>
          </p:cNvPr>
          <p:cNvSpPr>
            <a:spLocks noGrp="1"/>
          </p:cNvSpPr>
          <p:nvPr>
            <p:ph type="ftr" sz="quarter" idx="15"/>
          </p:nvPr>
        </p:nvSpPr>
        <p:spPr/>
        <p:txBody>
          <a:bodyPr/>
          <a:lstStyle/>
          <a:p>
            <a:r>
              <a:rPr lang="da-DK"/>
              <a:t>København, 18. december 2019</a:t>
            </a:r>
            <a:endParaRPr lang="en-GB" dirty="0"/>
          </a:p>
        </p:txBody>
      </p:sp>
      <p:sp>
        <p:nvSpPr>
          <p:cNvPr id="5" name="Pladsholder til tekst 4">
            <a:extLst>
              <a:ext uri="{FF2B5EF4-FFF2-40B4-BE49-F238E27FC236}">
                <a16:creationId xmlns:a16="http://schemas.microsoft.com/office/drawing/2014/main" id="{41EC25E7-D733-48B3-925D-FAD1729144B6}"/>
              </a:ext>
            </a:extLst>
          </p:cNvPr>
          <p:cNvSpPr>
            <a:spLocks noGrp="1"/>
          </p:cNvSpPr>
          <p:nvPr>
            <p:ph type="body" sz="quarter" idx="17"/>
          </p:nvPr>
        </p:nvSpPr>
        <p:spPr/>
        <p:txBody>
          <a:bodyPr/>
          <a:lstStyle/>
          <a:p>
            <a:endParaRPr lang="da-DK"/>
          </a:p>
        </p:txBody>
      </p:sp>
      <p:sp>
        <p:nvSpPr>
          <p:cNvPr id="7" name="Pladsholder til tekst 6">
            <a:extLst>
              <a:ext uri="{FF2B5EF4-FFF2-40B4-BE49-F238E27FC236}">
                <a16:creationId xmlns:a16="http://schemas.microsoft.com/office/drawing/2014/main" id="{6117D404-ED72-497D-99D0-E01A93F6CB04}"/>
              </a:ext>
            </a:extLst>
          </p:cNvPr>
          <p:cNvSpPr>
            <a:spLocks noGrp="1"/>
          </p:cNvSpPr>
          <p:nvPr>
            <p:ph type="body" sz="quarter" idx="18"/>
          </p:nvPr>
        </p:nvSpPr>
        <p:spPr/>
        <p:txBody>
          <a:bodyPr/>
          <a:lstStyle/>
          <a:p>
            <a:r>
              <a:rPr lang="da-DK" dirty="0"/>
              <a:t>Frokost</a:t>
            </a:r>
          </a:p>
        </p:txBody>
      </p:sp>
      <p:sp>
        <p:nvSpPr>
          <p:cNvPr id="9" name="Tekstfelt 8">
            <a:extLst>
              <a:ext uri="{FF2B5EF4-FFF2-40B4-BE49-F238E27FC236}">
                <a16:creationId xmlns:a16="http://schemas.microsoft.com/office/drawing/2014/main" id="{91BB1029-B0ED-4DC3-A9C8-792EE4A9C6BD}"/>
              </a:ext>
            </a:extLst>
          </p:cNvPr>
          <p:cNvSpPr txBox="1"/>
          <p:nvPr/>
        </p:nvSpPr>
        <p:spPr>
          <a:xfrm>
            <a:off x="0" y="6858000"/>
            <a:ext cx="12192000" cy="138499"/>
          </a:xfrm>
          <a:prstGeom prst="rect">
            <a:avLst/>
          </a:prstGeom>
          <a:noFill/>
        </p:spPr>
        <p:txBody>
          <a:bodyPr wrap="square" lIns="0" tIns="0" rIns="0" bIns="0" rtlCol="0">
            <a:spAutoFit/>
          </a:bodyPr>
          <a:lstStyle/>
          <a:p>
            <a:r>
              <a:rPr lang="da-DK" sz="900">
                <a:hlinkClick r:id="rId3" tooltip="https://www.madridvegano.es/mad-mad-vegan-fast-food-vegana-mercado-san-ildefonso/"/>
              </a:rPr>
              <a:t>Dette billede</a:t>
            </a:r>
            <a:r>
              <a:rPr lang="da-DK" sz="900"/>
              <a:t> efter Ukendt forfatter er licenseret under </a:t>
            </a:r>
            <a:r>
              <a:rPr lang="da-DK" sz="900">
                <a:hlinkClick r:id="rId4" tooltip="https://creativecommons.org/licenses/by-nc-sa/3.0/"/>
              </a:rPr>
              <a:t>CC BY-SA-NC</a:t>
            </a:r>
            <a:endParaRPr lang="da-DK" sz="900"/>
          </a:p>
        </p:txBody>
      </p:sp>
    </p:spTree>
    <p:extLst>
      <p:ext uri="{BB962C8B-B14F-4D97-AF65-F5344CB8AC3E}">
        <p14:creationId xmlns:p14="http://schemas.microsoft.com/office/powerpoint/2010/main" val="150215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Nye udgifter i overgangsperioden og frem</a:t>
            </a:r>
          </a:p>
        </p:txBody>
      </p:sp>
      <p:sp>
        <p:nvSpPr>
          <p:cNvPr id="7" name="Pladsholder til indhold 6"/>
          <p:cNvSpPr>
            <a:spLocks noGrp="1"/>
          </p:cNvSpPr>
          <p:nvPr>
            <p:ph idx="1"/>
          </p:nvPr>
        </p:nvSpPr>
        <p:spPr>
          <a:xfrm>
            <a:off x="2124556" y="2593769"/>
            <a:ext cx="3436909" cy="528666"/>
          </a:xfrm>
        </p:spPr>
        <p:txBody>
          <a:bodyPr/>
          <a:lstStyle/>
          <a:p>
            <a:pPr>
              <a:buNone/>
            </a:pPr>
            <a:r>
              <a:rPr lang="da-DK" sz="1800" dirty="0"/>
              <a:t>ATP-bidraget</a:t>
            </a:r>
          </a:p>
        </p:txBody>
      </p:sp>
      <p:sp>
        <p:nvSpPr>
          <p:cNvPr id="4" name="Pladsholder til dato 3"/>
          <p:cNvSpPr>
            <a:spLocks noGrp="1"/>
          </p:cNvSpPr>
          <p:nvPr>
            <p:ph type="dt" sz="half" idx="10"/>
          </p:nvPr>
        </p:nvSpPr>
        <p:spPr>
          <a:xfrm>
            <a:off x="1903413" y="0"/>
            <a:ext cx="9104312" cy="792000"/>
          </a:xfrm>
        </p:spPr>
        <p:txBody>
          <a:bodyPr/>
          <a:lstStyle/>
          <a:p>
            <a:r>
              <a:rPr lang="da-DK"/>
              <a:t>Temadag om økonomi ift. ny ferielov</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a:t>København, 18. december 2019</a:t>
            </a:r>
            <a:endParaRPr lang="en-GB" dirty="0"/>
          </a:p>
        </p:txBody>
      </p:sp>
      <p:sp>
        <p:nvSpPr>
          <p:cNvPr id="2" name="Pil: højre 1">
            <a:extLst>
              <a:ext uri="{FF2B5EF4-FFF2-40B4-BE49-F238E27FC236}">
                <a16:creationId xmlns:a16="http://schemas.microsoft.com/office/drawing/2014/main" id="{33A3700E-391E-4C40-A1AC-59247527BAB6}"/>
              </a:ext>
            </a:extLst>
          </p:cNvPr>
          <p:cNvSpPr/>
          <p:nvPr/>
        </p:nvSpPr>
        <p:spPr>
          <a:xfrm>
            <a:off x="1903413" y="1688299"/>
            <a:ext cx="9104312" cy="1047403"/>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3" name="Tekstfelt 2">
            <a:extLst>
              <a:ext uri="{FF2B5EF4-FFF2-40B4-BE49-F238E27FC236}">
                <a16:creationId xmlns:a16="http://schemas.microsoft.com/office/drawing/2014/main" id="{D7A12929-9DC2-4EE0-86A4-4B7EFA4AB6AB}"/>
              </a:ext>
            </a:extLst>
          </p:cNvPr>
          <p:cNvSpPr txBox="1"/>
          <p:nvPr/>
        </p:nvSpPr>
        <p:spPr>
          <a:xfrm>
            <a:off x="2809702" y="2062761"/>
            <a:ext cx="1213658" cy="298480"/>
          </a:xfrm>
          <a:prstGeom prst="rect">
            <a:avLst/>
          </a:prstGeom>
          <a:noFill/>
        </p:spPr>
        <p:txBody>
          <a:bodyPr wrap="square" lIns="0" tIns="0" rIns="0" bIns="0" rtlCol="0">
            <a:spAutoFit/>
          </a:bodyPr>
          <a:lstStyle/>
          <a:p>
            <a:pPr>
              <a:lnSpc>
                <a:spcPct val="104000"/>
              </a:lnSpc>
            </a:pPr>
            <a:r>
              <a:rPr lang="da-DK" sz="2000" b="1" dirty="0">
                <a:solidFill>
                  <a:schemeClr val="bg1"/>
                </a:solidFill>
              </a:rPr>
              <a:t>2019</a:t>
            </a:r>
          </a:p>
        </p:txBody>
      </p:sp>
      <p:sp>
        <p:nvSpPr>
          <p:cNvPr id="8" name="Tekstfelt 7">
            <a:extLst>
              <a:ext uri="{FF2B5EF4-FFF2-40B4-BE49-F238E27FC236}">
                <a16:creationId xmlns:a16="http://schemas.microsoft.com/office/drawing/2014/main" id="{06B3074C-CE23-4272-8826-5CFE1D89C9B4}"/>
              </a:ext>
            </a:extLst>
          </p:cNvPr>
          <p:cNvSpPr txBox="1"/>
          <p:nvPr/>
        </p:nvSpPr>
        <p:spPr>
          <a:xfrm>
            <a:off x="5686527" y="2056122"/>
            <a:ext cx="1213658" cy="298480"/>
          </a:xfrm>
          <a:prstGeom prst="rect">
            <a:avLst/>
          </a:prstGeom>
          <a:noFill/>
        </p:spPr>
        <p:txBody>
          <a:bodyPr wrap="square" lIns="0" tIns="0" rIns="0" bIns="0" rtlCol="0">
            <a:spAutoFit/>
          </a:bodyPr>
          <a:lstStyle/>
          <a:p>
            <a:pPr>
              <a:lnSpc>
                <a:spcPct val="104000"/>
              </a:lnSpc>
            </a:pPr>
            <a:r>
              <a:rPr lang="da-DK" sz="2000" b="1" dirty="0">
                <a:solidFill>
                  <a:schemeClr val="bg1"/>
                </a:solidFill>
              </a:rPr>
              <a:t>2020</a:t>
            </a:r>
          </a:p>
        </p:txBody>
      </p:sp>
      <p:sp>
        <p:nvSpPr>
          <p:cNvPr id="9" name="Tekstfelt 8">
            <a:extLst>
              <a:ext uri="{FF2B5EF4-FFF2-40B4-BE49-F238E27FC236}">
                <a16:creationId xmlns:a16="http://schemas.microsoft.com/office/drawing/2014/main" id="{EB83FBF6-8BA1-481F-B010-154F00CED4CF}"/>
              </a:ext>
            </a:extLst>
          </p:cNvPr>
          <p:cNvSpPr txBox="1"/>
          <p:nvPr/>
        </p:nvSpPr>
        <p:spPr>
          <a:xfrm>
            <a:off x="8862610" y="2062761"/>
            <a:ext cx="1213658" cy="298480"/>
          </a:xfrm>
          <a:prstGeom prst="rect">
            <a:avLst/>
          </a:prstGeom>
          <a:noFill/>
        </p:spPr>
        <p:txBody>
          <a:bodyPr wrap="square" lIns="0" tIns="0" rIns="0" bIns="0" rtlCol="0">
            <a:spAutoFit/>
          </a:bodyPr>
          <a:lstStyle/>
          <a:p>
            <a:pPr>
              <a:lnSpc>
                <a:spcPct val="104000"/>
              </a:lnSpc>
            </a:pPr>
            <a:r>
              <a:rPr lang="da-DK" sz="2000" b="1" dirty="0">
                <a:solidFill>
                  <a:schemeClr val="bg1"/>
                </a:solidFill>
              </a:rPr>
              <a:t>2021</a:t>
            </a:r>
          </a:p>
        </p:txBody>
      </p:sp>
      <p:sp>
        <p:nvSpPr>
          <p:cNvPr id="10" name="Pladsholder til indhold 6">
            <a:extLst>
              <a:ext uri="{FF2B5EF4-FFF2-40B4-BE49-F238E27FC236}">
                <a16:creationId xmlns:a16="http://schemas.microsoft.com/office/drawing/2014/main" id="{AA95B470-483A-475F-A11A-FF75026CB034}"/>
              </a:ext>
            </a:extLst>
          </p:cNvPr>
          <p:cNvSpPr txBox="1">
            <a:spLocks/>
          </p:cNvSpPr>
          <p:nvPr/>
        </p:nvSpPr>
        <p:spPr>
          <a:xfrm>
            <a:off x="4990260" y="3030193"/>
            <a:ext cx="4833230" cy="978938"/>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a:buNone/>
            </a:pPr>
            <a:r>
              <a:rPr lang="da-DK" sz="1800" dirty="0"/>
              <a:t>Udgifter i forbindelse med, at nyuddannede tidligere vil kunne afholde ferie med løn i perioden september-december</a:t>
            </a:r>
          </a:p>
        </p:txBody>
      </p:sp>
      <p:sp>
        <p:nvSpPr>
          <p:cNvPr id="11" name="Pladsholder til indhold 6">
            <a:extLst>
              <a:ext uri="{FF2B5EF4-FFF2-40B4-BE49-F238E27FC236}">
                <a16:creationId xmlns:a16="http://schemas.microsoft.com/office/drawing/2014/main" id="{1033816C-CD9A-475C-8400-320B0D311447}"/>
              </a:ext>
            </a:extLst>
          </p:cNvPr>
          <p:cNvSpPr txBox="1">
            <a:spLocks/>
          </p:cNvSpPr>
          <p:nvPr/>
        </p:nvSpPr>
        <p:spPr>
          <a:xfrm>
            <a:off x="8424677" y="4600459"/>
            <a:ext cx="4833230" cy="978938"/>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a:buNone/>
            </a:pPr>
            <a:r>
              <a:rPr lang="da-DK" sz="1800" dirty="0"/>
              <a:t>Første afregning af indefrosne feriemidler og indeksering af de indefrosne feriemidler</a:t>
            </a:r>
          </a:p>
        </p:txBody>
      </p:sp>
      <p:sp>
        <p:nvSpPr>
          <p:cNvPr id="12" name="Pladsholder til indhold 6">
            <a:extLst>
              <a:ext uri="{FF2B5EF4-FFF2-40B4-BE49-F238E27FC236}">
                <a16:creationId xmlns:a16="http://schemas.microsoft.com/office/drawing/2014/main" id="{71E04B86-07EE-4C82-8508-B8FD48B8FE71}"/>
              </a:ext>
            </a:extLst>
          </p:cNvPr>
          <p:cNvSpPr txBox="1">
            <a:spLocks/>
          </p:cNvSpPr>
          <p:nvPr/>
        </p:nvSpPr>
        <p:spPr>
          <a:xfrm>
            <a:off x="4989014" y="2630207"/>
            <a:ext cx="3436909" cy="528666"/>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a:buFont typeface="Arial" panose="020B0604020202020204" pitchFamily="34" charset="0"/>
              <a:buNone/>
            </a:pPr>
            <a:r>
              <a:rPr lang="da-DK" sz="1800" dirty="0"/>
              <a:t>ATP-bidraget</a:t>
            </a:r>
          </a:p>
        </p:txBody>
      </p:sp>
      <p:sp>
        <p:nvSpPr>
          <p:cNvPr id="13" name="Pladsholder til indhold 6">
            <a:extLst>
              <a:ext uri="{FF2B5EF4-FFF2-40B4-BE49-F238E27FC236}">
                <a16:creationId xmlns:a16="http://schemas.microsoft.com/office/drawing/2014/main" id="{5262A553-9C42-4F07-BE54-E5BB601A714A}"/>
              </a:ext>
            </a:extLst>
          </p:cNvPr>
          <p:cNvSpPr txBox="1">
            <a:spLocks/>
          </p:cNvSpPr>
          <p:nvPr/>
        </p:nvSpPr>
        <p:spPr>
          <a:xfrm>
            <a:off x="8424677" y="2650539"/>
            <a:ext cx="3436909" cy="528666"/>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a:buFont typeface="Arial" panose="020B0604020202020204" pitchFamily="34" charset="0"/>
              <a:buNone/>
            </a:pPr>
            <a:r>
              <a:rPr lang="da-DK" sz="1800" dirty="0"/>
              <a:t>ATP-bidraget</a:t>
            </a:r>
          </a:p>
        </p:txBody>
      </p:sp>
      <p:sp>
        <p:nvSpPr>
          <p:cNvPr id="14" name="Pladsholder til indhold 6">
            <a:extLst>
              <a:ext uri="{FF2B5EF4-FFF2-40B4-BE49-F238E27FC236}">
                <a16:creationId xmlns:a16="http://schemas.microsoft.com/office/drawing/2014/main" id="{0056E18E-CEB9-41FB-AF44-D73637EA0A75}"/>
              </a:ext>
            </a:extLst>
          </p:cNvPr>
          <p:cNvSpPr txBox="1">
            <a:spLocks/>
          </p:cNvSpPr>
          <p:nvPr/>
        </p:nvSpPr>
        <p:spPr>
          <a:xfrm>
            <a:off x="8424677" y="3076143"/>
            <a:ext cx="4833230" cy="978938"/>
          </a:xfrm>
          <a:prstGeom prst="rect">
            <a:avLst/>
          </a:prstGeom>
        </p:spPr>
        <p:txBody>
          <a:bodyPr vert="horz" lIns="0" tIns="0" rIns="1548000" bIns="0" rtlCol="0">
            <a:noAutofit/>
          </a:bodyPr>
          <a:lst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a:lstStyle>
          <a:p>
            <a:pPr>
              <a:buNone/>
            </a:pPr>
            <a:r>
              <a:rPr lang="da-DK" sz="1800" dirty="0"/>
              <a:t>Udgifter i forbindelse med, at nyuddannede tidligere vil kunne afholde ferie med løn i perioden september-december</a:t>
            </a:r>
          </a:p>
        </p:txBody>
      </p:sp>
      <p:sp>
        <p:nvSpPr>
          <p:cNvPr id="15" name="Ellipse 14">
            <a:extLst>
              <a:ext uri="{FF2B5EF4-FFF2-40B4-BE49-F238E27FC236}">
                <a16:creationId xmlns:a16="http://schemas.microsoft.com/office/drawing/2014/main" id="{F28029F1-FAEF-4204-8F2A-72BCC9663BAD}"/>
              </a:ext>
            </a:extLst>
          </p:cNvPr>
          <p:cNvSpPr/>
          <p:nvPr/>
        </p:nvSpPr>
        <p:spPr>
          <a:xfrm>
            <a:off x="1106737" y="4418561"/>
            <a:ext cx="4360333" cy="1342734"/>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2400" b="1" dirty="0">
                <a:solidFill>
                  <a:schemeClr val="bg1"/>
                </a:solidFill>
              </a:rPr>
              <a:t>Men husk: også </a:t>
            </a:r>
            <a:r>
              <a:rPr lang="da-DK" sz="2400" b="1" dirty="0" err="1">
                <a:solidFill>
                  <a:schemeClr val="bg1"/>
                </a:solidFill>
              </a:rPr>
              <a:t>mindreudgifter</a:t>
            </a:r>
            <a:r>
              <a:rPr lang="da-DK" sz="2400" b="1" dirty="0">
                <a:solidFill>
                  <a:schemeClr val="bg1"/>
                </a:solidFill>
              </a:rPr>
              <a:t>!</a:t>
            </a:r>
          </a:p>
        </p:txBody>
      </p:sp>
      <p:sp>
        <p:nvSpPr>
          <p:cNvPr id="16" name="Rektangel 15">
            <a:extLst>
              <a:ext uri="{FF2B5EF4-FFF2-40B4-BE49-F238E27FC236}">
                <a16:creationId xmlns:a16="http://schemas.microsoft.com/office/drawing/2014/main" id="{B120515F-E3FF-45D0-88F8-9F23CC8AD5A2}"/>
              </a:ext>
            </a:extLst>
          </p:cNvPr>
          <p:cNvSpPr/>
          <p:nvPr/>
        </p:nvSpPr>
        <p:spPr>
          <a:xfrm>
            <a:off x="5561465" y="5828087"/>
            <a:ext cx="5519414" cy="978939"/>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600" b="1" dirty="0">
                <a:solidFill>
                  <a:schemeClr val="bg1"/>
                </a:solidFill>
              </a:rPr>
              <a:t>OBS: reelt mulighed for at afregne allerede fra sept. 2020, men først når der er indberettet, og husk at forpligtelsen så efterfølgende kan blive justeret både af jer selv og efter høring af medarbejderen</a:t>
            </a:r>
          </a:p>
        </p:txBody>
      </p:sp>
    </p:spTree>
    <p:extLst>
      <p:ext uri="{BB962C8B-B14F-4D97-AF65-F5344CB8AC3E}">
        <p14:creationId xmlns:p14="http://schemas.microsoft.com/office/powerpoint/2010/main" val="114870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dsholder til billede 1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p:pic>
      <p:sp>
        <p:nvSpPr>
          <p:cNvPr id="11" name="Pladsholder til tekst 10"/>
          <p:cNvSpPr>
            <a:spLocks noGrp="1"/>
          </p:cNvSpPr>
          <p:nvPr>
            <p:ph type="body" sz="quarter" idx="14"/>
          </p:nvPr>
        </p:nvSpPr>
        <p:spPr/>
        <p:txBody>
          <a:bodyPr/>
          <a:lstStyle/>
          <a:p>
            <a:endParaRPr lang="da-DK" dirty="0"/>
          </a:p>
        </p:txBody>
      </p:sp>
      <p:sp>
        <p:nvSpPr>
          <p:cNvPr id="10" name="Pladsholder til tekst 9"/>
          <p:cNvSpPr>
            <a:spLocks noGrp="1"/>
          </p:cNvSpPr>
          <p:nvPr>
            <p:ph type="body" sz="quarter" idx="12"/>
          </p:nvPr>
        </p:nvSpPr>
        <p:spPr/>
        <p:txBody>
          <a:bodyPr/>
          <a:lstStyle/>
          <a:p>
            <a:r>
              <a:rPr lang="da-DK" dirty="0"/>
              <a:t> </a:t>
            </a:r>
          </a:p>
        </p:txBody>
      </p:sp>
      <p:sp>
        <p:nvSpPr>
          <p:cNvPr id="12" name="Pladsholder til tekst 11"/>
          <p:cNvSpPr>
            <a:spLocks noGrp="1"/>
          </p:cNvSpPr>
          <p:nvPr>
            <p:ph type="body" sz="quarter" idx="15"/>
          </p:nvPr>
        </p:nvSpPr>
        <p:spPr/>
        <p:txBody>
          <a:bodyPr/>
          <a:lstStyle/>
          <a:p>
            <a:endParaRPr lang="da-DK"/>
          </a:p>
        </p:txBody>
      </p:sp>
      <p:sp>
        <p:nvSpPr>
          <p:cNvPr id="15" name="Pladsholder til tekst 14"/>
          <p:cNvSpPr>
            <a:spLocks noGrp="1"/>
          </p:cNvSpPr>
          <p:nvPr>
            <p:ph type="body" sz="quarter" idx="18"/>
          </p:nvPr>
        </p:nvSpPr>
        <p:spPr/>
        <p:txBody>
          <a:bodyPr/>
          <a:lstStyle/>
          <a:p>
            <a:r>
              <a:rPr lang="da-DK" dirty="0"/>
              <a:t>Overblik over Lønmodtagernes Feriemidler</a:t>
            </a:r>
          </a:p>
        </p:txBody>
      </p:sp>
      <p:sp>
        <p:nvSpPr>
          <p:cNvPr id="14" name="Pladsholder til billede 13"/>
          <p:cNvSpPr>
            <a:spLocks noGrp="1"/>
          </p:cNvSpPr>
          <p:nvPr>
            <p:ph type="pic" sz="quarter" idx="17"/>
          </p:nvPr>
        </p:nvSpPr>
        <p:spPr/>
      </p:sp>
    </p:spTree>
    <p:extLst>
      <p:ext uri="{BB962C8B-B14F-4D97-AF65-F5344CB8AC3E}">
        <p14:creationId xmlns:p14="http://schemas.microsoft.com/office/powerpoint/2010/main" val="162229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16ED85-D8A1-0B44-ACCA-8D716C4E91DF}"/>
              </a:ext>
            </a:extLst>
          </p:cNvPr>
          <p:cNvSpPr/>
          <p:nvPr/>
        </p:nvSpPr>
        <p:spPr>
          <a:xfrm>
            <a:off x="824" y="1"/>
            <a:ext cx="12187592" cy="6858000"/>
          </a:xfrm>
          <a:prstGeom prst="rect">
            <a:avLst/>
          </a:prstGeom>
          <a:solidFill>
            <a:srgbClr val="25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TextBox 118"/>
          <p:cNvSpPr txBox="1"/>
          <p:nvPr/>
        </p:nvSpPr>
        <p:spPr>
          <a:xfrm>
            <a:off x="7269594" y="2362480"/>
            <a:ext cx="1850043" cy="1001193"/>
          </a:xfrm>
          <a:prstGeom prst="rect">
            <a:avLst/>
          </a:prstGeom>
          <a:noFill/>
          <a:ln w="6350">
            <a:noFill/>
          </a:ln>
        </p:spPr>
        <p:txBody>
          <a:bodyPr wrap="square" lIns="71983" tIns="71983" rIns="71983"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Ny ferielov 1. september</a:t>
            </a:r>
          </a:p>
        </p:txBody>
      </p:sp>
      <p:sp>
        <p:nvSpPr>
          <p:cNvPr id="117" name="TextBox 116"/>
          <p:cNvSpPr txBox="1"/>
          <p:nvPr/>
        </p:nvSpPr>
        <p:spPr>
          <a:xfrm>
            <a:off x="5467161" y="2362480"/>
            <a:ext cx="1802433" cy="1001193"/>
          </a:xfrm>
          <a:prstGeom prst="rect">
            <a:avLst/>
          </a:prstGeom>
          <a:noFill/>
          <a:ln w="6350">
            <a:solidFill>
              <a:schemeClr val="bg1"/>
            </a:solidFill>
          </a:ln>
        </p:spPr>
        <p:txBody>
          <a:bodyPr wrap="square" lIns="71983" tIns="71983" rIns="71983"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Overgangsår</a:t>
            </a:r>
          </a:p>
        </p:txBody>
      </p:sp>
      <p:sp>
        <p:nvSpPr>
          <p:cNvPr id="7" name="Title 6"/>
          <p:cNvSpPr>
            <a:spLocks noGrp="1"/>
          </p:cNvSpPr>
          <p:nvPr>
            <p:ph type="title"/>
          </p:nvPr>
        </p:nvSpPr>
        <p:spPr/>
        <p:txBody>
          <a:bodyPr/>
          <a:lstStyle/>
          <a:p>
            <a:r>
              <a:rPr lang="da-DK" dirty="0">
                <a:solidFill>
                  <a:schemeClr val="bg1"/>
                </a:solidFill>
                <a:latin typeface="Avenir Roman" panose="02000503020000020003" pitchFamily="2" charset="0"/>
              </a:rPr>
              <a:t>Overgangen til den nye ferielov</a:t>
            </a:r>
          </a:p>
        </p:txBody>
      </p:sp>
      <p:sp>
        <p:nvSpPr>
          <p:cNvPr id="12" name="TextBox 11"/>
          <p:cNvSpPr txBox="1"/>
          <p:nvPr/>
        </p:nvSpPr>
        <p:spPr>
          <a:xfrm>
            <a:off x="2502223" y="2703963"/>
            <a:ext cx="1799583" cy="1692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2018</a:t>
            </a:r>
          </a:p>
        </p:txBody>
      </p:sp>
      <p:sp>
        <p:nvSpPr>
          <p:cNvPr id="16" name="TextBox 15"/>
          <p:cNvSpPr txBox="1"/>
          <p:nvPr/>
        </p:nvSpPr>
        <p:spPr>
          <a:xfrm>
            <a:off x="2502223" y="3021122"/>
            <a:ext cx="1799583" cy="359917"/>
          </a:xfrm>
          <a:prstGeom prst="rect">
            <a:avLst/>
          </a:prstGeom>
          <a:solidFill>
            <a:srgbClr val="224284"/>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sp>
        <p:nvSpPr>
          <p:cNvPr id="18" name="TextBox 17"/>
          <p:cNvSpPr txBox="1"/>
          <p:nvPr/>
        </p:nvSpPr>
        <p:spPr>
          <a:xfrm>
            <a:off x="391141" y="3021123"/>
            <a:ext cx="1352201" cy="342550"/>
          </a:xfrm>
          <a:prstGeom prst="rect">
            <a:avLst/>
          </a:prstGeom>
          <a:noFill/>
          <a:ln>
            <a:noFill/>
          </a:ln>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Ferieoptjening</a:t>
            </a:r>
          </a:p>
        </p:txBody>
      </p:sp>
      <p:sp>
        <p:nvSpPr>
          <p:cNvPr id="25" name="TextBox 24"/>
          <p:cNvSpPr txBox="1"/>
          <p:nvPr/>
        </p:nvSpPr>
        <p:spPr>
          <a:xfrm>
            <a:off x="4299726" y="2703963"/>
            <a:ext cx="1799583" cy="1692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2019</a:t>
            </a:r>
          </a:p>
        </p:txBody>
      </p:sp>
      <p:sp>
        <p:nvSpPr>
          <p:cNvPr id="26" name="TextBox 25"/>
          <p:cNvSpPr txBox="1"/>
          <p:nvPr/>
        </p:nvSpPr>
        <p:spPr>
          <a:xfrm>
            <a:off x="4299726" y="3021122"/>
            <a:ext cx="1799583" cy="359917"/>
          </a:xfrm>
          <a:prstGeom prst="rect">
            <a:avLst/>
          </a:prstGeom>
          <a:solidFill>
            <a:srgbClr val="305B99"/>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sp>
        <p:nvSpPr>
          <p:cNvPr id="30" name="TextBox 29"/>
          <p:cNvSpPr txBox="1"/>
          <p:nvPr/>
        </p:nvSpPr>
        <p:spPr>
          <a:xfrm>
            <a:off x="6094621" y="2703963"/>
            <a:ext cx="1799583" cy="1692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2020</a:t>
            </a:r>
          </a:p>
        </p:txBody>
      </p:sp>
      <p:sp>
        <p:nvSpPr>
          <p:cNvPr id="31" name="TextBox 30"/>
          <p:cNvSpPr txBox="1"/>
          <p:nvPr/>
        </p:nvSpPr>
        <p:spPr>
          <a:xfrm>
            <a:off x="5470159" y="3021122"/>
            <a:ext cx="2424045" cy="359917"/>
          </a:xfrm>
          <a:prstGeom prst="rect">
            <a:avLst/>
          </a:prstGeom>
          <a:solidFill>
            <a:srgbClr val="E6521D"/>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september</a:t>
            </a:r>
          </a:p>
        </p:txBody>
      </p:sp>
      <p:sp>
        <p:nvSpPr>
          <p:cNvPr id="35" name="TextBox 34"/>
          <p:cNvSpPr txBox="1"/>
          <p:nvPr/>
        </p:nvSpPr>
        <p:spPr>
          <a:xfrm>
            <a:off x="7897083" y="2708979"/>
            <a:ext cx="1799583" cy="1692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2021</a:t>
            </a:r>
          </a:p>
        </p:txBody>
      </p:sp>
      <p:sp>
        <p:nvSpPr>
          <p:cNvPr id="36" name="TextBox 35"/>
          <p:cNvSpPr txBox="1"/>
          <p:nvPr/>
        </p:nvSpPr>
        <p:spPr>
          <a:xfrm>
            <a:off x="7269594" y="3021122"/>
            <a:ext cx="2427072" cy="359917"/>
          </a:xfrm>
          <a:prstGeom prst="rect">
            <a:avLst/>
          </a:prstGeom>
          <a:solidFill>
            <a:srgbClr val="4885BE"/>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40" name="TextBox 39"/>
          <p:cNvSpPr txBox="1"/>
          <p:nvPr/>
        </p:nvSpPr>
        <p:spPr>
          <a:xfrm>
            <a:off x="9699517" y="2703963"/>
            <a:ext cx="1799583" cy="1692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2022</a:t>
            </a:r>
          </a:p>
        </p:txBody>
      </p:sp>
      <p:sp>
        <p:nvSpPr>
          <p:cNvPr id="45" name="Pentagon 44"/>
          <p:cNvSpPr/>
          <p:nvPr/>
        </p:nvSpPr>
        <p:spPr>
          <a:xfrm>
            <a:off x="9084874" y="3020145"/>
            <a:ext cx="1821416" cy="359917"/>
          </a:xfrm>
          <a:prstGeom prst="homePlate">
            <a:avLst>
              <a:gd name="adj" fmla="val 31527"/>
            </a:avLst>
          </a:prstGeom>
          <a:solidFill>
            <a:srgbClr val="B2D8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1983" tIns="0" rIns="71983"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p:txBody>
      </p:sp>
      <p:sp>
        <p:nvSpPr>
          <p:cNvPr id="20" name="TextBox 19"/>
          <p:cNvSpPr txBox="1"/>
          <p:nvPr/>
        </p:nvSpPr>
        <p:spPr>
          <a:xfrm>
            <a:off x="2105099" y="5005766"/>
            <a:ext cx="788908" cy="21597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cxnSp>
        <p:nvCxnSpPr>
          <p:cNvPr id="15" name="Straight Connector 14"/>
          <p:cNvCxnSpPr/>
          <p:nvPr/>
        </p:nvCxnSpPr>
        <p:spPr>
          <a:xfrm>
            <a:off x="2491312" y="2733729"/>
            <a:ext cx="0" cy="2213754"/>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26206" y="3651045"/>
            <a:ext cx="1352201" cy="359917"/>
          </a:xfrm>
          <a:prstGeom prst="rect">
            <a:avLst/>
          </a:prstGeom>
          <a:noFill/>
          <a:ln>
            <a:noFill/>
          </a:ln>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Ferieafholdelse</a:t>
            </a:r>
          </a:p>
        </p:txBody>
      </p:sp>
      <p:sp>
        <p:nvSpPr>
          <p:cNvPr id="109" name="TextBox 108"/>
          <p:cNvSpPr txBox="1"/>
          <p:nvPr/>
        </p:nvSpPr>
        <p:spPr>
          <a:xfrm>
            <a:off x="4884847" y="3651045"/>
            <a:ext cx="1770958" cy="359917"/>
          </a:xfrm>
          <a:prstGeom prst="rect">
            <a:avLst/>
          </a:prstGeom>
          <a:solidFill>
            <a:srgbClr val="224284"/>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maj</a:t>
            </a:r>
          </a:p>
        </p:txBody>
      </p:sp>
      <p:sp>
        <p:nvSpPr>
          <p:cNvPr id="110" name="TextBox 109"/>
          <p:cNvSpPr txBox="1"/>
          <p:nvPr/>
        </p:nvSpPr>
        <p:spPr>
          <a:xfrm>
            <a:off x="6654211" y="3651045"/>
            <a:ext cx="768682" cy="359917"/>
          </a:xfrm>
          <a:prstGeom prst="rect">
            <a:avLst/>
          </a:prstGeom>
          <a:solidFill>
            <a:srgbClr val="305B99"/>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maj</a:t>
            </a:r>
          </a:p>
        </p:txBody>
      </p:sp>
      <p:sp>
        <p:nvSpPr>
          <p:cNvPr id="111" name="TextBox 110"/>
          <p:cNvSpPr txBox="1"/>
          <p:nvPr/>
        </p:nvSpPr>
        <p:spPr>
          <a:xfrm>
            <a:off x="7276363" y="4012956"/>
            <a:ext cx="2420303" cy="359917"/>
          </a:xfrm>
          <a:prstGeom prst="rect">
            <a:avLst/>
          </a:prstGeom>
          <a:solidFill>
            <a:srgbClr val="4885BE"/>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endParaRPr>
          </a:p>
        </p:txBody>
      </p:sp>
      <p:sp>
        <p:nvSpPr>
          <p:cNvPr id="113" name="Pentagon 112"/>
          <p:cNvSpPr/>
          <p:nvPr/>
        </p:nvSpPr>
        <p:spPr>
          <a:xfrm>
            <a:off x="9093525" y="4372872"/>
            <a:ext cx="2411343" cy="359917"/>
          </a:xfrm>
          <a:prstGeom prst="homePlate">
            <a:avLst>
              <a:gd name="adj" fmla="val 26909"/>
            </a:avLst>
          </a:prstGeom>
          <a:solidFill>
            <a:srgbClr val="B2D8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1983" tIns="0" rIns="71983"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endParaRPr>
          </a:p>
        </p:txBody>
      </p:sp>
      <p:sp>
        <p:nvSpPr>
          <p:cNvPr id="86" name="TextBox 85"/>
          <p:cNvSpPr txBox="1"/>
          <p:nvPr/>
        </p:nvSpPr>
        <p:spPr>
          <a:xfrm>
            <a:off x="3912571" y="5005766"/>
            <a:ext cx="788908" cy="215974"/>
          </a:xfrm>
          <a:prstGeom prst="rect">
            <a:avLst/>
          </a:prstGeom>
          <a:noFill/>
          <a:ln w="9525">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cxnSp>
        <p:nvCxnSpPr>
          <p:cNvPr id="87" name="Straight Connector 86"/>
          <p:cNvCxnSpPr/>
          <p:nvPr/>
        </p:nvCxnSpPr>
        <p:spPr>
          <a:xfrm>
            <a:off x="4298785" y="2733729"/>
            <a:ext cx="0" cy="2213754"/>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695750" y="5005766"/>
            <a:ext cx="788908" cy="215974"/>
          </a:xfrm>
          <a:prstGeom prst="rect">
            <a:avLst/>
          </a:prstGeom>
          <a:noFill/>
          <a:ln w="9525">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cxnSp>
        <p:nvCxnSpPr>
          <p:cNvPr id="93" name="Straight Connector 92"/>
          <p:cNvCxnSpPr/>
          <p:nvPr/>
        </p:nvCxnSpPr>
        <p:spPr>
          <a:xfrm>
            <a:off x="6081964" y="2733729"/>
            <a:ext cx="0" cy="2213754"/>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499750" y="5005766"/>
            <a:ext cx="788908" cy="215974"/>
          </a:xfrm>
          <a:prstGeom prst="rect">
            <a:avLst/>
          </a:prstGeom>
          <a:noFill/>
          <a:ln w="9525">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cxnSp>
        <p:nvCxnSpPr>
          <p:cNvPr id="96" name="Straight Connector 95"/>
          <p:cNvCxnSpPr/>
          <p:nvPr/>
        </p:nvCxnSpPr>
        <p:spPr>
          <a:xfrm>
            <a:off x="7885964" y="2733729"/>
            <a:ext cx="0" cy="2213754"/>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9302213" y="5005766"/>
            <a:ext cx="788908" cy="215974"/>
          </a:xfrm>
          <a:prstGeom prst="rect">
            <a:avLst/>
          </a:prstGeom>
          <a:noFill/>
          <a:ln w="9525">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januar</a:t>
            </a:r>
          </a:p>
        </p:txBody>
      </p:sp>
      <p:cxnSp>
        <p:nvCxnSpPr>
          <p:cNvPr id="99" name="Straight Connector 98"/>
          <p:cNvCxnSpPr/>
          <p:nvPr/>
        </p:nvCxnSpPr>
        <p:spPr>
          <a:xfrm>
            <a:off x="9688426" y="2733729"/>
            <a:ext cx="0" cy="2213754"/>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0" name="Down Arrow 119"/>
          <p:cNvSpPr/>
          <p:nvPr/>
        </p:nvSpPr>
        <p:spPr>
          <a:xfrm>
            <a:off x="8610577" y="3520975"/>
            <a:ext cx="266409" cy="382704"/>
          </a:xfrm>
          <a:prstGeom prst="downArrow">
            <a:avLst/>
          </a:prstGeom>
          <a:solidFill>
            <a:srgbClr val="E652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sp>
        <p:nvSpPr>
          <p:cNvPr id="121" name="Down Arrow 120"/>
          <p:cNvSpPr/>
          <p:nvPr/>
        </p:nvSpPr>
        <p:spPr>
          <a:xfrm>
            <a:off x="10109846" y="3520975"/>
            <a:ext cx="266409" cy="724994"/>
          </a:xfrm>
          <a:prstGeom prst="downArrow">
            <a:avLst/>
          </a:prstGeom>
          <a:solidFill>
            <a:srgbClr val="E652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149" name="Picture 148"/>
          <p:cNvPicPr>
            <a:picLocks noChangeAspect="1"/>
          </p:cNvPicPr>
          <p:nvPr/>
        </p:nvPicPr>
        <p:blipFill>
          <a:blip r:embed="rId3"/>
          <a:stretch>
            <a:fillRect/>
          </a:stretch>
        </p:blipFill>
        <p:spPr>
          <a:xfrm>
            <a:off x="11715219" y="-5091622"/>
            <a:ext cx="177284" cy="237091"/>
          </a:xfrm>
          <a:prstGeom prst="rect">
            <a:avLst/>
          </a:prstGeom>
        </p:spPr>
      </p:pic>
      <p:grpSp>
        <p:nvGrpSpPr>
          <p:cNvPr id="10" name="Group 9">
            <a:extLst>
              <a:ext uri="{FF2B5EF4-FFF2-40B4-BE49-F238E27FC236}">
                <a16:creationId xmlns:a16="http://schemas.microsoft.com/office/drawing/2014/main" id="{72C25F2F-50EB-C547-8A9A-88692FAC7444}"/>
              </a:ext>
            </a:extLst>
          </p:cNvPr>
          <p:cNvGrpSpPr/>
          <p:nvPr/>
        </p:nvGrpSpPr>
        <p:grpSpPr>
          <a:xfrm>
            <a:off x="2500345" y="1881115"/>
            <a:ext cx="8998755" cy="3851608"/>
            <a:chOff x="2498719" y="1881550"/>
            <a:chExt cx="9000838" cy="3852500"/>
          </a:xfrm>
        </p:grpSpPr>
        <p:sp>
          <p:nvSpPr>
            <p:cNvPr id="41" name="TextBox 40">
              <a:extLst>
                <a:ext uri="{FF2B5EF4-FFF2-40B4-BE49-F238E27FC236}">
                  <a16:creationId xmlns:a16="http://schemas.microsoft.com/office/drawing/2014/main" id="{435CBD50-0FAA-C649-A888-0380F10B142D}"/>
                </a:ext>
              </a:extLst>
            </p:cNvPr>
            <p:cNvSpPr txBox="1"/>
            <p:nvPr/>
          </p:nvSpPr>
          <p:spPr>
            <a:xfrm>
              <a:off x="2498719" y="1881550"/>
              <a:ext cx="4770352" cy="360000"/>
            </a:xfrm>
            <a:prstGeom prst="rect">
              <a:avLst/>
            </a:prstGeom>
            <a:no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94180"/>
                  </a:solidFill>
                  <a:effectLst/>
                  <a:uLnTx/>
                  <a:uFillTx/>
                  <a:latin typeface="Avenir Roman" panose="02000503020000020003" pitchFamily="2" charset="0"/>
                  <a:ea typeface="+mn-ea"/>
                  <a:cs typeface="+mn-cs"/>
                </a:rPr>
                <a:t>Optjeningsår</a:t>
              </a:r>
            </a:p>
          </p:txBody>
        </p:sp>
        <p:cxnSp>
          <p:nvCxnSpPr>
            <p:cNvPr id="4" name="Straight Connector 3">
              <a:extLst>
                <a:ext uri="{FF2B5EF4-FFF2-40B4-BE49-F238E27FC236}">
                  <a16:creationId xmlns:a16="http://schemas.microsoft.com/office/drawing/2014/main" id="{1CF87FE7-78F4-4D48-A1BA-BEB967E0135E}"/>
                </a:ext>
              </a:extLst>
            </p:cNvPr>
            <p:cNvCxnSpPr/>
            <p:nvPr/>
          </p:nvCxnSpPr>
          <p:spPr>
            <a:xfrm>
              <a:off x="2498719" y="2241550"/>
              <a:ext cx="4770352" cy="0"/>
            </a:xfrm>
            <a:prstGeom prst="line">
              <a:avLst/>
            </a:prstGeom>
            <a:ln w="12700">
              <a:solidFill>
                <a:srgbClr val="224284"/>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FC9641-E111-024C-A169-F53127D7882E}"/>
                </a:ext>
              </a:extLst>
            </p:cNvPr>
            <p:cNvSpPr txBox="1"/>
            <p:nvPr/>
          </p:nvSpPr>
          <p:spPr>
            <a:xfrm>
              <a:off x="2498719" y="5374050"/>
              <a:ext cx="4770352" cy="360000"/>
            </a:xfrm>
            <a:prstGeom prst="rect">
              <a:avLst/>
            </a:prstGeom>
            <a:no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94180"/>
                  </a:solidFill>
                  <a:effectLst/>
                  <a:uLnTx/>
                  <a:uFillTx/>
                  <a:latin typeface="Avenir Roman" panose="02000503020000020003" pitchFamily="2" charset="0"/>
                  <a:ea typeface="+mn-ea"/>
                  <a:cs typeface="+mn-cs"/>
                </a:rPr>
                <a:t>Ferieår</a:t>
              </a:r>
            </a:p>
          </p:txBody>
        </p:sp>
        <p:cxnSp>
          <p:nvCxnSpPr>
            <p:cNvPr id="47" name="Straight Connector 46">
              <a:extLst>
                <a:ext uri="{FF2B5EF4-FFF2-40B4-BE49-F238E27FC236}">
                  <a16:creationId xmlns:a16="http://schemas.microsoft.com/office/drawing/2014/main" id="{46A6CEF2-35F7-4747-8793-72C325D9AF24}"/>
                </a:ext>
              </a:extLst>
            </p:cNvPr>
            <p:cNvCxnSpPr/>
            <p:nvPr/>
          </p:nvCxnSpPr>
          <p:spPr>
            <a:xfrm>
              <a:off x="2498719" y="5734050"/>
              <a:ext cx="4770352" cy="0"/>
            </a:xfrm>
            <a:prstGeom prst="line">
              <a:avLst/>
            </a:prstGeom>
            <a:ln w="12700">
              <a:solidFill>
                <a:srgbClr val="224284"/>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403BEAE-7C58-A343-A705-DD8AF8E42BDE}"/>
                </a:ext>
              </a:extLst>
            </p:cNvPr>
            <p:cNvSpPr txBox="1"/>
            <p:nvPr/>
          </p:nvSpPr>
          <p:spPr>
            <a:xfrm>
              <a:off x="7311529" y="1881550"/>
              <a:ext cx="4188028" cy="360000"/>
            </a:xfrm>
            <a:prstGeom prst="rect">
              <a:avLst/>
            </a:prstGeom>
            <a:no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94180"/>
                  </a:solidFill>
                  <a:effectLst/>
                  <a:uLnTx/>
                  <a:uFillTx/>
                  <a:latin typeface="Avenir Roman" panose="02000503020000020003" pitchFamily="2" charset="0"/>
                  <a:ea typeface="+mn-ea"/>
                  <a:cs typeface="+mn-cs"/>
                </a:rPr>
                <a:t>Ferieår</a:t>
              </a:r>
            </a:p>
          </p:txBody>
        </p:sp>
        <p:cxnSp>
          <p:nvCxnSpPr>
            <p:cNvPr id="49" name="Straight Connector 48">
              <a:extLst>
                <a:ext uri="{FF2B5EF4-FFF2-40B4-BE49-F238E27FC236}">
                  <a16:creationId xmlns:a16="http://schemas.microsoft.com/office/drawing/2014/main" id="{106D8CBB-DC79-A948-B4E5-7D619C4786D2}"/>
                </a:ext>
              </a:extLst>
            </p:cNvPr>
            <p:cNvCxnSpPr>
              <a:cxnSpLocks/>
            </p:cNvCxnSpPr>
            <p:nvPr/>
          </p:nvCxnSpPr>
          <p:spPr>
            <a:xfrm>
              <a:off x="7311529" y="2241550"/>
              <a:ext cx="4188028" cy="0"/>
            </a:xfrm>
            <a:prstGeom prst="line">
              <a:avLst/>
            </a:prstGeom>
            <a:ln w="12700">
              <a:solidFill>
                <a:srgbClr val="224284"/>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1FB9468-75C2-9B4A-B0FD-8A2704323D4C}"/>
                </a:ext>
              </a:extLst>
            </p:cNvPr>
            <p:cNvSpPr txBox="1"/>
            <p:nvPr/>
          </p:nvSpPr>
          <p:spPr>
            <a:xfrm>
              <a:off x="7311529" y="5374050"/>
              <a:ext cx="4188028" cy="360000"/>
            </a:xfrm>
            <a:prstGeom prst="rect">
              <a:avLst/>
            </a:prstGeom>
            <a:no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94180"/>
                  </a:solidFill>
                  <a:effectLst/>
                  <a:uLnTx/>
                  <a:uFillTx/>
                  <a:latin typeface="Avenir Roman" panose="02000503020000020003" pitchFamily="2" charset="0"/>
                  <a:ea typeface="+mn-ea"/>
                  <a:cs typeface="+mn-cs"/>
                </a:rPr>
                <a:t>Ferieafholdelsesperiode</a:t>
              </a:r>
            </a:p>
          </p:txBody>
        </p:sp>
        <p:cxnSp>
          <p:nvCxnSpPr>
            <p:cNvPr id="51" name="Straight Connector 50">
              <a:extLst>
                <a:ext uri="{FF2B5EF4-FFF2-40B4-BE49-F238E27FC236}">
                  <a16:creationId xmlns:a16="http://schemas.microsoft.com/office/drawing/2014/main" id="{C33138DA-453B-A74E-870F-86E02B549EDD}"/>
                </a:ext>
              </a:extLst>
            </p:cNvPr>
            <p:cNvCxnSpPr>
              <a:cxnSpLocks/>
            </p:cNvCxnSpPr>
            <p:nvPr/>
          </p:nvCxnSpPr>
          <p:spPr>
            <a:xfrm>
              <a:off x="7311529" y="5734050"/>
              <a:ext cx="4188028" cy="0"/>
            </a:xfrm>
            <a:prstGeom prst="line">
              <a:avLst/>
            </a:prstGeom>
            <a:ln w="12700">
              <a:solidFill>
                <a:srgbClr val="224284"/>
              </a:solidFill>
            </a:ln>
          </p:spPr>
          <p:style>
            <a:lnRef idx="1">
              <a:schemeClr val="accent1"/>
            </a:lnRef>
            <a:fillRef idx="0">
              <a:schemeClr val="accent1"/>
            </a:fillRef>
            <a:effectRef idx="0">
              <a:schemeClr val="accent1"/>
            </a:effectRef>
            <a:fontRef idx="minor">
              <a:schemeClr val="tx1"/>
            </a:fontRef>
          </p:style>
        </p:cxnSp>
      </p:grpSp>
      <p:sp>
        <p:nvSpPr>
          <p:cNvPr id="52" name="Pentagon 51">
            <a:extLst>
              <a:ext uri="{FF2B5EF4-FFF2-40B4-BE49-F238E27FC236}">
                <a16:creationId xmlns:a16="http://schemas.microsoft.com/office/drawing/2014/main" id="{81F46D9B-2F85-2548-B0BA-4BDDDE162B87}"/>
              </a:ext>
            </a:extLst>
          </p:cNvPr>
          <p:cNvSpPr/>
          <p:nvPr/>
        </p:nvSpPr>
        <p:spPr>
          <a:xfrm>
            <a:off x="6554991" y="-783828"/>
            <a:ext cx="2461830" cy="579466"/>
          </a:xfrm>
          <a:prstGeom prst="homePlate">
            <a:avLst>
              <a:gd name="adj" fmla="val 24992"/>
            </a:avLst>
          </a:prstGeom>
          <a:solidFill>
            <a:srgbClr val="A8D9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F0A81B59-0A39-7D41-8C86-5BA6884BF20F}"/>
              </a:ext>
            </a:extLst>
          </p:cNvPr>
          <p:cNvSpPr/>
          <p:nvPr/>
        </p:nvSpPr>
        <p:spPr>
          <a:xfrm>
            <a:off x="3213132" y="-793606"/>
            <a:ext cx="1544580" cy="579466"/>
          </a:xfrm>
          <a:prstGeom prst="rect">
            <a:avLst/>
          </a:prstGeom>
          <a:solidFill>
            <a:srgbClr val="2570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5F1F4086-4F0E-0D47-AB37-7B6133E31787}"/>
              </a:ext>
            </a:extLst>
          </p:cNvPr>
          <p:cNvSpPr/>
          <p:nvPr/>
        </p:nvSpPr>
        <p:spPr>
          <a:xfrm>
            <a:off x="1624629" y="-783828"/>
            <a:ext cx="1544580" cy="579466"/>
          </a:xfrm>
          <a:prstGeom prst="rect">
            <a:avLst/>
          </a:prstGeom>
          <a:solidFill>
            <a:srgbClr val="1F5C9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7C43785-8F7F-F946-8D93-AA6B17760715}"/>
              </a:ext>
            </a:extLst>
          </p:cNvPr>
          <p:cNvSpPr/>
          <p:nvPr/>
        </p:nvSpPr>
        <p:spPr>
          <a:xfrm>
            <a:off x="44842" y="-776950"/>
            <a:ext cx="1544580" cy="579466"/>
          </a:xfrm>
          <a:prstGeom prst="rect">
            <a:avLst/>
          </a:prstGeom>
          <a:solidFill>
            <a:srgbClr val="1543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67D83F7-3DE9-6042-83DE-E074F3EBAC91}"/>
              </a:ext>
            </a:extLst>
          </p:cNvPr>
          <p:cNvSpPr/>
          <p:nvPr/>
        </p:nvSpPr>
        <p:spPr>
          <a:xfrm>
            <a:off x="17970" y="-1117567"/>
            <a:ext cx="82247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#154389</a:t>
            </a:r>
          </a:p>
        </p:txBody>
      </p:sp>
      <p:sp>
        <p:nvSpPr>
          <p:cNvPr id="57" name="Rectangle 56">
            <a:extLst>
              <a:ext uri="{FF2B5EF4-FFF2-40B4-BE49-F238E27FC236}">
                <a16:creationId xmlns:a16="http://schemas.microsoft.com/office/drawing/2014/main" id="{BFB72FB8-1907-6843-8B7B-3A040B773496}"/>
              </a:ext>
            </a:extLst>
          </p:cNvPr>
          <p:cNvSpPr/>
          <p:nvPr/>
        </p:nvSpPr>
        <p:spPr>
          <a:xfrm>
            <a:off x="1582731" y="-1117567"/>
            <a:ext cx="814458"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#1F5C9E</a:t>
            </a:r>
          </a:p>
        </p:txBody>
      </p:sp>
      <p:sp>
        <p:nvSpPr>
          <p:cNvPr id="58" name="Rectangle 57">
            <a:extLst>
              <a:ext uri="{FF2B5EF4-FFF2-40B4-BE49-F238E27FC236}">
                <a16:creationId xmlns:a16="http://schemas.microsoft.com/office/drawing/2014/main" id="{BE27B499-EFBE-B841-A2D2-E061FD2FA676}"/>
              </a:ext>
            </a:extLst>
          </p:cNvPr>
          <p:cNvSpPr/>
          <p:nvPr/>
        </p:nvSpPr>
        <p:spPr>
          <a:xfrm>
            <a:off x="3208392" y="-1117567"/>
            <a:ext cx="82888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#2570B0</a:t>
            </a:r>
          </a:p>
        </p:txBody>
      </p:sp>
      <p:sp>
        <p:nvSpPr>
          <p:cNvPr id="59" name="Rectangle 58">
            <a:extLst>
              <a:ext uri="{FF2B5EF4-FFF2-40B4-BE49-F238E27FC236}">
                <a16:creationId xmlns:a16="http://schemas.microsoft.com/office/drawing/2014/main" id="{87CBE7A9-B365-EA4B-9D70-FEA7AE7EED85}"/>
              </a:ext>
            </a:extLst>
          </p:cNvPr>
          <p:cNvSpPr/>
          <p:nvPr/>
        </p:nvSpPr>
        <p:spPr>
          <a:xfrm>
            <a:off x="4843831" y="-1117567"/>
            <a:ext cx="824074"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#2E87C3</a:t>
            </a:r>
          </a:p>
        </p:txBody>
      </p:sp>
      <p:sp>
        <p:nvSpPr>
          <p:cNvPr id="60" name="Rectangle 59">
            <a:extLst>
              <a:ext uri="{FF2B5EF4-FFF2-40B4-BE49-F238E27FC236}">
                <a16:creationId xmlns:a16="http://schemas.microsoft.com/office/drawing/2014/main" id="{E5273A97-4FDE-2C4D-B736-48291CEF2731}"/>
              </a:ext>
            </a:extLst>
          </p:cNvPr>
          <p:cNvSpPr/>
          <p:nvPr/>
        </p:nvSpPr>
        <p:spPr>
          <a:xfrm>
            <a:off x="6554991" y="-1117567"/>
            <a:ext cx="851318"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#A8D9E5</a:t>
            </a:r>
          </a:p>
        </p:txBody>
      </p:sp>
      <p:sp>
        <p:nvSpPr>
          <p:cNvPr id="61" name="Rectangle 60">
            <a:extLst>
              <a:ext uri="{FF2B5EF4-FFF2-40B4-BE49-F238E27FC236}">
                <a16:creationId xmlns:a16="http://schemas.microsoft.com/office/drawing/2014/main" id="{BCF90B10-3F73-1140-A60D-15711D7DB1B5}"/>
              </a:ext>
            </a:extLst>
          </p:cNvPr>
          <p:cNvSpPr/>
          <p:nvPr/>
        </p:nvSpPr>
        <p:spPr>
          <a:xfrm>
            <a:off x="4801634" y="-783828"/>
            <a:ext cx="1544580" cy="579466"/>
          </a:xfrm>
          <a:prstGeom prst="rect">
            <a:avLst/>
          </a:prstGeom>
          <a:solidFill>
            <a:srgbClr val="2E87C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8080583-555F-5D43-8CC3-FD2990A1C83D}"/>
              </a:ext>
            </a:extLst>
          </p:cNvPr>
          <p:cNvSpPr/>
          <p:nvPr/>
        </p:nvSpPr>
        <p:spPr>
          <a:xfrm>
            <a:off x="9119636" y="-783828"/>
            <a:ext cx="1544580" cy="579466"/>
          </a:xfrm>
          <a:prstGeom prst="rect">
            <a:avLst/>
          </a:prstGeom>
          <a:solidFill>
            <a:srgbClr val="25A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08CE1CEA-1EE0-8044-B94C-B78E703F3064}"/>
              </a:ext>
            </a:extLst>
          </p:cNvPr>
          <p:cNvSpPr/>
          <p:nvPr/>
        </p:nvSpPr>
        <p:spPr>
          <a:xfrm>
            <a:off x="9119636" y="-1117567"/>
            <a:ext cx="822471"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#25AFE5</a:t>
            </a:r>
          </a:p>
        </p:txBody>
      </p:sp>
      <p:sp>
        <p:nvSpPr>
          <p:cNvPr id="71" name="Rectangle 70">
            <a:extLst>
              <a:ext uri="{FF2B5EF4-FFF2-40B4-BE49-F238E27FC236}">
                <a16:creationId xmlns:a16="http://schemas.microsoft.com/office/drawing/2014/main" id="{35DCA0EC-9F33-FD44-8DC7-744ACFCF7DF6}"/>
              </a:ext>
            </a:extLst>
          </p:cNvPr>
          <p:cNvSpPr/>
          <p:nvPr/>
        </p:nvSpPr>
        <p:spPr>
          <a:xfrm>
            <a:off x="10966297" y="-783828"/>
            <a:ext cx="1544580" cy="579466"/>
          </a:xfrm>
          <a:prstGeom prst="rect">
            <a:avLst/>
          </a:prstGeom>
          <a:solidFill>
            <a:srgbClr val="E6521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A26D6C47-5B1E-6948-ACF5-4C4EA46BAED3}"/>
              </a:ext>
            </a:extLst>
          </p:cNvPr>
          <p:cNvSpPr/>
          <p:nvPr/>
        </p:nvSpPr>
        <p:spPr>
          <a:xfrm>
            <a:off x="10966297" y="-1117567"/>
            <a:ext cx="838497" cy="3077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t>#E6521D</a:t>
            </a:r>
          </a:p>
        </p:txBody>
      </p:sp>
      <p:sp>
        <p:nvSpPr>
          <p:cNvPr id="64" name="TextBox 63">
            <a:extLst>
              <a:ext uri="{FF2B5EF4-FFF2-40B4-BE49-F238E27FC236}">
                <a16:creationId xmlns:a16="http://schemas.microsoft.com/office/drawing/2014/main" id="{C6B48AA7-5AB8-0C42-A512-AF19CC231B5D}"/>
              </a:ext>
            </a:extLst>
          </p:cNvPr>
          <p:cNvSpPr txBox="1"/>
          <p:nvPr/>
        </p:nvSpPr>
        <p:spPr>
          <a:xfrm>
            <a:off x="7276367" y="4118936"/>
            <a:ext cx="1562076" cy="158585"/>
          </a:xfrm>
          <a:prstGeom prst="rect">
            <a:avLst/>
          </a:prstGeom>
          <a:solidFill>
            <a:srgbClr val="4885BE"/>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september</a:t>
            </a:r>
          </a:p>
        </p:txBody>
      </p:sp>
      <p:sp>
        <p:nvSpPr>
          <p:cNvPr id="68" name="TextBox 67">
            <a:extLst>
              <a:ext uri="{FF2B5EF4-FFF2-40B4-BE49-F238E27FC236}">
                <a16:creationId xmlns:a16="http://schemas.microsoft.com/office/drawing/2014/main" id="{B43E25D7-DFD1-A149-AEE9-AB2C7362EAF7}"/>
              </a:ext>
            </a:extLst>
          </p:cNvPr>
          <p:cNvSpPr txBox="1"/>
          <p:nvPr/>
        </p:nvSpPr>
        <p:spPr>
          <a:xfrm>
            <a:off x="9141369" y="4476787"/>
            <a:ext cx="1562076" cy="158585"/>
          </a:xfrm>
          <a:prstGeom prst="rect">
            <a:avLst/>
          </a:prstGeom>
          <a:solidFill>
            <a:srgbClr val="B2D8E2"/>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1. september</a:t>
            </a:r>
          </a:p>
        </p:txBody>
      </p:sp>
      <p:sp>
        <p:nvSpPr>
          <p:cNvPr id="73" name="TextBox 72">
            <a:extLst>
              <a:ext uri="{FF2B5EF4-FFF2-40B4-BE49-F238E27FC236}">
                <a16:creationId xmlns:a16="http://schemas.microsoft.com/office/drawing/2014/main" id="{1A46694A-9318-8847-90BF-E2C81F66461D}"/>
              </a:ext>
            </a:extLst>
          </p:cNvPr>
          <p:cNvSpPr txBox="1"/>
          <p:nvPr/>
        </p:nvSpPr>
        <p:spPr>
          <a:xfrm>
            <a:off x="9120524" y="3125819"/>
            <a:ext cx="1562076" cy="158585"/>
          </a:xfrm>
          <a:prstGeom prst="rect">
            <a:avLst/>
          </a:prstGeom>
          <a:solidFill>
            <a:srgbClr val="B2D8E2"/>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224284"/>
                </a:solidFill>
                <a:effectLst/>
                <a:uLnTx/>
                <a:uFillTx/>
                <a:latin typeface="Avenir Roman" panose="02000503020000020003" pitchFamily="2" charset="0"/>
                <a:ea typeface="+mn-ea"/>
                <a:cs typeface="+mn-cs"/>
              </a:rPr>
              <a:t>1. september</a:t>
            </a:r>
          </a:p>
        </p:txBody>
      </p:sp>
      <p:sp>
        <p:nvSpPr>
          <p:cNvPr id="75" name="TextBox 74">
            <a:extLst>
              <a:ext uri="{FF2B5EF4-FFF2-40B4-BE49-F238E27FC236}">
                <a16:creationId xmlns:a16="http://schemas.microsoft.com/office/drawing/2014/main" id="{7C00359B-A0C6-FA49-9DE5-5185855F9970}"/>
              </a:ext>
            </a:extLst>
          </p:cNvPr>
          <p:cNvSpPr txBox="1"/>
          <p:nvPr/>
        </p:nvSpPr>
        <p:spPr>
          <a:xfrm>
            <a:off x="5474485" y="3125819"/>
            <a:ext cx="1562076" cy="158585"/>
          </a:xfrm>
          <a:prstGeom prst="rect">
            <a:avLst/>
          </a:prstGeom>
          <a:solidFill>
            <a:srgbClr val="E6521D"/>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september</a:t>
            </a:r>
          </a:p>
        </p:txBody>
      </p:sp>
      <p:sp>
        <p:nvSpPr>
          <p:cNvPr id="76" name="TextBox 75">
            <a:extLst>
              <a:ext uri="{FF2B5EF4-FFF2-40B4-BE49-F238E27FC236}">
                <a16:creationId xmlns:a16="http://schemas.microsoft.com/office/drawing/2014/main" id="{F0D0EADD-9520-7E4E-A598-D00C746BDBD8}"/>
              </a:ext>
            </a:extLst>
          </p:cNvPr>
          <p:cNvSpPr txBox="1"/>
          <p:nvPr/>
        </p:nvSpPr>
        <p:spPr>
          <a:xfrm>
            <a:off x="7277084" y="3125819"/>
            <a:ext cx="1324162" cy="158585"/>
          </a:xfrm>
          <a:prstGeom prst="rect">
            <a:avLst/>
          </a:prstGeom>
          <a:solidFill>
            <a:srgbClr val="4885BE"/>
          </a:solidFill>
        </p:spPr>
        <p:txBody>
          <a:bodyPr wrap="square" lIns="71983" tIns="0" rIns="71983"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 september</a:t>
            </a:r>
          </a:p>
        </p:txBody>
      </p:sp>
      <p:sp>
        <p:nvSpPr>
          <p:cNvPr id="84" name="TextBox 83">
            <a:extLst>
              <a:ext uri="{FF2B5EF4-FFF2-40B4-BE49-F238E27FC236}">
                <a16:creationId xmlns:a16="http://schemas.microsoft.com/office/drawing/2014/main" id="{61C7FE20-78BC-6042-9DBE-AA6956605221}"/>
              </a:ext>
            </a:extLst>
          </p:cNvPr>
          <p:cNvSpPr txBox="1"/>
          <p:nvPr/>
        </p:nvSpPr>
        <p:spPr>
          <a:xfrm>
            <a:off x="10619797" y="304206"/>
            <a:ext cx="1010043" cy="276935"/>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sp>
        <p:nvSpPr>
          <p:cNvPr id="83" name="Oval 82">
            <a:extLst>
              <a:ext uri="{FF2B5EF4-FFF2-40B4-BE49-F238E27FC236}">
                <a16:creationId xmlns:a16="http://schemas.microsoft.com/office/drawing/2014/main" id="{EFF6FD91-9299-0041-8B20-2871DE81F606}"/>
              </a:ext>
            </a:extLst>
          </p:cNvPr>
          <p:cNvSpPr/>
          <p:nvPr/>
        </p:nvSpPr>
        <p:spPr>
          <a:xfrm>
            <a:off x="1862416" y="2933618"/>
            <a:ext cx="503939" cy="503939"/>
          </a:xfrm>
          <a:prstGeom prst="ellipse">
            <a:avLst/>
          </a:prstGeom>
          <a:solidFill>
            <a:srgbClr val="2242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9BD1A233-1438-9D49-B959-176142B52F54}"/>
              </a:ext>
            </a:extLst>
          </p:cNvPr>
          <p:cNvSpPr/>
          <p:nvPr/>
        </p:nvSpPr>
        <p:spPr>
          <a:xfrm>
            <a:off x="1862416" y="3576919"/>
            <a:ext cx="503939" cy="503939"/>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7" name="Picture 117">
            <a:extLst>
              <a:ext uri="{FF2B5EF4-FFF2-40B4-BE49-F238E27FC236}">
                <a16:creationId xmlns:a16="http://schemas.microsoft.com/office/drawing/2014/main" id="{95C08A09-7D61-4C13-A879-4F73C47FC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247" y="3058448"/>
            <a:ext cx="254280" cy="254280"/>
          </a:xfrm>
          <a:prstGeom prst="rect">
            <a:avLst/>
          </a:prstGeom>
        </p:spPr>
      </p:pic>
      <p:pic>
        <p:nvPicPr>
          <p:cNvPr id="78" name="Picture 120">
            <a:extLst>
              <a:ext uri="{FF2B5EF4-FFF2-40B4-BE49-F238E27FC236}">
                <a16:creationId xmlns:a16="http://schemas.microsoft.com/office/drawing/2014/main" id="{3971F930-E041-47B4-AB0B-42EB2944B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7311" y="3653347"/>
            <a:ext cx="387946" cy="387946"/>
          </a:xfrm>
          <a:prstGeom prst="rect">
            <a:avLst/>
          </a:prstGeom>
        </p:spPr>
      </p:pic>
      <p:sp>
        <p:nvSpPr>
          <p:cNvPr id="69" name="Tekstfelt 68"/>
          <p:cNvSpPr txBox="1"/>
          <p:nvPr/>
        </p:nvSpPr>
        <p:spPr>
          <a:xfrm>
            <a:off x="-89083" y="-101003"/>
            <a:ext cx="58865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white"/>
                </a:solidFill>
                <a:effectLst/>
                <a:uLnTx/>
                <a:uFillTx/>
                <a:latin typeface="Avenir Roman" panose="02000503020000020003"/>
                <a:ea typeface="+mn-ea"/>
                <a:cs typeface="+mn-cs"/>
              </a:rPr>
              <a:t>Overgangen til den nye ferielov</a:t>
            </a:r>
          </a:p>
        </p:txBody>
      </p:sp>
    </p:spTree>
    <p:extLst>
      <p:ext uri="{BB962C8B-B14F-4D97-AF65-F5344CB8AC3E}">
        <p14:creationId xmlns:p14="http://schemas.microsoft.com/office/powerpoint/2010/main" val="34544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06" grpId="0"/>
      <p:bldP spid="109" grpId="0" animBg="1"/>
      <p:bldP spid="110" grpId="0" animBg="1"/>
      <p:bldP spid="111" grpId="0" animBg="1"/>
      <p:bldP spid="113" grpId="0" animBg="1"/>
      <p:bldP spid="120" grpId="0" animBg="1"/>
      <p:bldP spid="121" grpId="0" animBg="1"/>
      <p:bldP spid="64" grpId="0" animBg="1"/>
      <p:bldP spid="68"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3233C4-B5CB-5342-B99A-C928A7E646E0}"/>
              </a:ext>
            </a:extLst>
          </p:cNvPr>
          <p:cNvSpPr/>
          <p:nvPr/>
        </p:nvSpPr>
        <p:spPr>
          <a:xfrm>
            <a:off x="2205" y="1"/>
            <a:ext cx="12187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Arial"/>
              <a:ea typeface="+mn-ea"/>
              <a:cs typeface="+mn-cs"/>
            </a:endParaRPr>
          </a:p>
        </p:txBody>
      </p:sp>
      <p:sp>
        <p:nvSpPr>
          <p:cNvPr id="7" name="Titel 6">
            <a:extLst>
              <a:ext uri="{FF2B5EF4-FFF2-40B4-BE49-F238E27FC236}">
                <a16:creationId xmlns:a16="http://schemas.microsoft.com/office/drawing/2014/main" id="{76D49EB3-D953-4C14-8AF2-DFE4BBD87BB6}"/>
              </a:ext>
            </a:extLst>
          </p:cNvPr>
          <p:cNvSpPr>
            <a:spLocks noGrp="1"/>
          </p:cNvSpPr>
          <p:nvPr>
            <p:ph type="title"/>
          </p:nvPr>
        </p:nvSpPr>
        <p:spPr/>
        <p:txBody>
          <a:bodyPr/>
          <a:lstStyle/>
          <a:p>
            <a:r>
              <a:rPr lang="da-DK" dirty="0">
                <a:solidFill>
                  <a:schemeClr val="bg1"/>
                </a:solidFill>
              </a:rPr>
              <a:t>Lønmodtagernes Feriemidler</a:t>
            </a:r>
          </a:p>
        </p:txBody>
      </p:sp>
      <p:sp>
        <p:nvSpPr>
          <p:cNvPr id="8" name="Pladsholder til indhold 7">
            <a:extLst>
              <a:ext uri="{FF2B5EF4-FFF2-40B4-BE49-F238E27FC236}">
                <a16:creationId xmlns:a16="http://schemas.microsoft.com/office/drawing/2014/main" id="{5E451728-6ECB-4D86-964F-A3186E0AB66B}"/>
              </a:ext>
            </a:extLst>
          </p:cNvPr>
          <p:cNvSpPr>
            <a:spLocks noGrp="1"/>
          </p:cNvSpPr>
          <p:nvPr>
            <p:ph idx="1"/>
          </p:nvPr>
        </p:nvSpPr>
        <p:spPr>
          <a:xfrm>
            <a:off x="552668" y="7316532"/>
            <a:ext cx="10148776" cy="2107099"/>
          </a:xfrm>
        </p:spPr>
        <p:txBody>
          <a:bodyPr/>
          <a:lstStyle/>
          <a:p>
            <a:r>
              <a:rPr lang="da-DK" sz="1800" b="0" dirty="0">
                <a:solidFill>
                  <a:srgbClr val="224284"/>
                </a:solidFill>
              </a:rPr>
              <a:t>Ny fond under Lønmodtagernes Dyrtidsfond (LD)</a:t>
            </a:r>
          </a:p>
          <a:p>
            <a:r>
              <a:rPr lang="da-DK" sz="1800" b="0" dirty="0">
                <a:solidFill>
                  <a:srgbClr val="224284"/>
                </a:solidFill>
              </a:rPr>
              <a:t>Forvalter feriepengene fra overgangsåret</a:t>
            </a:r>
          </a:p>
          <a:p>
            <a:r>
              <a:rPr lang="da-DK" sz="1800" b="0" dirty="0">
                <a:solidFill>
                  <a:srgbClr val="224284"/>
                </a:solidFill>
              </a:rPr>
              <a:t>I må ikke udbetale feriepenge for overgangsåret til medarbejdere</a:t>
            </a:r>
          </a:p>
        </p:txBody>
      </p:sp>
      <p:pic>
        <p:nvPicPr>
          <p:cNvPr id="11" name="Picture 10">
            <a:extLst>
              <a:ext uri="{FF2B5EF4-FFF2-40B4-BE49-F238E27FC236}">
                <a16:creationId xmlns:a16="http://schemas.microsoft.com/office/drawing/2014/main" id="{7A83FBDE-460E-8A41-A01F-7FFC21DE9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267" y="2997053"/>
            <a:ext cx="4457466" cy="1023484"/>
          </a:xfrm>
          <a:prstGeom prst="rect">
            <a:avLst/>
          </a:prstGeom>
        </p:spPr>
      </p:pic>
      <p:sp>
        <p:nvSpPr>
          <p:cNvPr id="19" name="TextBox 18">
            <a:extLst>
              <a:ext uri="{FF2B5EF4-FFF2-40B4-BE49-F238E27FC236}">
                <a16:creationId xmlns:a16="http://schemas.microsoft.com/office/drawing/2014/main" id="{AD2F2DE4-A470-C547-A7D0-F39E2600DD95}"/>
              </a:ext>
            </a:extLst>
          </p:cNvPr>
          <p:cNvSpPr txBox="1"/>
          <p:nvPr/>
        </p:nvSpPr>
        <p:spPr>
          <a:xfrm>
            <a:off x="10567872" y="304206"/>
            <a:ext cx="1061968" cy="276935"/>
          </a:xfrm>
          <a:prstGeom prst="rect">
            <a:avLst/>
          </a:prstGeom>
          <a:noFill/>
        </p:spPr>
        <p:txBody>
          <a:bodyPr wrap="none" lIns="0" tIns="0" rIns="0" bIns="0" rtlCol="0">
            <a:spAutoFit/>
          </a:bodyPr>
          <a:lstStyle/>
          <a:p>
            <a:pPr marL="0" marR="0" lvl="0" indent="0" algn="r" defTabSz="1218926"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224284"/>
                </a:solidFill>
                <a:effectLst/>
                <a:uLnTx/>
                <a:uFillTx/>
                <a:latin typeface="Avenir Black" panose="02000503020000020003" pitchFamily="2" charset="0"/>
                <a:ea typeface="+mn-ea"/>
                <a:cs typeface="+mn-cs"/>
              </a:rPr>
              <a:t>Ny Ferielov</a:t>
            </a:r>
          </a:p>
        </p:txBody>
      </p:sp>
      <p:grpSp>
        <p:nvGrpSpPr>
          <p:cNvPr id="6" name="Group 5">
            <a:extLst>
              <a:ext uri="{FF2B5EF4-FFF2-40B4-BE49-F238E27FC236}">
                <a16:creationId xmlns:a16="http://schemas.microsoft.com/office/drawing/2014/main" id="{EB649943-05B9-C84E-B2AD-A3340A3AE84F}"/>
              </a:ext>
            </a:extLst>
          </p:cNvPr>
          <p:cNvGrpSpPr/>
          <p:nvPr/>
        </p:nvGrpSpPr>
        <p:grpSpPr>
          <a:xfrm>
            <a:off x="3130591" y="823247"/>
            <a:ext cx="5930819" cy="2116889"/>
            <a:chOff x="3403374" y="823437"/>
            <a:chExt cx="5932192" cy="2117379"/>
          </a:xfrm>
        </p:grpSpPr>
        <p:sp>
          <p:nvSpPr>
            <p:cNvPr id="2" name="TextBox 1">
              <a:extLst>
                <a:ext uri="{FF2B5EF4-FFF2-40B4-BE49-F238E27FC236}">
                  <a16:creationId xmlns:a16="http://schemas.microsoft.com/office/drawing/2014/main" id="{B26807FA-56A6-A24D-8B96-361968AE4C4E}"/>
                </a:ext>
              </a:extLst>
            </p:cNvPr>
            <p:cNvSpPr txBox="1"/>
            <p:nvPr/>
          </p:nvSpPr>
          <p:spPr>
            <a:xfrm>
              <a:off x="3403374" y="823437"/>
              <a:ext cx="5932192" cy="1953332"/>
            </a:xfrm>
            <a:prstGeom prst="rect">
              <a:avLst/>
            </a:prstGeom>
            <a:solidFill>
              <a:schemeClr val="bg1"/>
            </a:solidFill>
            <a:ln w="25400">
              <a:solidFill>
                <a:srgbClr val="7C5854"/>
              </a:solidFill>
            </a:ln>
          </p:spPr>
          <p:txBody>
            <a:bodyPr wrap="square" lIns="215950" tIns="215950" rIns="215950" bIns="215950" rtlCol="0">
              <a:spAutoFit/>
            </a:bodyPr>
            <a:lstStyle/>
            <a:p>
              <a:pPr marL="271409" marR="0" lvl="0" indent="-271409" algn="l" defTabSz="1218926" rtl="0" eaLnBrk="1" fontAlgn="auto" latinLnBrk="0" hangingPunct="1">
                <a:lnSpc>
                  <a:spcPct val="91000"/>
                </a:lnSpc>
                <a:spcBef>
                  <a:spcPts val="1000"/>
                </a:spcBef>
                <a:spcAft>
                  <a:spcPts val="0"/>
                </a:spcAft>
                <a:buClrTx/>
                <a:buSzPct val="110000"/>
                <a:buFont typeface="Arial" panose="020B0604020202020204" pitchFamily="34" charset="0"/>
                <a:buChar char="●"/>
                <a:tabLst/>
                <a:defRPr/>
              </a:pPr>
              <a:r>
                <a:rPr kumimoji="0" lang="da-DK" sz="1800" b="0" i="0" u="none" strike="noStrike" kern="1200" cap="none" spc="0" normalizeH="0" baseline="0" noProof="0" dirty="0">
                  <a:ln>
                    <a:noFill/>
                  </a:ln>
                  <a:solidFill>
                    <a:srgbClr val="7C5854"/>
                  </a:solidFill>
                  <a:effectLst/>
                  <a:uLnTx/>
                  <a:uFillTx/>
                  <a:latin typeface="Avenir Roman" panose="02000503020000020003" pitchFamily="2" charset="0"/>
                  <a:ea typeface="+mn-ea"/>
                  <a:cs typeface="+mn-cs"/>
                </a:rPr>
                <a:t>Ny fond under Lønmodtagernes Dyrtidsfond (LD).</a:t>
              </a:r>
            </a:p>
            <a:p>
              <a:pPr marL="271409" marR="0" lvl="0" indent="-271409" algn="l" defTabSz="1218926" rtl="0" eaLnBrk="1" fontAlgn="auto" latinLnBrk="0" hangingPunct="1">
                <a:lnSpc>
                  <a:spcPct val="91000"/>
                </a:lnSpc>
                <a:spcBef>
                  <a:spcPts val="1000"/>
                </a:spcBef>
                <a:spcAft>
                  <a:spcPts val="0"/>
                </a:spcAft>
                <a:buClrTx/>
                <a:buSzPct val="110000"/>
                <a:buFont typeface="Arial" panose="020B0604020202020204" pitchFamily="34" charset="0"/>
                <a:buChar char="●"/>
                <a:tabLst/>
                <a:defRPr/>
              </a:pPr>
              <a:r>
                <a:rPr kumimoji="0" lang="da-DK" sz="1800" b="0" i="0" u="none" strike="noStrike" kern="1200" cap="none" spc="0" normalizeH="0" baseline="0" noProof="0" dirty="0">
                  <a:ln>
                    <a:noFill/>
                  </a:ln>
                  <a:solidFill>
                    <a:srgbClr val="7C5854"/>
                  </a:solidFill>
                  <a:effectLst/>
                  <a:uLnTx/>
                  <a:uFillTx/>
                  <a:latin typeface="Avenir Roman" panose="02000503020000020003" pitchFamily="2" charset="0"/>
                  <a:ea typeface="+mn-ea"/>
                  <a:cs typeface="+mn-cs"/>
                </a:rPr>
                <a:t>Forvalter feriepengene fra overgangsåret.</a:t>
              </a:r>
            </a:p>
            <a:p>
              <a:pPr marL="271409" marR="0" lvl="0" indent="-271409" algn="l" defTabSz="1218926" rtl="0" eaLnBrk="1" fontAlgn="auto" latinLnBrk="0" hangingPunct="1">
                <a:lnSpc>
                  <a:spcPct val="91000"/>
                </a:lnSpc>
                <a:spcBef>
                  <a:spcPts val="1000"/>
                </a:spcBef>
                <a:spcAft>
                  <a:spcPts val="0"/>
                </a:spcAft>
                <a:buClrTx/>
                <a:buSzPct val="110000"/>
                <a:buFont typeface="Arial" panose="020B0604020202020204" pitchFamily="34" charset="0"/>
                <a:buChar char="●"/>
                <a:tabLst/>
                <a:defRPr/>
              </a:pPr>
              <a:r>
                <a:rPr kumimoji="0" lang="da-DK" sz="1800" b="0" i="0" u="none" strike="noStrike" kern="1200" cap="none" spc="0" normalizeH="0" baseline="0" noProof="0" dirty="0">
                  <a:ln>
                    <a:noFill/>
                  </a:ln>
                  <a:solidFill>
                    <a:srgbClr val="7C5854"/>
                  </a:solidFill>
                  <a:effectLst/>
                  <a:uLnTx/>
                  <a:uFillTx/>
                  <a:latin typeface="Avenir Roman" panose="02000503020000020003" pitchFamily="2" charset="0"/>
                  <a:ea typeface="+mn-ea"/>
                  <a:cs typeface="+mn-cs"/>
                </a:rPr>
                <a:t>Der  må ikke udbetales feriepenge for overgangsåret</a:t>
              </a:r>
              <a:br>
                <a:rPr kumimoji="0" lang="da-DK" sz="1800" b="0" i="0" u="none" strike="noStrike" kern="1200" cap="none" spc="0" normalizeH="0" baseline="0" noProof="0" dirty="0">
                  <a:ln>
                    <a:noFill/>
                  </a:ln>
                  <a:solidFill>
                    <a:srgbClr val="7C5854"/>
                  </a:solidFill>
                  <a:effectLst/>
                  <a:uLnTx/>
                  <a:uFillTx/>
                  <a:latin typeface="Avenir Roman" panose="02000503020000020003" pitchFamily="2" charset="0"/>
                  <a:ea typeface="+mn-ea"/>
                  <a:cs typeface="+mn-cs"/>
                </a:rPr>
              </a:br>
              <a:r>
                <a:rPr kumimoji="0" lang="da-DK" sz="1800" b="0" i="0" u="none" strike="noStrike" kern="1200" cap="none" spc="0" normalizeH="0" baseline="0" noProof="0" dirty="0">
                  <a:ln>
                    <a:noFill/>
                  </a:ln>
                  <a:solidFill>
                    <a:srgbClr val="7C5854"/>
                  </a:solidFill>
                  <a:effectLst/>
                  <a:uLnTx/>
                  <a:uFillTx/>
                  <a:latin typeface="Avenir Roman" panose="02000503020000020003" pitchFamily="2" charset="0"/>
                  <a:ea typeface="+mn-ea"/>
                  <a:cs typeface="+mn-cs"/>
                </a:rPr>
                <a:t>til medarbejdere. Dog undtagen tilfælde, hvor der er tale om afdøde medarbejdere.</a:t>
              </a:r>
            </a:p>
          </p:txBody>
        </p:sp>
        <p:cxnSp>
          <p:nvCxnSpPr>
            <p:cNvPr id="14" name="Straight Connector 13">
              <a:extLst>
                <a:ext uri="{FF2B5EF4-FFF2-40B4-BE49-F238E27FC236}">
                  <a16:creationId xmlns:a16="http://schemas.microsoft.com/office/drawing/2014/main" id="{3DBF8EED-F8AA-CE49-AF5B-6EF9C5E82D3E}"/>
                </a:ext>
              </a:extLst>
            </p:cNvPr>
            <p:cNvCxnSpPr>
              <a:cxnSpLocks/>
            </p:cNvCxnSpPr>
            <p:nvPr/>
          </p:nvCxnSpPr>
          <p:spPr>
            <a:xfrm>
              <a:off x="6369470" y="2525486"/>
              <a:ext cx="0" cy="415330"/>
            </a:xfrm>
            <a:prstGeom prst="line">
              <a:avLst/>
            </a:prstGeom>
            <a:ln w="25400">
              <a:solidFill>
                <a:srgbClr val="7C585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836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2.xml><?xml version="1.0" encoding="utf-8"?>
<a:theme xmlns:a="http://schemas.openxmlformats.org/drawingml/2006/main" name="1_Blank">
  <a:themeElements>
    <a:clrScheme name="BDO Danmark">
      <a:dk1>
        <a:srgbClr val="404040"/>
      </a:dk1>
      <a:lt1>
        <a:srgbClr val="FFFFFF"/>
      </a:lt1>
      <a:dk2>
        <a:srgbClr val="ED1A3B"/>
      </a:dk2>
      <a:lt2>
        <a:srgbClr val="E7E7E7"/>
      </a:lt2>
      <a:accent1>
        <a:srgbClr val="02A5E2"/>
      </a:accent1>
      <a:accent2>
        <a:srgbClr val="DF8639"/>
      </a:accent2>
      <a:accent3>
        <a:srgbClr val="98002E"/>
      </a:accent3>
      <a:accent4>
        <a:srgbClr val="657C91"/>
      </a:accent4>
      <a:accent5>
        <a:srgbClr val="104745"/>
      </a:accent5>
      <a:accent6>
        <a:srgbClr val="239D98"/>
      </a:accent6>
      <a:hlink>
        <a:srgbClr val="ED1A3B"/>
      </a:hlink>
      <a:folHlink>
        <a:srgbClr val="7030A0"/>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accent4"/>
          </a:solidFill>
          <a:prstDash val="solid"/>
          <a:round/>
          <a:headEnd type="none" w="med" len="med"/>
          <a:tailEnd type="triangle" w="lg" len="med"/>
        </a:ln>
        <a:effectLst/>
      </a:spPr>
      <a:bodyPr vert="horz" wrap="square" lIns="72000" tIns="36000" rIns="72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noProof="0" dirty="0" err="1" smtClean="0">
            <a:ln>
              <a:noFill/>
            </a:ln>
            <a:solidFill>
              <a:schemeClr val="tx1"/>
            </a:solidFill>
            <a:effectLst/>
          </a:defRPr>
        </a:defPPr>
      </a:lstStyle>
    </a:spDef>
    <a:lnDef>
      <a:spPr bwMode="auto">
        <a:solidFill>
          <a:schemeClr val="accent1"/>
        </a:solidFill>
        <a:ln w="12700" cap="flat" cmpd="sng" algn="ctr">
          <a:solidFill>
            <a:schemeClr val="tx1"/>
          </a:solidFill>
          <a:prstDash val="solid"/>
          <a:miter lim="800000"/>
          <a:headEnd type="none" w="med" len="med"/>
          <a:tailEnd type="none" w="lg" len="med"/>
        </a:ln>
        <a:effectLst/>
      </a:spPr>
      <a:bodyPr/>
      <a:lstStyle/>
    </a:lnDef>
    <a:txDef>
      <a:spPr>
        <a:noFill/>
      </a:spPr>
      <a:bodyPr wrap="square" lIns="0" tIns="0" rIns="0" bIns="0" rtlCol="0">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kern="0" cap="none" spc="0" normalizeH="0" baseline="0" noProof="0" dirty="0" err="1" smtClean="0">
            <a:ln>
              <a:noFill/>
            </a:ln>
            <a:solidFill>
              <a:schemeClr val="tx1"/>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Blank.potx" id="{FEE6F5A8-B904-489F-BE61-48B6A38A85CE}" vid="{3D5B5F6A-43BB-4F79-AE18-C60040364961}"/>
    </a:ext>
  </a:extLst>
</a:theme>
</file>

<file path=ppt/theme/theme3.xml><?xml version="1.0" encoding="utf-8"?>
<a:theme xmlns:a="http://schemas.openxmlformats.org/drawingml/2006/main" name="2_Blank">
  <a:themeElements>
    <a:clrScheme name="BDO Danmark">
      <a:dk1>
        <a:srgbClr val="404040"/>
      </a:dk1>
      <a:lt1>
        <a:srgbClr val="FFFFFF"/>
      </a:lt1>
      <a:dk2>
        <a:srgbClr val="ED1A3B"/>
      </a:dk2>
      <a:lt2>
        <a:srgbClr val="E7E7E7"/>
      </a:lt2>
      <a:accent1>
        <a:srgbClr val="02A5E2"/>
      </a:accent1>
      <a:accent2>
        <a:srgbClr val="DF8639"/>
      </a:accent2>
      <a:accent3>
        <a:srgbClr val="98002E"/>
      </a:accent3>
      <a:accent4>
        <a:srgbClr val="657C91"/>
      </a:accent4>
      <a:accent5>
        <a:srgbClr val="104745"/>
      </a:accent5>
      <a:accent6>
        <a:srgbClr val="239D98"/>
      </a:accent6>
      <a:hlink>
        <a:srgbClr val="ED1A3B"/>
      </a:hlink>
      <a:folHlink>
        <a:srgbClr val="7030A0"/>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accent4"/>
          </a:solidFill>
          <a:prstDash val="solid"/>
          <a:round/>
          <a:headEnd type="none" w="med" len="med"/>
          <a:tailEnd type="triangle" w="lg" len="med"/>
        </a:ln>
        <a:effectLst/>
      </a:spPr>
      <a:bodyPr vert="horz" wrap="square" lIns="72000" tIns="36000" rIns="72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noProof="0" dirty="0" err="1" smtClean="0">
            <a:ln>
              <a:noFill/>
            </a:ln>
            <a:solidFill>
              <a:schemeClr val="tx1"/>
            </a:solidFill>
            <a:effectLst/>
          </a:defRPr>
        </a:defPPr>
      </a:lstStyle>
    </a:spDef>
    <a:lnDef>
      <a:spPr bwMode="auto">
        <a:solidFill>
          <a:schemeClr val="accent1"/>
        </a:solidFill>
        <a:ln w="12700" cap="flat" cmpd="sng" algn="ctr">
          <a:solidFill>
            <a:schemeClr val="tx1"/>
          </a:solidFill>
          <a:prstDash val="solid"/>
          <a:miter lim="800000"/>
          <a:headEnd type="none" w="med" len="med"/>
          <a:tailEnd type="none" w="lg" len="med"/>
        </a:ln>
        <a:effectLst/>
      </a:spPr>
      <a:bodyPr/>
      <a:lstStyle/>
    </a:lnDef>
    <a:txDef>
      <a:spPr>
        <a:noFill/>
      </a:spPr>
      <a:bodyPr wrap="square" lIns="0" tIns="0" rIns="0" bIns="0" rtlCol="0">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kern="0" cap="none" spc="0" normalizeH="0" baseline="0" noProof="0" dirty="0" err="1" smtClean="0">
            <a:ln>
              <a:noFill/>
            </a:ln>
            <a:solidFill>
              <a:schemeClr val="tx1"/>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Blank.potx" id="{FEE6F5A8-B904-489F-BE61-48B6A38A85CE}" vid="{E410E691-A1A2-4BBA-B23C-FC08EBED9953}"/>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ørkeblå">
  <a:themeElements>
    <a:clrScheme name="Brugerdefineret 1">
      <a:dk1>
        <a:sysClr val="windowText" lastClr="000000"/>
      </a:dk1>
      <a:lt1>
        <a:sysClr val="window" lastClr="FFFFFF"/>
      </a:lt1>
      <a:dk2>
        <a:srgbClr val="44546A"/>
      </a:dk2>
      <a:lt2>
        <a:srgbClr val="E7E6E6"/>
      </a:lt2>
      <a:accent1>
        <a:srgbClr val="EF3423"/>
      </a:accent1>
      <a:accent2>
        <a:srgbClr val="3ADC8F"/>
      </a:accent2>
      <a:accent3>
        <a:srgbClr val="000000"/>
      </a:accent3>
      <a:accent4>
        <a:srgbClr val="807F7F"/>
      </a:accent4>
      <a:accent5>
        <a:srgbClr val="FFFFFF"/>
      </a:accent5>
      <a:accent6>
        <a:srgbClr val="3DF0F6"/>
      </a:accent6>
      <a:hlink>
        <a:srgbClr val="7F0000"/>
      </a:hlink>
      <a:folHlink>
        <a:srgbClr val="FFFFFF"/>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potm" id="{630076DA-952D-4C5F-9E8F-D62745F6C4C1}" vid="{3AFA5561-2149-4B14-80E7-6FF0EF2A9F98}"/>
    </a:ext>
  </a:extLst>
</a:theme>
</file>

<file path=ppt/theme/theme6.xml><?xml version="1.0" encoding="utf-8"?>
<a:theme xmlns:a="http://schemas.openxmlformats.org/drawingml/2006/main" name="3_Blank">
  <a:themeElements>
    <a:clrScheme name="atp">
      <a:dk1>
        <a:srgbClr val="4D4D4D"/>
      </a:dk1>
      <a:lt1>
        <a:sysClr val="window" lastClr="FFFFFF"/>
      </a:lt1>
      <a:dk2>
        <a:srgbClr val="4D5D1E"/>
      </a:dk2>
      <a:lt2>
        <a:srgbClr val="000000"/>
      </a:lt2>
      <a:accent1>
        <a:srgbClr val="ADC232"/>
      </a:accent1>
      <a:accent2>
        <a:srgbClr val="A2A2A2"/>
      </a:accent2>
      <a:accent3>
        <a:srgbClr val="4D5D1E"/>
      </a:accent3>
      <a:accent4>
        <a:srgbClr val="CC6600"/>
      </a:accent4>
      <a:accent5>
        <a:srgbClr val="B41E0A"/>
      </a:accent5>
      <a:accent6>
        <a:srgbClr val="7D961E"/>
      </a:accent6>
      <a:hlink>
        <a:srgbClr val="4D5D00"/>
      </a:hlink>
      <a:folHlink>
        <a:srgbClr val="7F7F7F"/>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ECC4"/>
        </a:solidFill>
        <a:ln w="12700">
          <a:solidFill>
            <a:schemeClr val="tx1"/>
          </a:solidFill>
        </a:ln>
      </a:spPr>
      <a:bodyPr rtlCol="0" anchor="ctr"/>
      <a:lstStyle>
        <a:defPPr algn="ctr">
          <a:defRPr sz="1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Blank.potx" id="{FF412B07-ECDA-42B1-97F5-472EA4E32106}" vid="{D02DE52F-1F06-4DA6-9F06-1917F038BE14}"/>
    </a:ext>
  </a:extLst>
</a:theme>
</file>

<file path=ppt/theme/theme7.xml><?xml version="1.0" encoding="utf-8"?>
<a:theme xmlns:a="http://schemas.openxmlformats.org/drawingml/2006/main" name="4_Blank">
  <a:themeElements>
    <a:clrScheme name="BDO Danmark">
      <a:dk1>
        <a:srgbClr val="404040"/>
      </a:dk1>
      <a:lt1>
        <a:srgbClr val="FFFFFF"/>
      </a:lt1>
      <a:dk2>
        <a:srgbClr val="ED1A3B"/>
      </a:dk2>
      <a:lt2>
        <a:srgbClr val="E7E7E7"/>
      </a:lt2>
      <a:accent1>
        <a:srgbClr val="02A5E2"/>
      </a:accent1>
      <a:accent2>
        <a:srgbClr val="DF8639"/>
      </a:accent2>
      <a:accent3>
        <a:srgbClr val="98002E"/>
      </a:accent3>
      <a:accent4>
        <a:srgbClr val="657C91"/>
      </a:accent4>
      <a:accent5>
        <a:srgbClr val="104745"/>
      </a:accent5>
      <a:accent6>
        <a:srgbClr val="239D98"/>
      </a:accent6>
      <a:hlink>
        <a:srgbClr val="ED1A3B"/>
      </a:hlink>
      <a:folHlink>
        <a:srgbClr val="7030A0"/>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accent4"/>
          </a:solidFill>
          <a:prstDash val="solid"/>
          <a:round/>
          <a:headEnd type="none" w="med" len="med"/>
          <a:tailEnd type="triangle" w="lg" len="med"/>
        </a:ln>
        <a:effectLst/>
      </a:spPr>
      <a:bodyPr vert="horz" wrap="square" lIns="72000" tIns="36000" rIns="72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noProof="0" dirty="0" err="1" smtClean="0">
            <a:ln>
              <a:noFill/>
            </a:ln>
            <a:solidFill>
              <a:schemeClr val="tx1"/>
            </a:solidFill>
            <a:effectLst/>
          </a:defRPr>
        </a:defPPr>
      </a:lstStyle>
    </a:spDef>
    <a:lnDef>
      <a:spPr bwMode="auto">
        <a:solidFill>
          <a:schemeClr val="accent1"/>
        </a:solidFill>
        <a:ln w="12700" cap="flat" cmpd="sng" algn="ctr">
          <a:solidFill>
            <a:schemeClr val="tx1"/>
          </a:solidFill>
          <a:prstDash val="solid"/>
          <a:miter lim="800000"/>
          <a:headEnd type="none" w="med" len="med"/>
          <a:tailEnd type="none" w="lg" len="med"/>
        </a:ln>
        <a:effectLst/>
      </a:spPr>
      <a:bodyPr/>
      <a:lstStyle/>
    </a:lnDef>
    <a:txDef>
      <a:spPr>
        <a:noFill/>
      </a:spPr>
      <a:bodyPr wrap="square" lIns="0" tIns="0" rIns="0" bIns="0" rtlCol="0">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kern="0" cap="none" spc="0" normalizeH="0" baseline="0" noProof="0" dirty="0" err="1" smtClean="0">
            <a:ln>
              <a:noFill/>
            </a:ln>
            <a:solidFill>
              <a:schemeClr val="tx1"/>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Blank.potx" id="{FEE6F5A8-B904-489F-BE61-48B6A38A85CE}" vid="{3D5B5F6A-43BB-4F79-AE18-C60040364961}"/>
    </a:ext>
  </a:extLst>
</a:theme>
</file>

<file path=ppt/theme/theme8.xml><?xml version="1.0" encoding="utf-8"?>
<a:theme xmlns:a="http://schemas.openxmlformats.org/drawingml/2006/main" name="5_Blank">
  <a:themeElements>
    <a:clrScheme name="BDO Danmark">
      <a:dk1>
        <a:srgbClr val="404040"/>
      </a:dk1>
      <a:lt1>
        <a:srgbClr val="FFFFFF"/>
      </a:lt1>
      <a:dk2>
        <a:srgbClr val="ED1A3B"/>
      </a:dk2>
      <a:lt2>
        <a:srgbClr val="E7E7E7"/>
      </a:lt2>
      <a:accent1>
        <a:srgbClr val="02A5E2"/>
      </a:accent1>
      <a:accent2>
        <a:srgbClr val="DF8639"/>
      </a:accent2>
      <a:accent3>
        <a:srgbClr val="98002E"/>
      </a:accent3>
      <a:accent4>
        <a:srgbClr val="657C91"/>
      </a:accent4>
      <a:accent5>
        <a:srgbClr val="104745"/>
      </a:accent5>
      <a:accent6>
        <a:srgbClr val="239D98"/>
      </a:accent6>
      <a:hlink>
        <a:srgbClr val="ED1A3B"/>
      </a:hlink>
      <a:folHlink>
        <a:srgbClr val="7030A0"/>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accent4"/>
          </a:solidFill>
          <a:prstDash val="solid"/>
          <a:round/>
          <a:headEnd type="none" w="med" len="med"/>
          <a:tailEnd type="triangle" w="lg" len="med"/>
        </a:ln>
        <a:effectLst/>
      </a:spPr>
      <a:bodyPr vert="horz" wrap="square" lIns="72000" tIns="36000" rIns="72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noProof="0" dirty="0" err="1" smtClean="0">
            <a:ln>
              <a:noFill/>
            </a:ln>
            <a:solidFill>
              <a:schemeClr val="tx1"/>
            </a:solidFill>
            <a:effectLst/>
          </a:defRPr>
        </a:defPPr>
      </a:lstStyle>
    </a:spDef>
    <a:lnDef>
      <a:spPr bwMode="auto">
        <a:solidFill>
          <a:schemeClr val="accent1"/>
        </a:solidFill>
        <a:ln w="12700" cap="flat" cmpd="sng" algn="ctr">
          <a:solidFill>
            <a:schemeClr val="tx1"/>
          </a:solidFill>
          <a:prstDash val="solid"/>
          <a:miter lim="800000"/>
          <a:headEnd type="none" w="med" len="med"/>
          <a:tailEnd type="none" w="lg" len="med"/>
        </a:ln>
        <a:effectLst/>
      </a:spPr>
      <a:bodyPr/>
      <a:lstStyle/>
    </a:lnDef>
    <a:txDef>
      <a:spPr>
        <a:noFill/>
      </a:spPr>
      <a:bodyPr wrap="square" lIns="0" tIns="0" rIns="0" bIns="0" rtlCol="0">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kern="0" cap="none" spc="0" normalizeH="0" baseline="0" noProof="0" dirty="0" err="1" smtClean="0">
            <a:ln>
              <a:noFill/>
            </a:ln>
            <a:solidFill>
              <a:schemeClr val="tx1"/>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Blank.potx" id="{FEE6F5A8-B904-489F-BE61-48B6A38A85CE}" vid="{E410E691-A1A2-4BBA-B23C-FC08EBED995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44483C7DEBE18D49A7D2B38A93E82F4D" ma:contentTypeVersion="0" ma:contentTypeDescription="GetOrganized dokument" ma:contentTypeScope="" ma:versionID="4a26295e2f9418a92550fd2a32c453f6">
  <xsd:schema xmlns:xsd="http://www.w3.org/2001/XMLSchema" xmlns:xs="http://www.w3.org/2001/XMLSchema" xmlns:p="http://schemas.microsoft.com/office/2006/metadata/properties" xmlns:ns1="http://schemas.microsoft.com/sharepoint/v3" xmlns:ns2="92F6D17B-EBE6-496D-8B93-A374CC939541" targetNamespace="http://schemas.microsoft.com/office/2006/metadata/properties" ma:root="true" ma:fieldsID="40fa6eac0a3ef92e232d674c8416e561" ns1:_="" ns2:_="">
    <xsd:import namespace="http://schemas.microsoft.com/sharepoint/v3"/>
    <xsd:import namespace="92F6D17B-EBE6-496D-8B93-A374CC939541"/>
    <xsd:element name="properties">
      <xsd:complexType>
        <xsd:sequence>
          <xsd:element name="documentManagement">
            <xsd:complexType>
              <xsd:all>
                <xsd:element ref="ns2:Dokumenttype"/>
                <xsd:element ref="ns2:DocumentDescription" minOccurs="0"/>
                <xsd:element ref="ns2:CCMAgendaDocumentStatus" minOccurs="0"/>
                <xsd:element ref="ns2:CCMAgendaStatus" minOccurs="0"/>
                <xsd:element ref="ns2:CCMMeetingCaseLink" minOccurs="0"/>
                <xsd:element ref="ns2:AgendaStatusIc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SystemID" minOccurs="0"/>
                <xsd:element ref="ns1:WasEncrypted" minOccurs="0"/>
                <xsd:element ref="ns1:WasSigned" minOccurs="0"/>
                <xsd:element ref="ns1:MailHasAttachments" minOccurs="0"/>
                <xsd:element ref="ns2:CCMMeetingCaseId" minOccurs="0"/>
                <xsd:element ref="ns2:CCMMeetingCaseInstanceId" minOccurs="0"/>
                <xsd:element ref="ns2:CCMAgendaItemId" minOccurs="0"/>
                <xsd:element ref="ns1:CCMTemplateID" minOccurs="0"/>
                <xsd:element ref="ns1:CCMVisualId" minOccurs="0"/>
                <xsd:element ref="ns1:CCMConversation" minOccurs="0"/>
                <xsd:element ref="ns1:CCMOriginalDoc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14" nillable="true" ma:displayName="Sags ID" ma:default="Tildeler" ma:internalName="CaseID" ma:readOnly="true">
      <xsd:simpleType>
        <xsd:restriction base="dms:Text"/>
      </xsd:simpleType>
    </xsd:element>
    <xsd:element name="DocID" ma:index="15" nillable="true" ma:displayName="Dok ID" ma:default="Tildeler" ma:internalName="DocID" ma:readOnly="true">
      <xsd:simpleType>
        <xsd:restriction base="dms:Text"/>
      </xsd:simpleType>
    </xsd:element>
    <xsd:element name="Finalized" ma:index="16" nillable="true" ma:displayName="Endeligt" ma:default="False" ma:internalName="Finalized" ma:readOnly="true">
      <xsd:simpleType>
        <xsd:restriction base="dms:Boolean"/>
      </xsd:simpleType>
    </xsd:element>
    <xsd:element name="Related" ma:index="17" nillable="true" ma:displayName="Vedhæftet dokument" ma:default="False" ma:internalName="Related" ma:readOnly="true">
      <xsd:simpleType>
        <xsd:restriction base="dms:Boolean"/>
      </xsd:simpleType>
    </xsd:element>
    <xsd:element name="RegistrationDate" ma:index="18" nillable="true" ma:displayName="Registrerings dato" ma:format="DateTime" ma:internalName="RegistrationDate" ma:readOnly="true">
      <xsd:simpleType>
        <xsd:restriction base="dms:DateTime"/>
      </xsd:simpleType>
    </xsd:element>
    <xsd:element name="CaseRecordNumber" ma:index="19" nillable="true" ma:displayName="Akt ID" ma:decimals="0" ma:default="0" ma:internalName="CaseRecordNumber" ma:readOnly="true">
      <xsd:simpleType>
        <xsd:restriction base="dms:Number"/>
      </xsd:simpleType>
    </xsd:element>
    <xsd:element name="LocalAttachment" ma:index="20" nillable="true" ma:displayName="Lokalt bilag" ma:default="False" ma:internalName="LocalAttachment" ma:readOnly="true">
      <xsd:simpleType>
        <xsd:restriction base="dms:Boolean"/>
      </xsd:simpleType>
    </xsd:element>
    <xsd:element name="CCMTemplateName" ma:index="21" nillable="true" ma:displayName="Skabelon navn" ma:internalName="CCMTemplateName" ma:readOnly="true">
      <xsd:simpleType>
        <xsd:restriction base="dms:Text"/>
      </xsd:simpleType>
    </xsd:element>
    <xsd:element name="CCMTemplateVersion" ma:index="22" nillable="true" ma:displayName="Skabelon version" ma:internalName="CCMTemplateVersion" ma:readOnly="true">
      <xsd:simpleType>
        <xsd:restriction base="dms:Text"/>
      </xsd:simpleType>
    </xsd:element>
    <xsd:element name="CCMSystemID" ma:index="23" nillable="true" ma:displayName="CCMSystemID" ma:hidden="true" ma:internalName="CCMSystemID" ma:readOnly="true">
      <xsd:simpleType>
        <xsd:restriction base="dms:Text"/>
      </xsd:simpleType>
    </xsd:element>
    <xsd:element name="WasEncrypted" ma:index="24" nillable="true" ma:displayName="Krypteret" ma:default="False" ma:internalName="WasEncrypted" ma:readOnly="true">
      <xsd:simpleType>
        <xsd:restriction base="dms:Boolean"/>
      </xsd:simpleType>
    </xsd:element>
    <xsd:element name="WasSigned" ma:index="25" nillable="true" ma:displayName="Signeret" ma:default="False" ma:internalName="WasSigned" ma:readOnly="true">
      <xsd:simpleType>
        <xsd:restriction base="dms:Boolean"/>
      </xsd:simpleType>
    </xsd:element>
    <xsd:element name="MailHasAttachments" ma:index="26" nillable="true" ma:displayName="E-mail har vedhæftede filer" ma:default="False" ma:internalName="MailHasAttachments" ma:readOnly="true">
      <xsd:simpleType>
        <xsd:restriction base="dms:Boolean"/>
      </xsd:simpleType>
    </xsd:element>
    <xsd:element name="CCMTemplateID" ma:index="31" nillable="true" ma:displayName="CCMTemplateID" ma:decimals="0" ma:default="0" ma:hidden="true" ma:internalName="CCMTemplateID" ma:readOnly="true">
      <xsd:simpleType>
        <xsd:restriction base="dms:Number"/>
      </xsd:simpleType>
    </xsd:element>
    <xsd:element name="CCMVisualId" ma:index="32" nillable="true" ma:displayName="Sags ID" ma:default="Tildeler" ma:internalName="CCMVisualId" ma:readOnly="true">
      <xsd:simpleType>
        <xsd:restriction base="dms:Text"/>
      </xsd:simpleType>
    </xsd:element>
    <xsd:element name="CCMConversation" ma:index="33" nillable="true" ma:displayName="Samtale" ma:internalName="CCMConversation" ma:readOnly="true">
      <xsd:simpleType>
        <xsd:restriction base="dms:Text"/>
      </xsd:simpleType>
    </xsd:element>
    <xsd:element name="CCMOriginalDocID" ma:index="35" nillable="true" ma:displayName="Originalt Dok ID" ma:description="" ma:internalName="CCMOriginalDocID" ma:readOnly="true">
      <xsd:simpleType>
        <xsd:restriction base="dms:Text"/>
      </xsd:simpleType>
    </xsd:element>
    <xsd:element name="CCMCognitiveType" ma:index="37" nillable="true" ma:displayName="CognitiveType" ma:decimals="0"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2F6D17B-EBE6-496D-8B93-A374CC939541" elementFormDefault="qualified">
    <xsd:import namespace="http://schemas.microsoft.com/office/2006/documentManagement/types"/>
    <xsd:import namespace="http://schemas.microsoft.com/office/infopath/2007/PartnerControls"/>
    <xsd:element name="Dokumenttype" ma:index="2" ma:displayName="Dokumenttype" ma:default="Notat" ma:format="Dropdown" ma:internalName="Dokumenttype">
      <xsd:simpleType>
        <xsd:restriction base="dms:Choice">
          <xsd:enumeration value="Administrativ information"/>
          <xsd:enumeration value="Andet dokument"/>
          <xsd:enumeration value="Brev"/>
          <xsd:enumeration value="Centralt modtaget post"/>
          <xsd:enumeration value="Dagsorden"/>
          <xsd:enumeration value="Fremstilling"/>
          <xsd:enumeration value="Høringssvar"/>
          <xsd:enumeration value="Kontrakt"/>
          <xsd:enumeration value="Notat"/>
          <xsd:enumeration value="Overenskomst"/>
          <xsd:enumeration value="Presseberedskab"/>
          <xsd:enumeration value="Pressemeddelelse"/>
          <xsd:enumeration value="Rapport"/>
          <xsd:enumeration value="Referat"/>
          <xsd:enumeration value="Tale"/>
          <xsd:enumeration value="Temadrøftelse"/>
          <xsd:enumeration value="Projektbeskrivelse"/>
          <xsd:enumeration value="Analysenotat"/>
        </xsd:restriction>
      </xsd:simpleType>
    </xsd:element>
    <xsd:element name="DocumentDescription" ma:index="3" nillable="true" ma:displayName="Beskrivelse" ma:internalName="DocumentDescription">
      <xsd:simpleType>
        <xsd:restriction base="dms:Note">
          <xsd:maxLength value="255"/>
        </xsd:restriction>
      </xsd:simpleType>
    </xsd:element>
    <xsd:element name="CCMAgendaDocumentStatus" ma:index="4" nillable="true" ma:displayName="Status  for manchet" ma:format="Dropdown" ma:internalName="CCMAgendaDocumentStatus">
      <xsd:simpleType>
        <xsd:restriction base="dms:Choice">
          <xsd:enumeration value="Udkast"/>
          <xsd:enumeration value="Under udarbejdelse"/>
          <xsd:enumeration value="Endelig"/>
        </xsd:restriction>
      </xsd:simpleType>
    </xsd:element>
    <xsd:element name="CCMAgendaStatus" ma:index="5"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6"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gendaStatusIcon" ma:index="7" nillable="true" ma:displayName="." ma:internalName="AgendaStatusIcon" ma:readOnly="false">
      <xsd:simpleType>
        <xsd:restriction base="dms:Unknown"/>
      </xsd:simpleType>
    </xsd:element>
    <xsd:element name="CCMMeetingCaseId" ma:index="27" nillable="true" ma:displayName="CCMMeetingCaseId" ma:hidden="true" ma:internalName="CCMMeetingCaseId">
      <xsd:simpleType>
        <xsd:restriction base="dms:Text">
          <xsd:maxLength value="255"/>
        </xsd:restriction>
      </xsd:simpleType>
    </xsd:element>
    <xsd:element name="CCMMeetingCaseInstanceId" ma:index="28" nillable="true" ma:displayName="CCMMeetingCaseInstanceId" ma:hidden="true" ma:internalName="CCMMeetingCaseInstanceId">
      <xsd:simpleType>
        <xsd:restriction base="dms:Text">
          <xsd:maxLength value="255"/>
        </xsd:restriction>
      </xsd:simpleType>
    </xsd:element>
    <xsd:element name="CCMAgendaItemId" ma:index="29" nillable="true" ma:displayName="CCMAgendaItemId" ma:decimals="0" ma:hidden="true" ma:internalName="CCMAgendaItemId">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kumenttype xmlns="92F6D17B-EBE6-496D-8B93-A374CC939541">Andet dokument</Dokumenttype>
    <CCMAgendaDocumentStatus xmlns="92F6D17B-EBE6-496D-8B93-A374CC939541" xsi:nil="true"/>
    <CCMMeetingCaseId xmlns="92F6D17B-EBE6-496D-8B93-A374CC939541" xsi:nil="true"/>
    <CCMAgendaStatus xmlns="92F6D17B-EBE6-496D-8B93-A374CC939541" xsi:nil="true"/>
    <CCMCognitiveType xmlns="http://schemas.microsoft.com/sharepoint/v3" xsi:nil="true"/>
    <CCMMeetingCaseInstanceId xmlns="92F6D17B-EBE6-496D-8B93-A374CC939541" xsi:nil="true"/>
    <DocumentDescription xmlns="92F6D17B-EBE6-496D-8B93-A374CC939541" xsi:nil="true"/>
    <CCMMeetingCaseLink xmlns="92F6D17B-EBE6-496D-8B93-A374CC939541">
      <Url xsi:nil="true"/>
      <Description xsi:nil="true"/>
    </CCMMeetingCaseLink>
    <CCMAgendaItemId xmlns="92F6D17B-EBE6-496D-8B93-A374CC939541" xsi:nil="true"/>
    <AgendaStatusIcon xmlns="92F6D17B-EBE6-496D-8B93-A374CC939541" xsi:nil="true"/>
    <LocalAttachment xmlns="http://schemas.microsoft.com/sharepoint/v3">false</LocalAttachment>
    <CaseRecordNumber xmlns="http://schemas.microsoft.com/sharepoint/v3">0</CaseRecordNumber>
    <CaseID xmlns="http://schemas.microsoft.com/sharepoint/v3">SAG-2019-06232</CaseID>
    <RegistrationDate xmlns="http://schemas.microsoft.com/sharepoint/v3" xsi:nil="true"/>
    <Related xmlns="http://schemas.microsoft.com/sharepoint/v3">false</Related>
    <CCMSystemID xmlns="http://schemas.microsoft.com/sharepoint/v3">ca7dc1c5-fc98-48bd-8345-b1ffede9fa82</CCMSystemID>
    <CCMVisualId xmlns="http://schemas.microsoft.com/sharepoint/v3">SAG-2019-06232</CCMVisualId>
    <Finalized xmlns="http://schemas.microsoft.com/sharepoint/v3">false</Finalized>
    <DocID xmlns="http://schemas.microsoft.com/sharepoint/v3">2855654</DocID>
    <CCMTemplateID xmlns="http://schemas.microsoft.com/sharepoint/v3">0</CCMTemplateID>
  </documentManagement>
</p:properties>
</file>

<file path=customXml/itemProps1.xml><?xml version="1.0" encoding="utf-8"?>
<ds:datastoreItem xmlns:ds="http://schemas.openxmlformats.org/officeDocument/2006/customXml" ds:itemID="{2A489168-EBB7-4041-9622-95E2A8153CB5}">
  <ds:schemaRefs>
    <ds:schemaRef ds:uri="http://schemas.microsoft.com/sharepoint/v3/contenttype/forms"/>
  </ds:schemaRefs>
</ds:datastoreItem>
</file>

<file path=customXml/itemProps2.xml><?xml version="1.0" encoding="utf-8"?>
<ds:datastoreItem xmlns:ds="http://schemas.openxmlformats.org/officeDocument/2006/customXml" ds:itemID="{311C9AC9-9BFC-46EE-9A75-AF6FE7F69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F6D17B-EBE6-496D-8B93-A374CC939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CF9BA8-E65B-4242-9792-3B3D92CFF5B4}">
  <ds:schemaRefs>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92F6D17B-EBE6-496D-8B93-A374CC939541"/>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1859</TotalTime>
  <Words>6088</Words>
  <Application>Microsoft Office PowerPoint</Application>
  <PresentationFormat>Widescreen</PresentationFormat>
  <Paragraphs>894</Paragraphs>
  <Slides>59</Slides>
  <Notes>51</Notes>
  <HiddenSlides>0</HiddenSlides>
  <MMClips>0</MMClips>
  <ScaleCrop>false</ScaleCrop>
  <HeadingPairs>
    <vt:vector size="6" baseType="variant">
      <vt:variant>
        <vt:lpstr>Benyttede skrifttyper</vt:lpstr>
      </vt:variant>
      <vt:variant>
        <vt:i4>12</vt:i4>
      </vt:variant>
      <vt:variant>
        <vt:lpstr>Tema</vt:lpstr>
      </vt:variant>
      <vt:variant>
        <vt:i4>8</vt:i4>
      </vt:variant>
      <vt:variant>
        <vt:lpstr>Slidetitler</vt:lpstr>
      </vt:variant>
      <vt:variant>
        <vt:i4>59</vt:i4>
      </vt:variant>
    </vt:vector>
  </HeadingPairs>
  <TitlesOfParts>
    <vt:vector size="79" baseType="lpstr">
      <vt:lpstr>Arial</vt:lpstr>
      <vt:lpstr>Arial Black</vt:lpstr>
      <vt:lpstr>Avenir Black</vt:lpstr>
      <vt:lpstr>Avenir Roman</vt:lpstr>
      <vt:lpstr>Calibri</vt:lpstr>
      <vt:lpstr>Calibri Light</vt:lpstr>
      <vt:lpstr>Courier New</vt:lpstr>
      <vt:lpstr>HelveticaNeueLT Std Lt Cn</vt:lpstr>
      <vt:lpstr>Lucida Console</vt:lpstr>
      <vt:lpstr>Lucida Sans Unicode</vt:lpstr>
      <vt:lpstr>Trebuchet MS</vt:lpstr>
      <vt:lpstr>Wingdings</vt:lpstr>
      <vt:lpstr>Blank</vt:lpstr>
      <vt:lpstr>1_Blank</vt:lpstr>
      <vt:lpstr>2_Blank</vt:lpstr>
      <vt:lpstr>Office-tema</vt:lpstr>
      <vt:lpstr>Mørkeblå</vt:lpstr>
      <vt:lpstr>3_Blank</vt:lpstr>
      <vt:lpstr>4_Blank</vt:lpstr>
      <vt:lpstr>5_Blank</vt:lpstr>
      <vt:lpstr>Temadag om økonomi ift. ny ferielov</vt:lpstr>
      <vt:lpstr>Dagens program</vt:lpstr>
      <vt:lpstr>Kort oprids af ny ferielov</vt:lpstr>
      <vt:lpstr>Ny ferielov og overgangsperioden</vt:lpstr>
      <vt:lpstr>Indefrysningsordningen</vt:lpstr>
      <vt:lpstr>Nye udgifter i overgangsperioden og frem</vt:lpstr>
      <vt:lpstr>PowerPoint-præsentation</vt:lpstr>
      <vt:lpstr>Overgangen til den nye ferielov</vt:lpstr>
      <vt:lpstr>Lønmodtagernes Feriemidler</vt:lpstr>
      <vt:lpstr>Plan for Lønmodtagernes Feriemidler</vt:lpstr>
      <vt:lpstr>PowerPoint-præsentation</vt:lpstr>
      <vt:lpstr>Årshjul for  Lønmodtagernes  Feriemidler</vt:lpstr>
      <vt:lpstr>Feriepenge fra overgangsåret</vt:lpstr>
      <vt:lpstr>     Hvornår?  </vt:lpstr>
      <vt:lpstr>Lønmodtagernes Feriemidler opgør årligt, hvad der skal betales</vt:lpstr>
      <vt:lpstr>PowerPoint-præsentation</vt:lpstr>
      <vt:lpstr>PowerPoint-præsentation</vt:lpstr>
      <vt:lpstr>Virk.dk/ny-ferielov</vt:lpstr>
      <vt:lpstr>Den nye ferielov og kommunerne</vt:lpstr>
      <vt:lpstr> regnskabsmæssig betydning 31/12 2019</vt:lpstr>
      <vt:lpstr>indefrysningsperioden</vt:lpstr>
      <vt:lpstr>indefrysningsperioden</vt:lpstr>
      <vt:lpstr>Indefrysningsperioden </vt:lpstr>
      <vt:lpstr>Social- og indenrigsministeriet</vt:lpstr>
      <vt:lpstr>Social- og indenrigsministeriet</vt:lpstr>
      <vt:lpstr>Social- og indenrigsministeriet</vt:lpstr>
      <vt:lpstr>Social- og indenrigsministeriet</vt:lpstr>
      <vt:lpstr>Datooversigt</vt:lpstr>
      <vt:lpstr>andet</vt:lpstr>
      <vt:lpstr>Selvejende institutioner</vt:lpstr>
      <vt:lpstr>PowerPoint-præsentation</vt:lpstr>
      <vt:lpstr>Overordnet økonomi ift. den nye ferielov</vt:lpstr>
      <vt:lpstr>Overordnet økonomisk betydning</vt:lpstr>
      <vt:lpstr>Ny ferielov – påvirkning af serviceramme</vt:lpstr>
      <vt:lpstr>Ny ferielov – påvirkning af likviditet</vt:lpstr>
      <vt:lpstr>Uafklaret håndtering af Feriepengeinfo</vt:lpstr>
      <vt:lpstr>Økonomi - hovedpunkter</vt:lpstr>
      <vt:lpstr>Strategier til håndtering af ny ferielov</vt:lpstr>
      <vt:lpstr>Overvejelser om valg af afregningsmodel</vt:lpstr>
      <vt:lpstr>”Business case” på afregningsmodel</vt:lpstr>
      <vt:lpstr>Central eller decentral afregning?</vt:lpstr>
      <vt:lpstr>Afregningsmetodens påvirkning af de decentrale lønbudgetter</vt:lpstr>
      <vt:lpstr>Forskydningen af udgifternes påvirkning af decentrale lønbudgetter</vt:lpstr>
      <vt:lpstr>Eksempel</vt:lpstr>
      <vt:lpstr>Eksempel</vt:lpstr>
      <vt:lpstr>Eksempel</vt:lpstr>
      <vt:lpstr>Eksempel</vt:lpstr>
      <vt:lpstr>Eksempel</vt:lpstr>
      <vt:lpstr>Eksempel</vt:lpstr>
      <vt:lpstr>Eksempel</vt:lpstr>
      <vt:lpstr>Eksempel</vt:lpstr>
      <vt:lpstr>Eksempel</vt:lpstr>
      <vt:lpstr>Eksempel</vt:lpstr>
      <vt:lpstr>Anbefalinger og hovedbudskaber</vt:lpstr>
      <vt:lpstr>PowerPoint-præsentation</vt:lpstr>
      <vt:lpstr>Inspirationsspørgsmål til drøftelse</vt:lpstr>
      <vt:lpstr>PowerPoint-præsentation</vt:lpstr>
      <vt:lpstr> Kontaktpersoner I KL:  ØKONOMI Anders Windinge    Steffen Mølgaard Jensen    Ansættelsesforhold Lotte  Witt     Isabel Bjørg Carlander      Særlig tak til LD Fonde  og BDO!</vt:lpstr>
      <vt:lpstr>PowerPoint-præsentation</vt:lpstr>
    </vt:vector>
  </TitlesOfParts>
  <Company>KL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om ny ferielov København</dc:title>
  <dc:creator>KL</dc:creator>
  <cp:lastModifiedBy>Freja Lindgaard</cp:lastModifiedBy>
  <cp:revision>185</cp:revision>
  <dcterms:created xsi:type="dcterms:W3CDTF">2015-09-18T12:44:32Z</dcterms:created>
  <dcterms:modified xsi:type="dcterms:W3CDTF">2023-04-26T12:04:15Z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0x010100AC085CFC53BC46CEA2EADE194AD9D4820044483C7DEBE18D49A7D2B38A93E82F4D</vt:lpwstr>
  </property>
  <property fmtid="{D5CDD505-2E9C-101B-9397-08002B2CF9AE}" pid="4" name="CCMIsSharedOnOneDrive">
    <vt:bool>false</vt:bool>
  </property>
  <property fmtid="{D5CDD505-2E9C-101B-9397-08002B2CF9AE}" pid="5" name="CCMOneDriveID">
    <vt:lpwstr/>
  </property>
  <property fmtid="{D5CDD505-2E9C-101B-9397-08002B2CF9AE}" pid="6" name="CCMOneDriveOwnerID">
    <vt:lpwstr/>
  </property>
  <property fmtid="{D5CDD505-2E9C-101B-9397-08002B2CF9AE}" pid="7" name="CCMOneDriveItemID">
    <vt:lpwstr/>
  </property>
  <property fmtid="{D5CDD505-2E9C-101B-9397-08002B2CF9AE}" pid="8" name="CCMSystem">
    <vt:lpwstr> </vt:lpwstr>
  </property>
  <property fmtid="{D5CDD505-2E9C-101B-9397-08002B2CF9AE}" pid="9" name="CCMEventContext">
    <vt:lpwstr>9bdde6af-7c62-4d5b-8b05-01773fe17d8d</vt:lpwstr>
  </property>
</Properties>
</file>